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3" r:id="rId3"/>
  </p:sldMasterIdLst>
  <p:notesMasterIdLst>
    <p:notesMasterId r:id="rId14"/>
  </p:notesMasterIdLst>
  <p:handoutMasterIdLst>
    <p:handoutMasterId r:id="rId61"/>
  </p:handoutMasterIdLst>
  <p:sldIdLst>
    <p:sldId id="458" r:id="rId4"/>
    <p:sldId id="403" r:id="rId5"/>
    <p:sldId id="257" r:id="rId6"/>
    <p:sldId id="336" r:id="rId7"/>
    <p:sldId id="334" r:id="rId8"/>
    <p:sldId id="343" r:id="rId9"/>
    <p:sldId id="344" r:id="rId10"/>
    <p:sldId id="345" r:id="rId11"/>
    <p:sldId id="346" r:id="rId12"/>
    <p:sldId id="348" r:id="rId13"/>
    <p:sldId id="349" r:id="rId15"/>
    <p:sldId id="350" r:id="rId16"/>
    <p:sldId id="405"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67" r:id="rId33"/>
    <p:sldId id="369" r:id="rId34"/>
    <p:sldId id="370" r:id="rId35"/>
    <p:sldId id="371" r:id="rId36"/>
    <p:sldId id="372" r:id="rId37"/>
    <p:sldId id="373" r:id="rId38"/>
    <p:sldId id="374" r:id="rId39"/>
    <p:sldId id="375" r:id="rId40"/>
    <p:sldId id="376" r:id="rId41"/>
    <p:sldId id="377" r:id="rId42"/>
    <p:sldId id="378" r:id="rId43"/>
    <p:sldId id="379" r:id="rId44"/>
    <p:sldId id="380" r:id="rId45"/>
    <p:sldId id="381" r:id="rId46"/>
    <p:sldId id="382" r:id="rId47"/>
    <p:sldId id="383" r:id="rId48"/>
    <p:sldId id="384" r:id="rId49"/>
    <p:sldId id="385" r:id="rId50"/>
    <p:sldId id="387" r:id="rId51"/>
    <p:sldId id="388" r:id="rId52"/>
    <p:sldId id="389" r:id="rId53"/>
    <p:sldId id="390" r:id="rId54"/>
    <p:sldId id="391" r:id="rId55"/>
    <p:sldId id="392" r:id="rId56"/>
    <p:sldId id="393" r:id="rId57"/>
    <p:sldId id="394" r:id="rId58"/>
    <p:sldId id="395" r:id="rId59"/>
    <p:sldId id="404" r:id="rId60"/>
  </p:sldIdLst>
  <p:sldSz cx="12192000" cy="6858000"/>
  <p:notesSz cx="6858000" cy="9144000"/>
  <p:embeddedFontLst>
    <p:embeddedFont>
      <p:font typeface="思源黑体 CN Bold" panose="020B0800000000000000" charset="-122"/>
      <p:bold r:id="rId65"/>
    </p:embeddedFont>
    <p:embeddedFont>
      <p:font typeface="楷体" panose="02010609060101010101" pitchFamily="49" charset="-122"/>
      <p:regular r:id="rId66"/>
    </p:embeddedFont>
    <p:embeddedFont>
      <p:font typeface="方正楷体_GB2312" panose="02000000000000000000" charset="-122"/>
      <p:regular r:id="rId67"/>
    </p:embeddedFont>
    <p:embeddedFont>
      <p:font typeface="Wingdings 2" panose="05020102010507070707" pitchFamily="18" charset="2"/>
      <p:regular r:id="rId68"/>
    </p:embeddedFont>
    <p:embeddedFont>
      <p:font typeface="Consolas" panose="020B0609020204030204" pitchFamily="49" charset="0"/>
      <p:regular r:id="rId69"/>
      <p:bold r:id="rId70"/>
      <p:italic r:id="rId71"/>
      <p:boldItalic r:id="rId72"/>
    </p:embeddedFont>
    <p:embeddedFont>
      <p:font typeface="微软雅黑" panose="020B0503020204020204" pitchFamily="34" charset="-122"/>
      <p:regular r:id="rId73"/>
    </p:embeddedFont>
    <p:embeddedFont>
      <p:font typeface="Calibri" panose="020F0502020204030204" charset="0"/>
      <p:regular r:id="rId74"/>
      <p:bold r:id="rId75"/>
      <p:italic r:id="rId76"/>
      <p:boldItalic r:id="rId77"/>
    </p:embeddedFont>
    <p:embeddedFont>
      <p:font typeface="仿宋" panose="02010609060101010101" pitchFamily="49" charset="-122"/>
      <p:regular r:id="rId78"/>
    </p:embeddedFont>
    <p:embeddedFont>
      <p:font typeface="Wingdings 3" panose="05040102010807070707" charset="0"/>
      <p:regular r:id="rId79"/>
    </p:embeddedFont>
  </p:embeddedFontLst>
  <p:custDataLst>
    <p:tags r:id="rId80"/>
  </p:custDataLst>
  <p:defaultTextStyle>
    <a:defPPr>
      <a:defRPr lang="zh-CN"/>
    </a:defPPr>
    <a:lvl1pPr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2400" b="1" kern="1200">
        <a:solidFill>
          <a:srgbClr val="0000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0000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0000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0000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0000FF"/>
        </a:solidFill>
        <a:latin typeface="Times New Roman" panose="02020603050405020304"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9903"/>
    <a:srgbClr val="FF0000"/>
    <a:srgbClr val="FF00FF"/>
    <a:srgbClr val="0000FF"/>
    <a:srgbClr val="00CC00"/>
    <a:srgbClr val="9900FF"/>
    <a:srgbClr val="0A0A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85" autoAdjust="0"/>
  </p:normalViewPr>
  <p:slideViewPr>
    <p:cSldViewPr>
      <p:cViewPr varScale="1">
        <p:scale>
          <a:sx n="95" d="100"/>
          <a:sy n="95" d="100"/>
        </p:scale>
        <p:origin x="-90" y="-210"/>
      </p:cViewPr>
      <p:guideLst>
        <p:guide orient="horz" pos="1920"/>
        <p:guide pos="37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86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gs" Target="tags/tag9.xml"/><Relationship Id="rId8" Type="http://schemas.openxmlformats.org/officeDocument/2006/relationships/slide" Target="slides/slide5.xml"/><Relationship Id="rId79" Type="http://schemas.openxmlformats.org/officeDocument/2006/relationships/font" Target="fonts/font15.fntdata"/><Relationship Id="rId78" Type="http://schemas.openxmlformats.org/officeDocument/2006/relationships/font" Target="fonts/font14.fntdata"/><Relationship Id="rId77" Type="http://schemas.openxmlformats.org/officeDocument/2006/relationships/font" Target="fonts/font13.fntdata"/><Relationship Id="rId76" Type="http://schemas.openxmlformats.org/officeDocument/2006/relationships/font" Target="fonts/font12.fntdata"/><Relationship Id="rId75" Type="http://schemas.openxmlformats.org/officeDocument/2006/relationships/font" Target="fonts/font11.fntdata"/><Relationship Id="rId74" Type="http://schemas.openxmlformats.org/officeDocument/2006/relationships/font" Target="fonts/font10.fntdata"/><Relationship Id="rId73" Type="http://schemas.openxmlformats.org/officeDocument/2006/relationships/font" Target="fonts/font9.fntdata"/><Relationship Id="rId72" Type="http://schemas.openxmlformats.org/officeDocument/2006/relationships/font" Target="fonts/font8.fntdata"/><Relationship Id="rId71" Type="http://schemas.openxmlformats.org/officeDocument/2006/relationships/font" Target="fonts/font7.fntdata"/><Relationship Id="rId70" Type="http://schemas.openxmlformats.org/officeDocument/2006/relationships/font" Target="fonts/font6.fntdata"/><Relationship Id="rId7" Type="http://schemas.openxmlformats.org/officeDocument/2006/relationships/slide" Target="slides/slide4.xml"/><Relationship Id="rId69" Type="http://schemas.openxmlformats.org/officeDocument/2006/relationships/font" Target="fonts/font5.fntdata"/><Relationship Id="rId68" Type="http://schemas.openxmlformats.org/officeDocument/2006/relationships/font" Target="fonts/font4.fntdata"/><Relationship Id="rId67" Type="http://schemas.openxmlformats.org/officeDocument/2006/relationships/font" Target="fonts/font3.fntdata"/><Relationship Id="rId66" Type="http://schemas.openxmlformats.org/officeDocument/2006/relationships/font" Target="fonts/font2.fntdata"/><Relationship Id="rId65" Type="http://schemas.openxmlformats.org/officeDocument/2006/relationships/font" Target="fonts/font1.fntdata"/><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方正楷体_GB2312" panose="02000000000000000000" charset="-122"/>
              <a:cs typeface="楷体" panose="02010609060101010101" pitchFamily="49"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方正楷体_GB2312" panose="02000000000000000000" charset="-122"/>
              </a:rPr>
            </a:fld>
            <a:endParaRPr lang="zh-CN" altLang="en-US">
              <a:ea typeface="方正楷体_GB2312" panose="020000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方正楷体_GB2312" panose="02000000000000000000" charset="-122"/>
              <a:cs typeface="楷体" panose="02010609060101010101" pitchFamily="49"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方正楷体_GB2312" panose="02000000000000000000" charset="-122"/>
              </a:rPr>
            </a:fld>
            <a:endParaRPr lang="zh-CN" altLang="en-US">
              <a:ea typeface="方正楷体_GB2312" panose="020000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方正楷体_GB2312" panose="02000000000000000000" charset="-122"/>
                <a:cs typeface="楷体" panose="02010609060101010101" pitchFamily="49"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方正楷体_GB2312" panose="02000000000000000000" charset="-122"/>
                <a:cs typeface="楷体" panose="02010609060101010101" pitchFamily="49" charset="-122"/>
              </a:defRPr>
            </a:lvl1pPr>
          </a:lstStyle>
          <a:p>
            <a:fld id="{EDE0AE68-AE7B-4074-8BED-5E7FC66C475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方正楷体_GB2312" panose="02000000000000000000" charset="-122"/>
                <a:cs typeface="楷体" panose="02010609060101010101" pitchFamily="49"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方正楷体_GB2312" panose="02000000000000000000" charset="-122"/>
                <a:cs typeface="楷体" panose="02010609060101010101" pitchFamily="49" charset="-122"/>
              </a:defRPr>
            </a:lvl1pPr>
          </a:lstStyle>
          <a:p>
            <a:fld id="{5C464ECB-C0B2-419C-A265-EE7B55FD394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楷体" panose="02010609060101010101" pitchFamily="49" charset="-122"/>
      </a:defRPr>
    </a:lvl1pPr>
    <a:lvl2pPr marL="457200" algn="l" defTabSz="914400" rtl="0" eaLnBrk="1" latinLnBrk="0" hangingPunct="1">
      <a:defRPr sz="1200" kern="1200">
        <a:solidFill>
          <a:schemeClr val="tx1"/>
        </a:solidFill>
        <a:latin typeface="+mn-lt"/>
        <a:ea typeface="+mn-ea"/>
        <a:cs typeface="楷体" panose="02010609060101010101" pitchFamily="49" charset="-122"/>
      </a:defRPr>
    </a:lvl2pPr>
    <a:lvl3pPr marL="914400" algn="l" defTabSz="914400" rtl="0" eaLnBrk="1" latinLnBrk="0" hangingPunct="1">
      <a:defRPr sz="1200" kern="1200">
        <a:solidFill>
          <a:schemeClr val="tx1"/>
        </a:solidFill>
        <a:latin typeface="+mn-lt"/>
        <a:ea typeface="+mn-ea"/>
        <a:cs typeface="楷体" panose="02010609060101010101" pitchFamily="49" charset="-122"/>
      </a:defRPr>
    </a:lvl3pPr>
    <a:lvl4pPr marL="1371600" algn="l" defTabSz="914400" rtl="0" eaLnBrk="1" latinLnBrk="0" hangingPunct="1">
      <a:defRPr sz="1200" kern="1200">
        <a:solidFill>
          <a:schemeClr val="tx1"/>
        </a:solidFill>
        <a:latin typeface="+mn-lt"/>
        <a:ea typeface="+mn-ea"/>
        <a:cs typeface="楷体" panose="02010609060101010101" pitchFamily="49" charset="-122"/>
      </a:defRPr>
    </a:lvl4pPr>
    <a:lvl5pPr marL="1828800" algn="l" defTabSz="914400" rtl="0" eaLnBrk="1" latinLnBrk="0" hangingPunct="1">
      <a:defRPr sz="1200" kern="1200">
        <a:solidFill>
          <a:schemeClr val="tx1"/>
        </a:solidFill>
        <a:latin typeface="+mn-lt"/>
        <a:ea typeface="+mn-ea"/>
        <a:cs typeface="楷体" panose="02010609060101010101" pitchFamily="49"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7625F7D-0DA1-4C62-9E70-7AFDA7092AF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C464ECB-C0B2-419C-A265-EE7B55FD394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8" name="直接连接符 7"/>
          <p:cNvCxnSpPr/>
          <p:nvPr userDrawn="1"/>
        </p:nvCxnSpPr>
        <p:spPr>
          <a:xfrm>
            <a:off x="0" y="764451"/>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836459"/>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1" y="-27637"/>
            <a:ext cx="3521804" cy="973017"/>
          </a:xfrm>
          <a:prstGeom prst="rect">
            <a:avLst/>
          </a:prstGeom>
        </p:spPr>
      </p:pic>
      <p:sp>
        <p:nvSpPr>
          <p:cNvPr id="7" name="open-book_299"/>
          <p:cNvSpPr/>
          <p:nvPr userDrawn="1"/>
        </p:nvSpPr>
        <p:spPr>
          <a:xfrm>
            <a:off x="335360" y="114432"/>
            <a:ext cx="609685" cy="506257"/>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88862 h 440259"/>
              <a:gd name="T41" fmla="*/ 88862 h 440259"/>
              <a:gd name="T42" fmla="*/ 278945 h 440259"/>
              <a:gd name="T43" fmla="*/ 278945 h 440259"/>
              <a:gd name="T44" fmla="*/ 278945 h 440259"/>
              <a:gd name="T45" fmla="*/ 278945 h 440259"/>
              <a:gd name="T46" fmla="*/ 278945 h 440259"/>
              <a:gd name="T47" fmla="*/ 278945 h 440259"/>
              <a:gd name="T48" fmla="*/ 88862 h 440259"/>
              <a:gd name="T49" fmla="*/ 88862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88862 h 440259"/>
              <a:gd name="T89" fmla="*/ 88862 h 440259"/>
              <a:gd name="T90" fmla="*/ 278945 h 440259"/>
              <a:gd name="T91" fmla="*/ 278945 h 440259"/>
              <a:gd name="T92" fmla="*/ 278945 h 440259"/>
              <a:gd name="T93" fmla="*/ 278945 h 440259"/>
              <a:gd name="T94" fmla="*/ 278945 h 440259"/>
              <a:gd name="T95" fmla="*/ 278945 h 440259"/>
              <a:gd name="T96" fmla="*/ 88862 h 440259"/>
              <a:gd name="T97" fmla="*/ 88862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278945 h 440259"/>
              <a:gd name="T111" fmla="*/ 278945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36">
                <a:moveTo>
                  <a:pt x="387" y="133"/>
                </a:moveTo>
                <a:lnTo>
                  <a:pt x="387" y="108"/>
                </a:lnTo>
                <a:lnTo>
                  <a:pt x="386" y="102"/>
                </a:lnTo>
                <a:cubicBezTo>
                  <a:pt x="385" y="101"/>
                  <a:pt x="377" y="87"/>
                  <a:pt x="361" y="72"/>
                </a:cubicBezTo>
                <a:cubicBezTo>
                  <a:pt x="348" y="61"/>
                  <a:pt x="331" y="50"/>
                  <a:pt x="308" y="45"/>
                </a:cubicBezTo>
                <a:lnTo>
                  <a:pt x="308" y="0"/>
                </a:lnTo>
                <a:cubicBezTo>
                  <a:pt x="210" y="7"/>
                  <a:pt x="200" y="84"/>
                  <a:pt x="200" y="84"/>
                </a:cubicBezTo>
                <a:lnTo>
                  <a:pt x="200" y="85"/>
                </a:lnTo>
                <a:cubicBezTo>
                  <a:pt x="200" y="85"/>
                  <a:pt x="200" y="85"/>
                  <a:pt x="200" y="85"/>
                </a:cubicBezTo>
                <a:cubicBezTo>
                  <a:pt x="196" y="81"/>
                  <a:pt x="192" y="77"/>
                  <a:pt x="187" y="72"/>
                </a:cubicBezTo>
                <a:cubicBezTo>
                  <a:pt x="171" y="57"/>
                  <a:pt x="145" y="42"/>
                  <a:pt x="112" y="42"/>
                </a:cubicBezTo>
                <a:cubicBezTo>
                  <a:pt x="79" y="42"/>
                  <a:pt x="54" y="58"/>
                  <a:pt x="38" y="72"/>
                </a:cubicBezTo>
                <a:cubicBezTo>
                  <a:pt x="22" y="87"/>
                  <a:pt x="14" y="101"/>
                  <a:pt x="14" y="102"/>
                </a:cubicBezTo>
                <a:lnTo>
                  <a:pt x="12" y="108"/>
                </a:lnTo>
                <a:lnTo>
                  <a:pt x="12" y="133"/>
                </a:lnTo>
                <a:lnTo>
                  <a:pt x="0" y="133"/>
                </a:lnTo>
                <a:lnTo>
                  <a:pt x="0" y="336"/>
                </a:lnTo>
                <a:lnTo>
                  <a:pt x="404" y="336"/>
                </a:lnTo>
                <a:lnTo>
                  <a:pt x="404" y="133"/>
                </a:lnTo>
                <a:lnTo>
                  <a:pt x="387" y="133"/>
                </a:lnTo>
                <a:close/>
                <a:moveTo>
                  <a:pt x="72" y="295"/>
                </a:moveTo>
                <a:cubicBezTo>
                  <a:pt x="83" y="289"/>
                  <a:pt x="96" y="284"/>
                  <a:pt x="112" y="284"/>
                </a:cubicBezTo>
                <a:cubicBezTo>
                  <a:pt x="128" y="284"/>
                  <a:pt x="141" y="289"/>
                  <a:pt x="152" y="295"/>
                </a:cubicBezTo>
                <a:lnTo>
                  <a:pt x="72" y="295"/>
                </a:lnTo>
                <a:close/>
                <a:moveTo>
                  <a:pt x="186" y="286"/>
                </a:moveTo>
                <a:cubicBezTo>
                  <a:pt x="170" y="271"/>
                  <a:pt x="145" y="257"/>
                  <a:pt x="112" y="257"/>
                </a:cubicBezTo>
                <a:lnTo>
                  <a:pt x="112" y="257"/>
                </a:lnTo>
                <a:cubicBezTo>
                  <a:pt x="80" y="257"/>
                  <a:pt x="56" y="271"/>
                  <a:pt x="40" y="285"/>
                </a:cubicBezTo>
                <a:lnTo>
                  <a:pt x="40" y="112"/>
                </a:lnTo>
                <a:cubicBezTo>
                  <a:pt x="42" y="108"/>
                  <a:pt x="49" y="99"/>
                  <a:pt x="58" y="91"/>
                </a:cubicBezTo>
                <a:cubicBezTo>
                  <a:pt x="71" y="80"/>
                  <a:pt x="88" y="70"/>
                  <a:pt x="112" y="70"/>
                </a:cubicBezTo>
                <a:cubicBezTo>
                  <a:pt x="137" y="70"/>
                  <a:pt x="155" y="81"/>
                  <a:pt x="169" y="93"/>
                </a:cubicBezTo>
                <a:cubicBezTo>
                  <a:pt x="175" y="98"/>
                  <a:pt x="180" y="104"/>
                  <a:pt x="183" y="109"/>
                </a:cubicBezTo>
                <a:cubicBezTo>
                  <a:pt x="185" y="110"/>
                  <a:pt x="185" y="111"/>
                  <a:pt x="186" y="112"/>
                </a:cubicBezTo>
                <a:lnTo>
                  <a:pt x="186" y="286"/>
                </a:lnTo>
                <a:close/>
                <a:moveTo>
                  <a:pt x="286" y="24"/>
                </a:moveTo>
                <a:lnTo>
                  <a:pt x="286" y="42"/>
                </a:lnTo>
                <a:lnTo>
                  <a:pt x="286" y="70"/>
                </a:lnTo>
                <a:lnTo>
                  <a:pt x="286" y="229"/>
                </a:lnTo>
                <a:cubicBezTo>
                  <a:pt x="286" y="229"/>
                  <a:pt x="249" y="222"/>
                  <a:pt x="214" y="254"/>
                </a:cubicBezTo>
                <a:lnTo>
                  <a:pt x="214" y="112"/>
                </a:lnTo>
                <a:lnTo>
                  <a:pt x="214" y="112"/>
                </a:lnTo>
                <a:lnTo>
                  <a:pt x="214" y="96"/>
                </a:lnTo>
                <a:cubicBezTo>
                  <a:pt x="214" y="96"/>
                  <a:pt x="227" y="36"/>
                  <a:pt x="286" y="24"/>
                </a:cubicBezTo>
                <a:close/>
                <a:moveTo>
                  <a:pt x="246" y="295"/>
                </a:moveTo>
                <a:cubicBezTo>
                  <a:pt x="257" y="289"/>
                  <a:pt x="270" y="284"/>
                  <a:pt x="286" y="284"/>
                </a:cubicBezTo>
                <a:cubicBezTo>
                  <a:pt x="302" y="284"/>
                  <a:pt x="315" y="289"/>
                  <a:pt x="326" y="295"/>
                </a:cubicBezTo>
                <a:lnTo>
                  <a:pt x="246" y="295"/>
                </a:lnTo>
                <a:close/>
                <a:moveTo>
                  <a:pt x="360" y="286"/>
                </a:moveTo>
                <a:cubicBezTo>
                  <a:pt x="344" y="271"/>
                  <a:pt x="319" y="257"/>
                  <a:pt x="286" y="257"/>
                </a:cubicBezTo>
                <a:cubicBezTo>
                  <a:pt x="254" y="257"/>
                  <a:pt x="230" y="271"/>
                  <a:pt x="214" y="285"/>
                </a:cubicBezTo>
                <a:lnTo>
                  <a:pt x="214" y="284"/>
                </a:lnTo>
                <a:cubicBezTo>
                  <a:pt x="244" y="242"/>
                  <a:pt x="308" y="253"/>
                  <a:pt x="308" y="253"/>
                </a:cubicBezTo>
                <a:lnTo>
                  <a:pt x="308" y="73"/>
                </a:lnTo>
                <a:cubicBezTo>
                  <a:pt x="322" y="77"/>
                  <a:pt x="334" y="85"/>
                  <a:pt x="343" y="92"/>
                </a:cubicBezTo>
                <a:cubicBezTo>
                  <a:pt x="349" y="98"/>
                  <a:pt x="354" y="104"/>
                  <a:pt x="357" y="109"/>
                </a:cubicBezTo>
                <a:cubicBezTo>
                  <a:pt x="358" y="110"/>
                  <a:pt x="359" y="111"/>
                  <a:pt x="360" y="112"/>
                </a:cubicBezTo>
                <a:lnTo>
                  <a:pt x="360" y="286"/>
                </a:lnTo>
                <a:lnTo>
                  <a:pt x="360" y="286"/>
                </a:ln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图片 1" descr="乐高玩具&#10;&#10;低可信度描述已自动生成"/>
          <p:cNvPicPr>
            <a:picLocks noChangeAspect="1"/>
          </p:cNvPicPr>
          <p:nvPr userDrawn="1"/>
        </p:nvPicPr>
        <p:blipFill>
          <a:blip r:embed="rId3">
            <a:alphaModFix amt="20000"/>
            <a:duotone>
              <a:schemeClr val="accent6">
                <a:shade val="45000"/>
                <a:satMod val="135000"/>
              </a:schemeClr>
              <a:prstClr val="white"/>
            </a:duotone>
            <a:extLst>
              <a:ext uri="{28A0092B-C50C-407E-A947-70E740481C1C}">
                <a14:useLocalDpi xmlns:a14="http://schemas.microsoft.com/office/drawing/2010/main" val="0"/>
              </a:ext>
            </a:extLst>
          </a:blip>
          <a:srcRect t="30011" r="38748"/>
          <a:stretch>
            <a:fillRect/>
          </a:stretch>
        </p:blipFill>
        <p:spPr>
          <a:xfrm rot="13064503">
            <a:off x="-1214120" y="3655060"/>
            <a:ext cx="4667250" cy="3593465"/>
          </a:xfrm>
          <a:prstGeom prst="rect">
            <a:avLst/>
          </a:prstGeom>
        </p:spPr>
      </p:pic>
      <p:pic>
        <p:nvPicPr>
          <p:cNvPr id="3" name="图片 2" descr="乐高玩具&#10;&#10;低可信度描述已自动生成"/>
          <p:cNvPicPr>
            <a:picLocks noChangeAspect="1"/>
          </p:cNvPicPr>
          <p:nvPr userDrawn="1"/>
        </p:nvPicPr>
        <p:blipFill>
          <a:blip r:embed="rId3">
            <a:alphaModFix amt="20000"/>
            <a:duotone>
              <a:schemeClr val="accent6">
                <a:shade val="45000"/>
                <a:satMod val="135000"/>
              </a:schemeClr>
              <a:prstClr val="white"/>
            </a:duotone>
            <a:extLst>
              <a:ext uri="{28A0092B-C50C-407E-A947-70E740481C1C}">
                <a14:useLocalDpi xmlns:a14="http://schemas.microsoft.com/office/drawing/2010/main" val="0"/>
              </a:ext>
            </a:extLst>
          </a:blip>
          <a:srcRect l="71274" t="20018" b="-57"/>
          <a:stretch>
            <a:fillRect/>
          </a:stretch>
        </p:blipFill>
        <p:spPr>
          <a:xfrm rot="10800000">
            <a:off x="8976360" y="692785"/>
            <a:ext cx="3312160" cy="6217920"/>
          </a:xfrm>
          <a:prstGeom prst="rect">
            <a:avLst/>
          </a:prstGeom>
        </p:spPr>
      </p:pic>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1" y="-99392"/>
            <a:ext cx="3521804" cy="973017"/>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5" name="图片 4"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36360" y="-145081"/>
            <a:ext cx="2691329" cy="1053801"/>
          </a:xfrm>
          <a:prstGeom prst="rect">
            <a:avLst/>
          </a:prstGeom>
        </p:spPr>
      </p:pic>
      <p:sp>
        <p:nvSpPr>
          <p:cNvPr id="6" name="fountain-pen-of-large-size_33358"/>
          <p:cNvSpPr/>
          <p:nvPr userDrawn="1"/>
        </p:nvSpPr>
        <p:spPr>
          <a:xfrm>
            <a:off x="11640616" y="181925"/>
            <a:ext cx="475891" cy="474767"/>
          </a:xfrm>
          <a:custGeom>
            <a:avLst/>
            <a:gdLst>
              <a:gd name="T0" fmla="*/ 21 w 1156"/>
              <a:gd name="T1" fmla="*/ 1088 h 1155"/>
              <a:gd name="T2" fmla="*/ 67 w 1156"/>
              <a:gd name="T3" fmla="*/ 1134 h 1155"/>
              <a:gd name="T4" fmla="*/ 8 w 1156"/>
              <a:gd name="T5" fmla="*/ 1147 h 1155"/>
              <a:gd name="T6" fmla="*/ 21 w 1156"/>
              <a:gd name="T7" fmla="*/ 1088 h 1155"/>
              <a:gd name="T8" fmla="*/ 10 w 1156"/>
              <a:gd name="T9" fmla="*/ 1052 h 1155"/>
              <a:gd name="T10" fmla="*/ 103 w 1156"/>
              <a:gd name="T11" fmla="*/ 1146 h 1155"/>
              <a:gd name="T12" fmla="*/ 294 w 1156"/>
              <a:gd name="T13" fmla="*/ 1035 h 1155"/>
              <a:gd name="T14" fmla="*/ 120 w 1156"/>
              <a:gd name="T15" fmla="*/ 861 h 1155"/>
              <a:gd name="T16" fmla="*/ 10 w 1156"/>
              <a:gd name="T17" fmla="*/ 1052 h 1155"/>
              <a:gd name="T18" fmla="*/ 443 w 1156"/>
              <a:gd name="T19" fmla="*/ 511 h 1155"/>
              <a:gd name="T20" fmla="*/ 644 w 1156"/>
              <a:gd name="T21" fmla="*/ 712 h 1155"/>
              <a:gd name="T22" fmla="*/ 547 w 1156"/>
              <a:gd name="T23" fmla="*/ 816 h 1155"/>
              <a:gd name="T24" fmla="*/ 316 w 1156"/>
              <a:gd name="T25" fmla="*/ 1019 h 1155"/>
              <a:gd name="T26" fmla="*/ 136 w 1156"/>
              <a:gd name="T27" fmla="*/ 839 h 1155"/>
              <a:gd name="T28" fmla="*/ 339 w 1156"/>
              <a:gd name="T29" fmla="*/ 608 h 1155"/>
              <a:gd name="T30" fmla="*/ 443 w 1156"/>
              <a:gd name="T31" fmla="*/ 511 h 1155"/>
              <a:gd name="T32" fmla="*/ 326 w 1156"/>
              <a:gd name="T33" fmla="*/ 929 h 1155"/>
              <a:gd name="T34" fmla="*/ 339 w 1156"/>
              <a:gd name="T35" fmla="*/ 952 h 1155"/>
              <a:gd name="T36" fmla="*/ 583 w 1156"/>
              <a:gd name="T37" fmla="*/ 720 h 1155"/>
              <a:gd name="T38" fmla="*/ 564 w 1156"/>
              <a:gd name="T39" fmla="*/ 702 h 1155"/>
              <a:gd name="T40" fmla="*/ 326 w 1156"/>
              <a:gd name="T41" fmla="*/ 929 h 1155"/>
              <a:gd name="T42" fmla="*/ 1094 w 1156"/>
              <a:gd name="T43" fmla="*/ 287 h 1155"/>
              <a:gd name="T44" fmla="*/ 715 w 1156"/>
              <a:gd name="T45" fmla="*/ 665 h 1155"/>
              <a:gd name="T46" fmla="*/ 667 w 1156"/>
              <a:gd name="T47" fmla="*/ 698 h 1155"/>
              <a:gd name="T48" fmla="*/ 457 w 1156"/>
              <a:gd name="T49" fmla="*/ 488 h 1155"/>
              <a:gd name="T50" fmla="*/ 490 w 1156"/>
              <a:gd name="T51" fmla="*/ 440 h 1155"/>
              <a:gd name="T52" fmla="*/ 818 w 1156"/>
              <a:gd name="T53" fmla="*/ 112 h 1155"/>
              <a:gd name="T54" fmla="*/ 763 w 1156"/>
              <a:gd name="T55" fmla="*/ 128 h 1155"/>
              <a:gd name="T56" fmla="*/ 481 w 1156"/>
              <a:gd name="T57" fmla="*/ 410 h 1155"/>
              <a:gd name="T58" fmla="*/ 452 w 1156"/>
              <a:gd name="T59" fmla="*/ 410 h 1155"/>
              <a:gd name="T60" fmla="*/ 452 w 1156"/>
              <a:gd name="T61" fmla="*/ 382 h 1155"/>
              <a:gd name="T62" fmla="*/ 738 w 1156"/>
              <a:gd name="T63" fmla="*/ 96 h 1155"/>
              <a:gd name="T64" fmla="*/ 747 w 1156"/>
              <a:gd name="T65" fmla="*/ 91 h 1155"/>
              <a:gd name="T66" fmla="*/ 879 w 1156"/>
              <a:gd name="T67" fmla="*/ 52 h 1155"/>
              <a:gd name="T68" fmla="*/ 1094 w 1156"/>
              <a:gd name="T69" fmla="*/ 62 h 1155"/>
              <a:gd name="T70" fmla="*/ 1094 w 1156"/>
              <a:gd name="T71" fmla="*/ 287 h 1155"/>
              <a:gd name="T72" fmla="*/ 1043 w 1156"/>
              <a:gd name="T73" fmla="*/ 82 h 1155"/>
              <a:gd name="T74" fmla="*/ 1024 w 1156"/>
              <a:gd name="T75" fmla="*/ 101 h 1155"/>
              <a:gd name="T76" fmla="*/ 1048 w 1156"/>
              <a:gd name="T77" fmla="*/ 238 h 1155"/>
              <a:gd name="T78" fmla="*/ 1071 w 1156"/>
              <a:gd name="T79" fmla="*/ 251 h 1155"/>
              <a:gd name="T80" fmla="*/ 1043 w 1156"/>
              <a:gd name="T81" fmla="*/ 82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56" h="1155">
                <a:moveTo>
                  <a:pt x="21" y="1088"/>
                </a:moveTo>
                <a:lnTo>
                  <a:pt x="67" y="1134"/>
                </a:lnTo>
                <a:cubicBezTo>
                  <a:pt x="37" y="1150"/>
                  <a:pt x="16" y="1155"/>
                  <a:pt x="8" y="1147"/>
                </a:cubicBezTo>
                <a:cubicBezTo>
                  <a:pt x="0" y="1139"/>
                  <a:pt x="5" y="1118"/>
                  <a:pt x="21" y="1088"/>
                </a:cubicBezTo>
                <a:close/>
                <a:moveTo>
                  <a:pt x="10" y="1052"/>
                </a:moveTo>
                <a:lnTo>
                  <a:pt x="103" y="1146"/>
                </a:lnTo>
                <a:cubicBezTo>
                  <a:pt x="155" y="1127"/>
                  <a:pt x="221" y="1089"/>
                  <a:pt x="294" y="1035"/>
                </a:cubicBezTo>
                <a:lnTo>
                  <a:pt x="120" y="861"/>
                </a:lnTo>
                <a:cubicBezTo>
                  <a:pt x="66" y="935"/>
                  <a:pt x="28" y="1001"/>
                  <a:pt x="10" y="1052"/>
                </a:cubicBezTo>
                <a:close/>
                <a:moveTo>
                  <a:pt x="443" y="511"/>
                </a:moveTo>
                <a:lnTo>
                  <a:pt x="644" y="712"/>
                </a:lnTo>
                <a:cubicBezTo>
                  <a:pt x="614" y="747"/>
                  <a:pt x="581" y="781"/>
                  <a:pt x="547" y="816"/>
                </a:cubicBezTo>
                <a:cubicBezTo>
                  <a:pt x="468" y="895"/>
                  <a:pt x="389" y="964"/>
                  <a:pt x="316" y="1019"/>
                </a:cubicBezTo>
                <a:lnTo>
                  <a:pt x="136" y="839"/>
                </a:lnTo>
                <a:cubicBezTo>
                  <a:pt x="191" y="767"/>
                  <a:pt x="260" y="687"/>
                  <a:pt x="339" y="608"/>
                </a:cubicBezTo>
                <a:cubicBezTo>
                  <a:pt x="374" y="574"/>
                  <a:pt x="409" y="541"/>
                  <a:pt x="443" y="511"/>
                </a:cubicBezTo>
                <a:close/>
                <a:moveTo>
                  <a:pt x="326" y="929"/>
                </a:moveTo>
                <a:cubicBezTo>
                  <a:pt x="312" y="939"/>
                  <a:pt x="325" y="963"/>
                  <a:pt x="339" y="952"/>
                </a:cubicBezTo>
                <a:cubicBezTo>
                  <a:pt x="429" y="884"/>
                  <a:pt x="504" y="800"/>
                  <a:pt x="583" y="720"/>
                </a:cubicBezTo>
                <a:cubicBezTo>
                  <a:pt x="595" y="708"/>
                  <a:pt x="576" y="689"/>
                  <a:pt x="564" y="702"/>
                </a:cubicBezTo>
                <a:cubicBezTo>
                  <a:pt x="487" y="780"/>
                  <a:pt x="414" y="862"/>
                  <a:pt x="326" y="929"/>
                </a:cubicBezTo>
                <a:close/>
                <a:moveTo>
                  <a:pt x="1094" y="287"/>
                </a:moveTo>
                <a:lnTo>
                  <a:pt x="715" y="665"/>
                </a:lnTo>
                <a:cubicBezTo>
                  <a:pt x="701" y="679"/>
                  <a:pt x="685" y="690"/>
                  <a:pt x="667" y="698"/>
                </a:cubicBezTo>
                <a:lnTo>
                  <a:pt x="457" y="488"/>
                </a:lnTo>
                <a:cubicBezTo>
                  <a:pt x="465" y="470"/>
                  <a:pt x="476" y="454"/>
                  <a:pt x="490" y="440"/>
                </a:cubicBezTo>
                <a:lnTo>
                  <a:pt x="818" y="112"/>
                </a:lnTo>
                <a:lnTo>
                  <a:pt x="763" y="128"/>
                </a:lnTo>
                <a:lnTo>
                  <a:pt x="481" y="410"/>
                </a:lnTo>
                <a:cubicBezTo>
                  <a:pt x="473" y="418"/>
                  <a:pt x="460" y="418"/>
                  <a:pt x="452" y="410"/>
                </a:cubicBezTo>
                <a:cubicBezTo>
                  <a:pt x="445" y="403"/>
                  <a:pt x="445" y="390"/>
                  <a:pt x="452" y="382"/>
                </a:cubicBezTo>
                <a:lnTo>
                  <a:pt x="738" y="96"/>
                </a:lnTo>
                <a:cubicBezTo>
                  <a:pt x="741" y="94"/>
                  <a:pt x="744" y="92"/>
                  <a:pt x="747" y="91"/>
                </a:cubicBezTo>
                <a:lnTo>
                  <a:pt x="879" y="52"/>
                </a:lnTo>
                <a:cubicBezTo>
                  <a:pt x="941" y="0"/>
                  <a:pt x="1035" y="3"/>
                  <a:pt x="1094" y="62"/>
                </a:cubicBezTo>
                <a:cubicBezTo>
                  <a:pt x="1156" y="124"/>
                  <a:pt x="1156" y="225"/>
                  <a:pt x="1094" y="287"/>
                </a:cubicBezTo>
                <a:close/>
                <a:moveTo>
                  <a:pt x="1043" y="82"/>
                </a:moveTo>
                <a:cubicBezTo>
                  <a:pt x="1029" y="71"/>
                  <a:pt x="1010" y="90"/>
                  <a:pt x="1024" y="101"/>
                </a:cubicBezTo>
                <a:cubicBezTo>
                  <a:pt x="1066" y="133"/>
                  <a:pt x="1071" y="192"/>
                  <a:pt x="1048" y="238"/>
                </a:cubicBezTo>
                <a:cubicBezTo>
                  <a:pt x="1040" y="253"/>
                  <a:pt x="1063" y="266"/>
                  <a:pt x="1071" y="251"/>
                </a:cubicBezTo>
                <a:cubicBezTo>
                  <a:pt x="1099" y="196"/>
                  <a:pt x="1095" y="121"/>
                  <a:pt x="1043" y="82"/>
                </a:cubicBez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pen-book_299"/>
          <p:cNvSpPr/>
          <p:nvPr userDrawn="1"/>
        </p:nvSpPr>
        <p:spPr>
          <a:xfrm>
            <a:off x="335360" y="114432"/>
            <a:ext cx="609685" cy="506257"/>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88862 h 440259"/>
              <a:gd name="T41" fmla="*/ 88862 h 440259"/>
              <a:gd name="T42" fmla="*/ 278945 h 440259"/>
              <a:gd name="T43" fmla="*/ 278945 h 440259"/>
              <a:gd name="T44" fmla="*/ 278945 h 440259"/>
              <a:gd name="T45" fmla="*/ 278945 h 440259"/>
              <a:gd name="T46" fmla="*/ 278945 h 440259"/>
              <a:gd name="T47" fmla="*/ 278945 h 440259"/>
              <a:gd name="T48" fmla="*/ 88862 h 440259"/>
              <a:gd name="T49" fmla="*/ 88862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88862 h 440259"/>
              <a:gd name="T89" fmla="*/ 88862 h 440259"/>
              <a:gd name="T90" fmla="*/ 278945 h 440259"/>
              <a:gd name="T91" fmla="*/ 278945 h 440259"/>
              <a:gd name="T92" fmla="*/ 278945 h 440259"/>
              <a:gd name="T93" fmla="*/ 278945 h 440259"/>
              <a:gd name="T94" fmla="*/ 278945 h 440259"/>
              <a:gd name="T95" fmla="*/ 278945 h 440259"/>
              <a:gd name="T96" fmla="*/ 88862 h 440259"/>
              <a:gd name="T97" fmla="*/ 88862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278945 h 440259"/>
              <a:gd name="T111" fmla="*/ 278945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36">
                <a:moveTo>
                  <a:pt x="387" y="133"/>
                </a:moveTo>
                <a:lnTo>
                  <a:pt x="387" y="108"/>
                </a:lnTo>
                <a:lnTo>
                  <a:pt x="386" y="102"/>
                </a:lnTo>
                <a:cubicBezTo>
                  <a:pt x="385" y="101"/>
                  <a:pt x="377" y="87"/>
                  <a:pt x="361" y="72"/>
                </a:cubicBezTo>
                <a:cubicBezTo>
                  <a:pt x="348" y="61"/>
                  <a:pt x="331" y="50"/>
                  <a:pt x="308" y="45"/>
                </a:cubicBezTo>
                <a:lnTo>
                  <a:pt x="308" y="0"/>
                </a:lnTo>
                <a:cubicBezTo>
                  <a:pt x="210" y="7"/>
                  <a:pt x="200" y="84"/>
                  <a:pt x="200" y="84"/>
                </a:cubicBezTo>
                <a:lnTo>
                  <a:pt x="200" y="85"/>
                </a:lnTo>
                <a:cubicBezTo>
                  <a:pt x="200" y="85"/>
                  <a:pt x="200" y="85"/>
                  <a:pt x="200" y="85"/>
                </a:cubicBezTo>
                <a:cubicBezTo>
                  <a:pt x="196" y="81"/>
                  <a:pt x="192" y="77"/>
                  <a:pt x="187" y="72"/>
                </a:cubicBezTo>
                <a:cubicBezTo>
                  <a:pt x="171" y="57"/>
                  <a:pt x="145" y="42"/>
                  <a:pt x="112" y="42"/>
                </a:cubicBezTo>
                <a:cubicBezTo>
                  <a:pt x="79" y="42"/>
                  <a:pt x="54" y="58"/>
                  <a:pt x="38" y="72"/>
                </a:cubicBezTo>
                <a:cubicBezTo>
                  <a:pt x="22" y="87"/>
                  <a:pt x="14" y="101"/>
                  <a:pt x="14" y="102"/>
                </a:cubicBezTo>
                <a:lnTo>
                  <a:pt x="12" y="108"/>
                </a:lnTo>
                <a:lnTo>
                  <a:pt x="12" y="133"/>
                </a:lnTo>
                <a:lnTo>
                  <a:pt x="0" y="133"/>
                </a:lnTo>
                <a:lnTo>
                  <a:pt x="0" y="336"/>
                </a:lnTo>
                <a:lnTo>
                  <a:pt x="404" y="336"/>
                </a:lnTo>
                <a:lnTo>
                  <a:pt x="404" y="133"/>
                </a:lnTo>
                <a:lnTo>
                  <a:pt x="387" y="133"/>
                </a:lnTo>
                <a:close/>
                <a:moveTo>
                  <a:pt x="72" y="295"/>
                </a:moveTo>
                <a:cubicBezTo>
                  <a:pt x="83" y="289"/>
                  <a:pt x="96" y="284"/>
                  <a:pt x="112" y="284"/>
                </a:cubicBezTo>
                <a:cubicBezTo>
                  <a:pt x="128" y="284"/>
                  <a:pt x="141" y="289"/>
                  <a:pt x="152" y="295"/>
                </a:cubicBezTo>
                <a:lnTo>
                  <a:pt x="72" y="295"/>
                </a:lnTo>
                <a:close/>
                <a:moveTo>
                  <a:pt x="186" y="286"/>
                </a:moveTo>
                <a:cubicBezTo>
                  <a:pt x="170" y="271"/>
                  <a:pt x="145" y="257"/>
                  <a:pt x="112" y="257"/>
                </a:cubicBezTo>
                <a:lnTo>
                  <a:pt x="112" y="257"/>
                </a:lnTo>
                <a:cubicBezTo>
                  <a:pt x="80" y="257"/>
                  <a:pt x="56" y="271"/>
                  <a:pt x="40" y="285"/>
                </a:cubicBezTo>
                <a:lnTo>
                  <a:pt x="40" y="112"/>
                </a:lnTo>
                <a:cubicBezTo>
                  <a:pt x="42" y="108"/>
                  <a:pt x="49" y="99"/>
                  <a:pt x="58" y="91"/>
                </a:cubicBezTo>
                <a:cubicBezTo>
                  <a:pt x="71" y="80"/>
                  <a:pt x="88" y="70"/>
                  <a:pt x="112" y="70"/>
                </a:cubicBezTo>
                <a:cubicBezTo>
                  <a:pt x="137" y="70"/>
                  <a:pt x="155" y="81"/>
                  <a:pt x="169" y="93"/>
                </a:cubicBezTo>
                <a:cubicBezTo>
                  <a:pt x="175" y="98"/>
                  <a:pt x="180" y="104"/>
                  <a:pt x="183" y="109"/>
                </a:cubicBezTo>
                <a:cubicBezTo>
                  <a:pt x="185" y="110"/>
                  <a:pt x="185" y="111"/>
                  <a:pt x="186" y="112"/>
                </a:cubicBezTo>
                <a:lnTo>
                  <a:pt x="186" y="286"/>
                </a:lnTo>
                <a:close/>
                <a:moveTo>
                  <a:pt x="286" y="24"/>
                </a:moveTo>
                <a:lnTo>
                  <a:pt x="286" y="42"/>
                </a:lnTo>
                <a:lnTo>
                  <a:pt x="286" y="70"/>
                </a:lnTo>
                <a:lnTo>
                  <a:pt x="286" y="229"/>
                </a:lnTo>
                <a:cubicBezTo>
                  <a:pt x="286" y="229"/>
                  <a:pt x="249" y="222"/>
                  <a:pt x="214" y="254"/>
                </a:cubicBezTo>
                <a:lnTo>
                  <a:pt x="214" y="112"/>
                </a:lnTo>
                <a:lnTo>
                  <a:pt x="214" y="112"/>
                </a:lnTo>
                <a:lnTo>
                  <a:pt x="214" y="96"/>
                </a:lnTo>
                <a:cubicBezTo>
                  <a:pt x="214" y="96"/>
                  <a:pt x="227" y="36"/>
                  <a:pt x="286" y="24"/>
                </a:cubicBezTo>
                <a:close/>
                <a:moveTo>
                  <a:pt x="246" y="295"/>
                </a:moveTo>
                <a:cubicBezTo>
                  <a:pt x="257" y="289"/>
                  <a:pt x="270" y="284"/>
                  <a:pt x="286" y="284"/>
                </a:cubicBezTo>
                <a:cubicBezTo>
                  <a:pt x="302" y="284"/>
                  <a:pt x="315" y="289"/>
                  <a:pt x="326" y="295"/>
                </a:cubicBezTo>
                <a:lnTo>
                  <a:pt x="246" y="295"/>
                </a:lnTo>
                <a:close/>
                <a:moveTo>
                  <a:pt x="360" y="286"/>
                </a:moveTo>
                <a:cubicBezTo>
                  <a:pt x="344" y="271"/>
                  <a:pt x="319" y="257"/>
                  <a:pt x="286" y="257"/>
                </a:cubicBezTo>
                <a:cubicBezTo>
                  <a:pt x="254" y="257"/>
                  <a:pt x="230" y="271"/>
                  <a:pt x="214" y="285"/>
                </a:cubicBezTo>
                <a:lnTo>
                  <a:pt x="214" y="284"/>
                </a:lnTo>
                <a:cubicBezTo>
                  <a:pt x="244" y="242"/>
                  <a:pt x="308" y="253"/>
                  <a:pt x="308" y="253"/>
                </a:cubicBezTo>
                <a:lnTo>
                  <a:pt x="308" y="73"/>
                </a:lnTo>
                <a:cubicBezTo>
                  <a:pt x="322" y="77"/>
                  <a:pt x="334" y="85"/>
                  <a:pt x="343" y="92"/>
                </a:cubicBezTo>
                <a:cubicBezTo>
                  <a:pt x="349" y="98"/>
                  <a:pt x="354" y="104"/>
                  <a:pt x="357" y="109"/>
                </a:cubicBezTo>
                <a:cubicBezTo>
                  <a:pt x="358" y="110"/>
                  <a:pt x="359" y="111"/>
                  <a:pt x="360" y="112"/>
                </a:cubicBezTo>
                <a:lnTo>
                  <a:pt x="360" y="286"/>
                </a:lnTo>
                <a:lnTo>
                  <a:pt x="360" y="286"/>
                </a:ln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descr="乐高玩具&#10;&#10;低可信度描述已自动生成"/>
          <p:cNvPicPr>
            <a:picLocks noChangeAspect="1"/>
          </p:cNvPicPr>
          <p:nvPr userDrawn="1"/>
        </p:nvPicPr>
        <p:blipFill>
          <a:blip r:embed="rId2">
            <a:alphaModFix amt="2000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3064503">
            <a:off x="-4328811" y="2590812"/>
            <a:ext cx="7620301" cy="5134055"/>
          </a:xfrm>
          <a:prstGeom prst="rect">
            <a:avLst/>
          </a:prstGeom>
        </p:spPr>
      </p:pic>
      <p:cxnSp>
        <p:nvCxnSpPr>
          <p:cNvPr id="3" name="直接连接符 2"/>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5" name="图片 4" descr="文本&#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6360" y="-145081"/>
            <a:ext cx="2691329" cy="1053801"/>
          </a:xfrm>
          <a:prstGeom prst="rect">
            <a:avLst/>
          </a:prstGeom>
        </p:spPr>
      </p:pic>
      <p:sp>
        <p:nvSpPr>
          <p:cNvPr id="6" name="fountain-pen-of-large-size_33358"/>
          <p:cNvSpPr/>
          <p:nvPr userDrawn="1"/>
        </p:nvSpPr>
        <p:spPr>
          <a:xfrm>
            <a:off x="11640616" y="181925"/>
            <a:ext cx="475891" cy="474767"/>
          </a:xfrm>
          <a:custGeom>
            <a:avLst/>
            <a:gdLst>
              <a:gd name="T0" fmla="*/ 21 w 1156"/>
              <a:gd name="T1" fmla="*/ 1088 h 1155"/>
              <a:gd name="T2" fmla="*/ 67 w 1156"/>
              <a:gd name="T3" fmla="*/ 1134 h 1155"/>
              <a:gd name="T4" fmla="*/ 8 w 1156"/>
              <a:gd name="T5" fmla="*/ 1147 h 1155"/>
              <a:gd name="T6" fmla="*/ 21 w 1156"/>
              <a:gd name="T7" fmla="*/ 1088 h 1155"/>
              <a:gd name="T8" fmla="*/ 10 w 1156"/>
              <a:gd name="T9" fmla="*/ 1052 h 1155"/>
              <a:gd name="T10" fmla="*/ 103 w 1156"/>
              <a:gd name="T11" fmla="*/ 1146 h 1155"/>
              <a:gd name="T12" fmla="*/ 294 w 1156"/>
              <a:gd name="T13" fmla="*/ 1035 h 1155"/>
              <a:gd name="T14" fmla="*/ 120 w 1156"/>
              <a:gd name="T15" fmla="*/ 861 h 1155"/>
              <a:gd name="T16" fmla="*/ 10 w 1156"/>
              <a:gd name="T17" fmla="*/ 1052 h 1155"/>
              <a:gd name="T18" fmla="*/ 443 w 1156"/>
              <a:gd name="T19" fmla="*/ 511 h 1155"/>
              <a:gd name="T20" fmla="*/ 644 w 1156"/>
              <a:gd name="T21" fmla="*/ 712 h 1155"/>
              <a:gd name="T22" fmla="*/ 547 w 1156"/>
              <a:gd name="T23" fmla="*/ 816 h 1155"/>
              <a:gd name="T24" fmla="*/ 316 w 1156"/>
              <a:gd name="T25" fmla="*/ 1019 h 1155"/>
              <a:gd name="T26" fmla="*/ 136 w 1156"/>
              <a:gd name="T27" fmla="*/ 839 h 1155"/>
              <a:gd name="T28" fmla="*/ 339 w 1156"/>
              <a:gd name="T29" fmla="*/ 608 h 1155"/>
              <a:gd name="T30" fmla="*/ 443 w 1156"/>
              <a:gd name="T31" fmla="*/ 511 h 1155"/>
              <a:gd name="T32" fmla="*/ 326 w 1156"/>
              <a:gd name="T33" fmla="*/ 929 h 1155"/>
              <a:gd name="T34" fmla="*/ 339 w 1156"/>
              <a:gd name="T35" fmla="*/ 952 h 1155"/>
              <a:gd name="T36" fmla="*/ 583 w 1156"/>
              <a:gd name="T37" fmla="*/ 720 h 1155"/>
              <a:gd name="T38" fmla="*/ 564 w 1156"/>
              <a:gd name="T39" fmla="*/ 702 h 1155"/>
              <a:gd name="T40" fmla="*/ 326 w 1156"/>
              <a:gd name="T41" fmla="*/ 929 h 1155"/>
              <a:gd name="T42" fmla="*/ 1094 w 1156"/>
              <a:gd name="T43" fmla="*/ 287 h 1155"/>
              <a:gd name="T44" fmla="*/ 715 w 1156"/>
              <a:gd name="T45" fmla="*/ 665 h 1155"/>
              <a:gd name="T46" fmla="*/ 667 w 1156"/>
              <a:gd name="T47" fmla="*/ 698 h 1155"/>
              <a:gd name="T48" fmla="*/ 457 w 1156"/>
              <a:gd name="T49" fmla="*/ 488 h 1155"/>
              <a:gd name="T50" fmla="*/ 490 w 1156"/>
              <a:gd name="T51" fmla="*/ 440 h 1155"/>
              <a:gd name="T52" fmla="*/ 818 w 1156"/>
              <a:gd name="T53" fmla="*/ 112 h 1155"/>
              <a:gd name="T54" fmla="*/ 763 w 1156"/>
              <a:gd name="T55" fmla="*/ 128 h 1155"/>
              <a:gd name="T56" fmla="*/ 481 w 1156"/>
              <a:gd name="T57" fmla="*/ 410 h 1155"/>
              <a:gd name="T58" fmla="*/ 452 w 1156"/>
              <a:gd name="T59" fmla="*/ 410 h 1155"/>
              <a:gd name="T60" fmla="*/ 452 w 1156"/>
              <a:gd name="T61" fmla="*/ 382 h 1155"/>
              <a:gd name="T62" fmla="*/ 738 w 1156"/>
              <a:gd name="T63" fmla="*/ 96 h 1155"/>
              <a:gd name="T64" fmla="*/ 747 w 1156"/>
              <a:gd name="T65" fmla="*/ 91 h 1155"/>
              <a:gd name="T66" fmla="*/ 879 w 1156"/>
              <a:gd name="T67" fmla="*/ 52 h 1155"/>
              <a:gd name="T68" fmla="*/ 1094 w 1156"/>
              <a:gd name="T69" fmla="*/ 62 h 1155"/>
              <a:gd name="T70" fmla="*/ 1094 w 1156"/>
              <a:gd name="T71" fmla="*/ 287 h 1155"/>
              <a:gd name="T72" fmla="*/ 1043 w 1156"/>
              <a:gd name="T73" fmla="*/ 82 h 1155"/>
              <a:gd name="T74" fmla="*/ 1024 w 1156"/>
              <a:gd name="T75" fmla="*/ 101 h 1155"/>
              <a:gd name="T76" fmla="*/ 1048 w 1156"/>
              <a:gd name="T77" fmla="*/ 238 h 1155"/>
              <a:gd name="T78" fmla="*/ 1071 w 1156"/>
              <a:gd name="T79" fmla="*/ 251 h 1155"/>
              <a:gd name="T80" fmla="*/ 1043 w 1156"/>
              <a:gd name="T81" fmla="*/ 82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56" h="1155">
                <a:moveTo>
                  <a:pt x="21" y="1088"/>
                </a:moveTo>
                <a:lnTo>
                  <a:pt x="67" y="1134"/>
                </a:lnTo>
                <a:cubicBezTo>
                  <a:pt x="37" y="1150"/>
                  <a:pt x="16" y="1155"/>
                  <a:pt x="8" y="1147"/>
                </a:cubicBezTo>
                <a:cubicBezTo>
                  <a:pt x="0" y="1139"/>
                  <a:pt x="5" y="1118"/>
                  <a:pt x="21" y="1088"/>
                </a:cubicBezTo>
                <a:close/>
                <a:moveTo>
                  <a:pt x="10" y="1052"/>
                </a:moveTo>
                <a:lnTo>
                  <a:pt x="103" y="1146"/>
                </a:lnTo>
                <a:cubicBezTo>
                  <a:pt x="155" y="1127"/>
                  <a:pt x="221" y="1089"/>
                  <a:pt x="294" y="1035"/>
                </a:cubicBezTo>
                <a:lnTo>
                  <a:pt x="120" y="861"/>
                </a:lnTo>
                <a:cubicBezTo>
                  <a:pt x="66" y="935"/>
                  <a:pt x="28" y="1001"/>
                  <a:pt x="10" y="1052"/>
                </a:cubicBezTo>
                <a:close/>
                <a:moveTo>
                  <a:pt x="443" y="511"/>
                </a:moveTo>
                <a:lnTo>
                  <a:pt x="644" y="712"/>
                </a:lnTo>
                <a:cubicBezTo>
                  <a:pt x="614" y="747"/>
                  <a:pt x="581" y="781"/>
                  <a:pt x="547" y="816"/>
                </a:cubicBezTo>
                <a:cubicBezTo>
                  <a:pt x="468" y="895"/>
                  <a:pt x="389" y="964"/>
                  <a:pt x="316" y="1019"/>
                </a:cubicBezTo>
                <a:lnTo>
                  <a:pt x="136" y="839"/>
                </a:lnTo>
                <a:cubicBezTo>
                  <a:pt x="191" y="767"/>
                  <a:pt x="260" y="687"/>
                  <a:pt x="339" y="608"/>
                </a:cubicBezTo>
                <a:cubicBezTo>
                  <a:pt x="374" y="574"/>
                  <a:pt x="409" y="541"/>
                  <a:pt x="443" y="511"/>
                </a:cubicBezTo>
                <a:close/>
                <a:moveTo>
                  <a:pt x="326" y="929"/>
                </a:moveTo>
                <a:cubicBezTo>
                  <a:pt x="312" y="939"/>
                  <a:pt x="325" y="963"/>
                  <a:pt x="339" y="952"/>
                </a:cubicBezTo>
                <a:cubicBezTo>
                  <a:pt x="429" y="884"/>
                  <a:pt x="504" y="800"/>
                  <a:pt x="583" y="720"/>
                </a:cubicBezTo>
                <a:cubicBezTo>
                  <a:pt x="595" y="708"/>
                  <a:pt x="576" y="689"/>
                  <a:pt x="564" y="702"/>
                </a:cubicBezTo>
                <a:cubicBezTo>
                  <a:pt x="487" y="780"/>
                  <a:pt x="414" y="862"/>
                  <a:pt x="326" y="929"/>
                </a:cubicBezTo>
                <a:close/>
                <a:moveTo>
                  <a:pt x="1094" y="287"/>
                </a:moveTo>
                <a:lnTo>
                  <a:pt x="715" y="665"/>
                </a:lnTo>
                <a:cubicBezTo>
                  <a:pt x="701" y="679"/>
                  <a:pt x="685" y="690"/>
                  <a:pt x="667" y="698"/>
                </a:cubicBezTo>
                <a:lnTo>
                  <a:pt x="457" y="488"/>
                </a:lnTo>
                <a:cubicBezTo>
                  <a:pt x="465" y="470"/>
                  <a:pt x="476" y="454"/>
                  <a:pt x="490" y="440"/>
                </a:cubicBezTo>
                <a:lnTo>
                  <a:pt x="818" y="112"/>
                </a:lnTo>
                <a:lnTo>
                  <a:pt x="763" y="128"/>
                </a:lnTo>
                <a:lnTo>
                  <a:pt x="481" y="410"/>
                </a:lnTo>
                <a:cubicBezTo>
                  <a:pt x="473" y="418"/>
                  <a:pt x="460" y="418"/>
                  <a:pt x="452" y="410"/>
                </a:cubicBezTo>
                <a:cubicBezTo>
                  <a:pt x="445" y="403"/>
                  <a:pt x="445" y="390"/>
                  <a:pt x="452" y="382"/>
                </a:cubicBezTo>
                <a:lnTo>
                  <a:pt x="738" y="96"/>
                </a:lnTo>
                <a:cubicBezTo>
                  <a:pt x="741" y="94"/>
                  <a:pt x="744" y="92"/>
                  <a:pt x="747" y="91"/>
                </a:cubicBezTo>
                <a:lnTo>
                  <a:pt x="879" y="52"/>
                </a:lnTo>
                <a:cubicBezTo>
                  <a:pt x="941" y="0"/>
                  <a:pt x="1035" y="3"/>
                  <a:pt x="1094" y="62"/>
                </a:cubicBezTo>
                <a:cubicBezTo>
                  <a:pt x="1156" y="124"/>
                  <a:pt x="1156" y="225"/>
                  <a:pt x="1094" y="287"/>
                </a:cubicBezTo>
                <a:close/>
                <a:moveTo>
                  <a:pt x="1043" y="82"/>
                </a:moveTo>
                <a:cubicBezTo>
                  <a:pt x="1029" y="71"/>
                  <a:pt x="1010" y="90"/>
                  <a:pt x="1024" y="101"/>
                </a:cubicBezTo>
                <a:cubicBezTo>
                  <a:pt x="1066" y="133"/>
                  <a:pt x="1071" y="192"/>
                  <a:pt x="1048" y="238"/>
                </a:cubicBezTo>
                <a:cubicBezTo>
                  <a:pt x="1040" y="253"/>
                  <a:pt x="1063" y="266"/>
                  <a:pt x="1071" y="251"/>
                </a:cubicBezTo>
                <a:cubicBezTo>
                  <a:pt x="1099" y="196"/>
                  <a:pt x="1095" y="121"/>
                  <a:pt x="1043" y="82"/>
                </a:cubicBez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pen-book_299"/>
          <p:cNvSpPr/>
          <p:nvPr userDrawn="1"/>
        </p:nvSpPr>
        <p:spPr>
          <a:xfrm>
            <a:off x="335360" y="114432"/>
            <a:ext cx="609685" cy="506257"/>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88862 h 440259"/>
              <a:gd name="T41" fmla="*/ 88862 h 440259"/>
              <a:gd name="T42" fmla="*/ 278945 h 440259"/>
              <a:gd name="T43" fmla="*/ 278945 h 440259"/>
              <a:gd name="T44" fmla="*/ 278945 h 440259"/>
              <a:gd name="T45" fmla="*/ 278945 h 440259"/>
              <a:gd name="T46" fmla="*/ 278945 h 440259"/>
              <a:gd name="T47" fmla="*/ 278945 h 440259"/>
              <a:gd name="T48" fmla="*/ 88862 h 440259"/>
              <a:gd name="T49" fmla="*/ 88862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88862 h 440259"/>
              <a:gd name="T89" fmla="*/ 88862 h 440259"/>
              <a:gd name="T90" fmla="*/ 278945 h 440259"/>
              <a:gd name="T91" fmla="*/ 278945 h 440259"/>
              <a:gd name="T92" fmla="*/ 278945 h 440259"/>
              <a:gd name="T93" fmla="*/ 278945 h 440259"/>
              <a:gd name="T94" fmla="*/ 278945 h 440259"/>
              <a:gd name="T95" fmla="*/ 278945 h 440259"/>
              <a:gd name="T96" fmla="*/ 88862 h 440259"/>
              <a:gd name="T97" fmla="*/ 88862 h 440259"/>
              <a:gd name="T98" fmla="*/ 278945 h 440259"/>
              <a:gd name="T99" fmla="*/ 278945 h 440259"/>
              <a:gd name="T100" fmla="*/ 278945 h 440259"/>
              <a:gd name="T101" fmla="*/ 278945 h 440259"/>
              <a:gd name="T102" fmla="*/ 278945 h 440259"/>
              <a:gd name="T103" fmla="*/ 278945 h 440259"/>
              <a:gd name="T104" fmla="*/ 278945 h 440259"/>
              <a:gd name="T105" fmla="*/ 278945 h 440259"/>
              <a:gd name="T106" fmla="*/ 278945 h 440259"/>
              <a:gd name="T107" fmla="*/ 278945 h 440259"/>
              <a:gd name="T108" fmla="*/ 278945 h 440259"/>
              <a:gd name="T109" fmla="*/ 278945 h 440259"/>
              <a:gd name="T110" fmla="*/ 278945 h 440259"/>
              <a:gd name="T111" fmla="*/ 278945 h 440259"/>
              <a:gd name="T112" fmla="*/ 278945 h 440259"/>
              <a:gd name="T113" fmla="*/ 278945 h 440259"/>
              <a:gd name="T114" fmla="*/ 278945 h 440259"/>
              <a:gd name="T115" fmla="*/ 278945 h 440259"/>
              <a:gd name="T116" fmla="*/ 278945 h 440259"/>
              <a:gd name="T11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36">
                <a:moveTo>
                  <a:pt x="387" y="133"/>
                </a:moveTo>
                <a:lnTo>
                  <a:pt x="387" y="108"/>
                </a:lnTo>
                <a:lnTo>
                  <a:pt x="386" y="102"/>
                </a:lnTo>
                <a:cubicBezTo>
                  <a:pt x="385" y="101"/>
                  <a:pt x="377" y="87"/>
                  <a:pt x="361" y="72"/>
                </a:cubicBezTo>
                <a:cubicBezTo>
                  <a:pt x="348" y="61"/>
                  <a:pt x="331" y="50"/>
                  <a:pt x="308" y="45"/>
                </a:cubicBezTo>
                <a:lnTo>
                  <a:pt x="308" y="0"/>
                </a:lnTo>
                <a:cubicBezTo>
                  <a:pt x="210" y="7"/>
                  <a:pt x="200" y="84"/>
                  <a:pt x="200" y="84"/>
                </a:cubicBezTo>
                <a:lnTo>
                  <a:pt x="200" y="85"/>
                </a:lnTo>
                <a:cubicBezTo>
                  <a:pt x="200" y="85"/>
                  <a:pt x="200" y="85"/>
                  <a:pt x="200" y="85"/>
                </a:cubicBezTo>
                <a:cubicBezTo>
                  <a:pt x="196" y="81"/>
                  <a:pt x="192" y="77"/>
                  <a:pt x="187" y="72"/>
                </a:cubicBezTo>
                <a:cubicBezTo>
                  <a:pt x="171" y="57"/>
                  <a:pt x="145" y="42"/>
                  <a:pt x="112" y="42"/>
                </a:cubicBezTo>
                <a:cubicBezTo>
                  <a:pt x="79" y="42"/>
                  <a:pt x="54" y="58"/>
                  <a:pt x="38" y="72"/>
                </a:cubicBezTo>
                <a:cubicBezTo>
                  <a:pt x="22" y="87"/>
                  <a:pt x="14" y="101"/>
                  <a:pt x="14" y="102"/>
                </a:cubicBezTo>
                <a:lnTo>
                  <a:pt x="12" y="108"/>
                </a:lnTo>
                <a:lnTo>
                  <a:pt x="12" y="133"/>
                </a:lnTo>
                <a:lnTo>
                  <a:pt x="0" y="133"/>
                </a:lnTo>
                <a:lnTo>
                  <a:pt x="0" y="336"/>
                </a:lnTo>
                <a:lnTo>
                  <a:pt x="404" y="336"/>
                </a:lnTo>
                <a:lnTo>
                  <a:pt x="404" y="133"/>
                </a:lnTo>
                <a:lnTo>
                  <a:pt x="387" y="133"/>
                </a:lnTo>
                <a:close/>
                <a:moveTo>
                  <a:pt x="72" y="295"/>
                </a:moveTo>
                <a:cubicBezTo>
                  <a:pt x="83" y="289"/>
                  <a:pt x="96" y="284"/>
                  <a:pt x="112" y="284"/>
                </a:cubicBezTo>
                <a:cubicBezTo>
                  <a:pt x="128" y="284"/>
                  <a:pt x="141" y="289"/>
                  <a:pt x="152" y="295"/>
                </a:cubicBezTo>
                <a:lnTo>
                  <a:pt x="72" y="295"/>
                </a:lnTo>
                <a:close/>
                <a:moveTo>
                  <a:pt x="186" y="286"/>
                </a:moveTo>
                <a:cubicBezTo>
                  <a:pt x="170" y="271"/>
                  <a:pt x="145" y="257"/>
                  <a:pt x="112" y="257"/>
                </a:cubicBezTo>
                <a:lnTo>
                  <a:pt x="112" y="257"/>
                </a:lnTo>
                <a:cubicBezTo>
                  <a:pt x="80" y="257"/>
                  <a:pt x="56" y="271"/>
                  <a:pt x="40" y="285"/>
                </a:cubicBezTo>
                <a:lnTo>
                  <a:pt x="40" y="112"/>
                </a:lnTo>
                <a:cubicBezTo>
                  <a:pt x="42" y="108"/>
                  <a:pt x="49" y="99"/>
                  <a:pt x="58" y="91"/>
                </a:cubicBezTo>
                <a:cubicBezTo>
                  <a:pt x="71" y="80"/>
                  <a:pt x="88" y="70"/>
                  <a:pt x="112" y="70"/>
                </a:cubicBezTo>
                <a:cubicBezTo>
                  <a:pt x="137" y="70"/>
                  <a:pt x="155" y="81"/>
                  <a:pt x="169" y="93"/>
                </a:cubicBezTo>
                <a:cubicBezTo>
                  <a:pt x="175" y="98"/>
                  <a:pt x="180" y="104"/>
                  <a:pt x="183" y="109"/>
                </a:cubicBezTo>
                <a:cubicBezTo>
                  <a:pt x="185" y="110"/>
                  <a:pt x="185" y="111"/>
                  <a:pt x="186" y="112"/>
                </a:cubicBezTo>
                <a:lnTo>
                  <a:pt x="186" y="286"/>
                </a:lnTo>
                <a:close/>
                <a:moveTo>
                  <a:pt x="286" y="24"/>
                </a:moveTo>
                <a:lnTo>
                  <a:pt x="286" y="42"/>
                </a:lnTo>
                <a:lnTo>
                  <a:pt x="286" y="70"/>
                </a:lnTo>
                <a:lnTo>
                  <a:pt x="286" y="229"/>
                </a:lnTo>
                <a:cubicBezTo>
                  <a:pt x="286" y="229"/>
                  <a:pt x="249" y="222"/>
                  <a:pt x="214" y="254"/>
                </a:cubicBezTo>
                <a:lnTo>
                  <a:pt x="214" y="112"/>
                </a:lnTo>
                <a:lnTo>
                  <a:pt x="214" y="112"/>
                </a:lnTo>
                <a:lnTo>
                  <a:pt x="214" y="96"/>
                </a:lnTo>
                <a:cubicBezTo>
                  <a:pt x="214" y="96"/>
                  <a:pt x="227" y="36"/>
                  <a:pt x="286" y="24"/>
                </a:cubicBezTo>
                <a:close/>
                <a:moveTo>
                  <a:pt x="246" y="295"/>
                </a:moveTo>
                <a:cubicBezTo>
                  <a:pt x="257" y="289"/>
                  <a:pt x="270" y="284"/>
                  <a:pt x="286" y="284"/>
                </a:cubicBezTo>
                <a:cubicBezTo>
                  <a:pt x="302" y="284"/>
                  <a:pt x="315" y="289"/>
                  <a:pt x="326" y="295"/>
                </a:cubicBezTo>
                <a:lnTo>
                  <a:pt x="246" y="295"/>
                </a:lnTo>
                <a:close/>
                <a:moveTo>
                  <a:pt x="360" y="286"/>
                </a:moveTo>
                <a:cubicBezTo>
                  <a:pt x="344" y="271"/>
                  <a:pt x="319" y="257"/>
                  <a:pt x="286" y="257"/>
                </a:cubicBezTo>
                <a:cubicBezTo>
                  <a:pt x="254" y="257"/>
                  <a:pt x="230" y="271"/>
                  <a:pt x="214" y="285"/>
                </a:cubicBezTo>
                <a:lnTo>
                  <a:pt x="214" y="284"/>
                </a:lnTo>
                <a:cubicBezTo>
                  <a:pt x="244" y="242"/>
                  <a:pt x="308" y="253"/>
                  <a:pt x="308" y="253"/>
                </a:cubicBezTo>
                <a:lnTo>
                  <a:pt x="308" y="73"/>
                </a:lnTo>
                <a:cubicBezTo>
                  <a:pt x="322" y="77"/>
                  <a:pt x="334" y="85"/>
                  <a:pt x="343" y="92"/>
                </a:cubicBezTo>
                <a:cubicBezTo>
                  <a:pt x="349" y="98"/>
                  <a:pt x="354" y="104"/>
                  <a:pt x="357" y="109"/>
                </a:cubicBezTo>
                <a:cubicBezTo>
                  <a:pt x="358" y="110"/>
                  <a:pt x="359" y="111"/>
                  <a:pt x="360" y="112"/>
                </a:cubicBezTo>
                <a:lnTo>
                  <a:pt x="360" y="286"/>
                </a:lnTo>
                <a:lnTo>
                  <a:pt x="360" y="286"/>
                </a:lnTo>
                <a:close/>
              </a:path>
            </a:pathLst>
          </a:custGeom>
          <a:solidFill>
            <a:srgbClr val="F1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descr="乐高玩具&#10;&#10;低可信度描述已自动生成"/>
          <p:cNvPicPr>
            <a:picLocks noChangeAspect="1"/>
          </p:cNvPicPr>
          <p:nvPr userDrawn="1"/>
        </p:nvPicPr>
        <p:blipFill>
          <a:blip r:embed="rId2">
            <a:alphaModFix amt="2000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8976360" y="697230"/>
            <a:ext cx="11530330" cy="776859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1" y="-99392"/>
            <a:ext cx="3521804" cy="973017"/>
          </a:xfrm>
          <a:prstGeom prst="rect">
            <a:avLst/>
          </a:prstGeom>
        </p:spPr>
      </p:pic>
    </p:spTree>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1" y="-99392"/>
            <a:ext cx="3521804" cy="973017"/>
          </a:xfrm>
          <a:prstGeom prst="rect">
            <a:avLst/>
          </a:prstGeom>
        </p:spPr>
      </p:pic>
    </p:spTree>
  </p:cSld>
  <p:clrMapOvr>
    <a:masterClrMapping/>
  </p:clrMapOvr>
  <p:hf hdr="0" ftr="0" dt="0"/>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9" name="灯片编号占位符 3" hidden="1"/>
          <p:cNvSpPr>
            <a:spLocks noGrp="1"/>
          </p:cNvSpPr>
          <p:nvPr userDrawn="1"/>
        </p:nvSpPr>
        <p:spPr>
          <a:xfrm>
            <a:off x="9840807" y="6452870"/>
            <a:ext cx="2844800" cy="365125"/>
          </a:xfrm>
          <a:prstGeom prst="rect">
            <a:avLst/>
          </a:prstGeom>
        </p:spPr>
        <p:txBody>
          <a:bodyPr vert="horz" lIns="121920" tIns="60960" rIns="121920" bIns="60960" rtlCol="0" anchor="ctr"/>
          <a:lstStyle>
            <a:lvl1pPr>
              <a:defRPr sz="1400">
                <a:solidFill>
                  <a:srgbClr val="FF0000"/>
                </a:solidFill>
                <a:latin typeface="思源黑体 CN Bold" panose="020B0800000000000000" charset="-122"/>
                <a:cs typeface="思源黑体 CN Bold" panose="020B0800000000000000" charset="-122"/>
              </a:defRPr>
            </a:lvl1pPr>
          </a:lstStyle>
          <a:p>
            <a:fld id="{0B959BAE-FEC3-4F92-8031-993DEB8AE092}" type="slidenum">
              <a:rPr lang="en-US" altLang="zh-CN" sz="1865" smtClean="0"/>
            </a:fld>
            <a:r>
              <a:rPr lang="en-US" altLang="zh-CN" sz="1865" smtClean="0"/>
              <a:t>/56</a:t>
            </a:r>
            <a:endParaRPr lang="en-US" altLang="zh-CN" sz="186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楷体" panose="02010609060101010101" pitchFamily="49" charset="-122"/>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楷体" panose="02010609060101010101" pitchFamily="49"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楷体" panose="02010609060101010101" pitchFamily="49"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楷体" panose="02010609060101010101" pitchFamily="49"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楷体" panose="02010609060101010101" pitchFamily="49"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楷体" panose="02010609060101010101" pitchFamily="49"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charset="-122"/>
                <a:ea typeface="方正楷体_GB2312" panose="02000000000000000000" charset="-122"/>
                <a:cs typeface="思源黑体 CN Bold" panose="020B0800000000000000" charset="-122"/>
              </a:defRPr>
            </a:lvl1pPr>
          </a:lstStyle>
          <a:p>
            <a:endParaRPr lang="en-US" altLang="zh-CN"/>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charset="-122"/>
                <a:ea typeface="方正楷体_GB2312" panose="02000000000000000000" charset="-122"/>
                <a:cs typeface="思源黑体 CN Bold" panose="020B0800000000000000" charset="-122"/>
              </a:defRPr>
            </a:lvl1pPr>
          </a:lstStyle>
          <a:p>
            <a:endParaRPr lang="en-US" altLang="zh-CN"/>
          </a:p>
        </p:txBody>
      </p:sp>
      <p:sp>
        <p:nvSpPr>
          <p:cNvPr id="7" name="灯片编号占位符 3"/>
          <p:cNvSpPr>
            <a:spLocks noGrp="1"/>
          </p:cNvSpPr>
          <p:nvPr userDrawn="1"/>
        </p:nvSpPr>
        <p:spPr>
          <a:xfrm>
            <a:off x="9840807" y="6452870"/>
            <a:ext cx="2844800" cy="365125"/>
          </a:xfrm>
          <a:prstGeom prst="rect">
            <a:avLst/>
          </a:prstGeom>
        </p:spPr>
        <p:txBody>
          <a:bodyPr vert="horz" lIns="121920" tIns="60960" rIns="121920" bIns="60960" rtlCol="0" anchor="ctr"/>
          <a:lstStyle>
            <a:lvl1pPr>
              <a:defRPr sz="1400">
                <a:solidFill>
                  <a:srgbClr val="FF0000"/>
                </a:solidFill>
                <a:latin typeface="思源黑体 CN Bold" panose="020B0800000000000000" charset="-122"/>
                <a:cs typeface="思源黑体 CN Bold" panose="020B0800000000000000" charset="-122"/>
              </a:defRPr>
            </a:lvl1pPr>
          </a:lstStyle>
          <a:p>
            <a:fld id="{0B959BAE-FEC3-4F92-8031-993DEB8AE092}" type="slidenum">
              <a:rPr lang="en-US" altLang="zh-CN" sz="1865" smtClean="0"/>
            </a:fld>
            <a:r>
              <a:rPr lang="en-US" altLang="zh-CN" sz="1865" smtClean="0"/>
              <a:t>/23</a:t>
            </a:r>
            <a:endParaRPr lang="en-US" altLang="zh-CN" sz="1865"/>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hf hdr="0" ftr="0" dt="0"/>
  <p:txStyles>
    <p:titleStyle>
      <a:lvl1pPr algn="ctr" defTabSz="914400" rtl="0" eaLnBrk="1" latinLnBrk="0" hangingPunct="1">
        <a:spcBef>
          <a:spcPct val="0"/>
        </a:spcBef>
        <a:buNone/>
        <a:defRPr sz="44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思源黑体 CN Bold" panose="020B0800000000000000" charset="-122"/>
          <a:ea typeface="思源黑体 CN Bold" panose="020B0800000000000000" charset="-122"/>
          <a:cs typeface="思源黑体 CN Bold" panose="020B0800000000000000"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5.GI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image" Target="../media/image14.GI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6.GI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5.GIF"/><Relationship Id="rId2" Type="http://schemas.openxmlformats.org/officeDocument/2006/relationships/image" Target="../media/image19.wmf"/><Relationship Id="rId1"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5.GI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5.GI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5.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5.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GIF"/><Relationship Id="rId1"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0" y="645794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0" y="-36192"/>
            <a:ext cx="12192000" cy="5628586"/>
          </a:xfrm>
          <a:prstGeom prst="rect">
            <a:avLst/>
          </a:prstGeom>
          <a:solidFill>
            <a:srgbClr val="F29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1" name="直接连接符 10"/>
          <p:cNvCxnSpPr/>
          <p:nvPr/>
        </p:nvCxnSpPr>
        <p:spPr>
          <a:xfrm>
            <a:off x="0" y="6741368"/>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6174518"/>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589109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pic>
        <p:nvPicPr>
          <p:cNvPr id="17" name="图片 16" descr="图片包含 游戏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4248" y="-15977"/>
            <a:ext cx="1241778" cy="3684349"/>
          </a:xfrm>
          <a:prstGeom prst="rect">
            <a:avLst/>
          </a:prstGeom>
        </p:spPr>
      </p:pic>
      <p:pic>
        <p:nvPicPr>
          <p:cNvPr id="5" name="图片 4" descr="乐高玩具&#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192" y="3559870"/>
            <a:ext cx="4810764" cy="3241174"/>
          </a:xfrm>
          <a:prstGeom prst="rect">
            <a:avLst/>
          </a:prstGeom>
        </p:spPr>
      </p:pic>
      <p:grpSp>
        <p:nvGrpSpPr>
          <p:cNvPr id="10" name="组合 9"/>
          <p:cNvGrpSpPr/>
          <p:nvPr/>
        </p:nvGrpSpPr>
        <p:grpSpPr>
          <a:xfrm>
            <a:off x="2099555" y="986920"/>
            <a:ext cx="7993380" cy="3528695"/>
            <a:chOff x="575555" y="986919"/>
            <a:chExt cx="7993380" cy="3528695"/>
          </a:xfrm>
        </p:grpSpPr>
        <p:sp>
          <p:nvSpPr>
            <p:cNvPr id="16" name="文本框 15"/>
            <p:cNvSpPr txBox="1"/>
            <p:nvPr/>
          </p:nvSpPr>
          <p:spPr>
            <a:xfrm>
              <a:off x="575555" y="986919"/>
              <a:ext cx="7992888" cy="1568450"/>
            </a:xfrm>
            <a:prstGeom prst="rect">
              <a:avLst/>
            </a:prstGeom>
            <a:noFill/>
          </p:spPr>
          <p:txBody>
            <a:bodyPr wrap="square" rtlCol="0">
              <a:spAutoFit/>
            </a:bodyPr>
            <a:lstStyle/>
            <a:p>
              <a:r>
                <a:rPr lang="zh-CN" altLang="en-US" sz="9600">
                  <a:ln>
                    <a:solidFill>
                      <a:schemeClr val="bg1"/>
                    </a:solidFill>
                  </a:ln>
                  <a:solidFill>
                    <a:schemeClr val="tx1"/>
                  </a:solidFill>
                  <a:latin typeface="微软雅黑" panose="020B0503020204020204" pitchFamily="34" charset="-122"/>
                  <a:ea typeface="微软雅黑" panose="020B0503020204020204" pitchFamily="34" charset="-122"/>
                </a:rPr>
                <a:t>数据结构教程</a:t>
              </a:r>
              <a:endParaRPr lang="zh-CN" altLang="en-US" sz="960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925030" y="2480519"/>
              <a:ext cx="3379829" cy="460375"/>
            </a:xfrm>
            <a:prstGeom prst="rect">
              <a:avLst/>
            </a:prstGeom>
            <a:noFill/>
          </p:spPr>
          <p:txBody>
            <a:bodyPr wrap="square" rtlCol="0">
              <a:spAutoFit/>
            </a:bodyPr>
            <a:lstStyle/>
            <a:p>
              <a:r>
                <a:rPr lang="zh-CN" altLang="en-US">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a:ln>
                    <a:solidFill>
                      <a:schemeClr val="bg1"/>
                    </a:solidFill>
                  </a:ln>
                  <a:solidFill>
                    <a:schemeClr val="tx1"/>
                  </a:solidFill>
                  <a:latin typeface="微软雅黑" panose="020B0503020204020204" pitchFamily="34" charset="-122"/>
                  <a:ea typeface="微软雅黑" panose="020B0503020204020204" pitchFamily="34" charset="-122"/>
                </a:rPr>
                <a:t>6</a:t>
              </a:r>
              <a:r>
                <a:rPr lang="zh-CN" altLang="en-US">
                  <a:ln>
                    <a:solidFill>
                      <a:schemeClr val="bg1"/>
                    </a:solidFill>
                  </a:ln>
                  <a:solidFill>
                    <a:schemeClr val="tx1"/>
                  </a:solidFill>
                  <a:latin typeface="微软雅黑" panose="020B0503020204020204" pitchFamily="34" charset="-122"/>
                  <a:ea typeface="微软雅黑" panose="020B0503020204020204" pitchFamily="34" charset="-122"/>
                </a:rPr>
                <a:t>版</a:t>
              </a:r>
              <a:r>
                <a:rPr lang="en-US" altLang="zh-CN">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a:ln>
                    <a:solidFill>
                      <a:schemeClr val="bg1"/>
                    </a:solidFill>
                  </a:ln>
                  <a:solidFill>
                    <a:schemeClr val="tx1"/>
                  </a:solidFill>
                  <a:latin typeface="微软雅黑" panose="020B0503020204020204" pitchFamily="34" charset="-122"/>
                  <a:ea typeface="微软雅黑" panose="020B0503020204020204" pitchFamily="34" charset="-122"/>
                </a:rPr>
                <a:t>微课视频</a:t>
              </a:r>
              <a:r>
                <a:rPr lang="en-US" altLang="zh-CN">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a:ln>
                    <a:solidFill>
                      <a:schemeClr val="bg1"/>
                    </a:solidFill>
                  </a:ln>
                  <a:solidFill>
                    <a:schemeClr val="tx1"/>
                  </a:solidFill>
                  <a:latin typeface="微软雅黑" panose="020B0503020204020204" pitchFamily="34" charset="-122"/>
                  <a:ea typeface="微软雅黑" panose="020B0503020204020204" pitchFamily="34" charset="-122"/>
                </a:rPr>
                <a:t>题库版</a:t>
              </a:r>
              <a:endParaRPr lang="zh-CN" altLang="en-US">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020170" y="3030984"/>
              <a:ext cx="1548765" cy="321945"/>
            </a:xfrm>
            <a:prstGeom prst="rect">
              <a:avLst/>
            </a:prstGeom>
            <a:noFill/>
          </p:spPr>
          <p:txBody>
            <a:bodyPr wrap="square" rtlCol="0">
              <a:spAutoFit/>
            </a:bodyPr>
            <a:lstStyle/>
            <a:p>
              <a:r>
                <a:rPr lang="zh-CN" altLang="en-US" sz="1500">
                  <a:solidFill>
                    <a:schemeClr val="tx1"/>
                  </a:solidFill>
                  <a:latin typeface="微软雅黑" panose="020B0503020204020204" pitchFamily="34" charset="-122"/>
                  <a:ea typeface="微软雅黑" panose="020B0503020204020204" pitchFamily="34" charset="-122"/>
                </a:rPr>
                <a:t>李春葆  主编</a:t>
              </a:r>
              <a:endParaRPr lang="zh-CN" altLang="en-US" sz="1500">
                <a:solidFill>
                  <a:schemeClr val="tx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793995" y="3500884"/>
              <a:ext cx="7369810" cy="1014730"/>
            </a:xfrm>
            <a:prstGeom prst="rect">
              <a:avLst/>
            </a:prstGeom>
            <a:noFill/>
          </p:spPr>
          <p:txBody>
            <a:bodyPr wrap="square" rtlCol="0">
              <a:spAutoFit/>
            </a:bodyPr>
            <a:lstStyle/>
            <a:p>
              <a:r>
                <a:rPr sz="6000">
                  <a:ln>
                    <a:solidFill>
                      <a:schemeClr val="bg1"/>
                    </a:solidFill>
                  </a:ln>
                  <a:solidFill>
                    <a:schemeClr val="tx1"/>
                  </a:solidFill>
                  <a:latin typeface="微软雅黑" panose="020B0503020204020204" pitchFamily="34" charset="-122"/>
                  <a:ea typeface="微软雅黑" panose="020B0503020204020204" pitchFamily="34" charset="-122"/>
                </a:rPr>
                <a:t>第6章 数组和广义表</a:t>
              </a:r>
              <a:endParaRPr sz="600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3" name="圆: 空心 2"/>
            <p:cNvSpPr/>
            <p:nvPr/>
          </p:nvSpPr>
          <p:spPr>
            <a:xfrm>
              <a:off x="6825308" y="3118424"/>
              <a:ext cx="194964" cy="194964"/>
            </a:xfrm>
            <a:prstGeom prst="don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 name="组合 7"/>
          <p:cNvGrpSpPr/>
          <p:nvPr/>
        </p:nvGrpSpPr>
        <p:grpSpPr>
          <a:xfrm>
            <a:off x="-240704" y="5592394"/>
            <a:ext cx="1889956" cy="1287508"/>
            <a:chOff x="-235082" y="5592394"/>
            <a:chExt cx="1889956" cy="1287508"/>
          </a:xfrm>
        </p:grpSpPr>
        <p:sp>
          <p:nvSpPr>
            <p:cNvPr id="4" name="矩形 3"/>
            <p:cNvSpPr/>
            <p:nvPr/>
          </p:nvSpPr>
          <p:spPr>
            <a:xfrm>
              <a:off x="245" y="5592394"/>
              <a:ext cx="1489055" cy="125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a:stretch>
              <a:fillRect/>
            </a:stretch>
          </p:blipFill>
          <p:spPr>
            <a:xfrm>
              <a:off x="161764" y="5640408"/>
              <a:ext cx="1187624" cy="1068220"/>
            </a:xfrm>
            <a:prstGeom prst="rect">
              <a:avLst/>
            </a:prstGeom>
          </p:spPr>
        </p:pic>
        <p:sp>
          <p:nvSpPr>
            <p:cNvPr id="6" name="文本框 5"/>
            <p:cNvSpPr txBox="1"/>
            <p:nvPr/>
          </p:nvSpPr>
          <p:spPr>
            <a:xfrm>
              <a:off x="-235082" y="6627172"/>
              <a:ext cx="1889956" cy="252730"/>
            </a:xfrm>
            <a:prstGeom prst="rect">
              <a:avLst/>
            </a:prstGeom>
            <a:noFill/>
          </p:spPr>
          <p:txBody>
            <a:bodyPr wrap="square" rtlCol="0">
              <a:spAutoFit/>
            </a:bodyPr>
            <a:lstStyle/>
            <a:p>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定价：</a:t>
              </a:r>
              <a:r>
                <a:rPr lang="en-US" altLang="zh-CN" sz="1050">
                  <a:solidFill>
                    <a:schemeClr val="tx1">
                      <a:lumMod val="85000"/>
                      <a:lumOff val="15000"/>
                    </a:schemeClr>
                  </a:solidFill>
                  <a:latin typeface="微软雅黑" panose="020B0503020204020204" pitchFamily="34" charset="-122"/>
                  <a:ea typeface="微软雅黑" panose="020B0503020204020204" pitchFamily="34" charset="-122"/>
                </a:rPr>
                <a:t>65.00</a:t>
              </a:r>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元</a:t>
              </a:r>
              <a:endParaRPr lang="zh-CN" altLang="en-US" sz="105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CAMERA.WAV"/>
                                        </p:tgtEl>
                                      </p:cMediaNode>
                                    </p:audio>
                                  </p:subTnLst>
                                </p:cTn>
                              </p:par>
                              <p:par>
                                <p:cTn id="15" presetID="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623532" y="1579226"/>
            <a:ext cx="10769600" cy="937260"/>
          </a:xfrm>
          <a:prstGeom prst="rect">
            <a:avLst/>
          </a:prstGeom>
          <a:noFill/>
          <a:ln w="9525">
            <a:noFill/>
            <a:miter lim="800000"/>
          </a:ln>
          <a:effectLst/>
        </p:spPr>
        <p:txBody>
          <a:bodyPr>
            <a:spAutoFit/>
          </a:bodyPr>
          <a:lstStyle/>
          <a:p>
            <a:pPr algn="just">
              <a:lnSpc>
                <a:spcPts val="3300"/>
              </a:lnSpc>
              <a:spcBef>
                <a:spcPct val="50000"/>
              </a:spcBef>
            </a:pPr>
            <a:r>
              <a:rPr kumimoji="1" lang="zh-CN" altLang="en-US"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数组特别适合采用顺序存储结构 </a:t>
            </a:r>
            <a:r>
              <a:rPr kumimoji="1"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将数组</a:t>
            </a:r>
            <a:r>
              <a:rPr kumimoji="1"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a:t>
            </a:r>
            <a:r>
              <a:rPr kumimoji="1" lang="zh-CN" altLang="en-US"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有元素存储在一块地址连续的内存单元</a:t>
            </a:r>
            <a:r>
              <a:rPr kumimoji="1"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a:t>
            </a:r>
            <a:r>
              <a:rPr kumimoji="1" lang="zh-CN" altLang="en-US"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zh-CN" altLang="en-US" sz="2665">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6"/>
          <p:cNvSpPr txBox="1"/>
          <p:nvPr/>
        </p:nvSpPr>
        <p:spPr>
          <a:xfrm>
            <a:off x="1703705" y="2636520"/>
            <a:ext cx="7981950" cy="156718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240000" tIns="144000" bIns="192000" rtlCol="0">
            <a:spAutoFit/>
          </a:bodyPr>
          <a:lstStyle/>
          <a:p>
            <a:pPr marL="457200" indent="-457200" algn="l">
              <a:lnSpc>
                <a:spcPct val="150000"/>
              </a:lnSpc>
              <a:buClr>
                <a:srgbClr val="E46C0A"/>
              </a:buClr>
              <a:buFont typeface="Wingdings" panose="05000000000000000000" charset="0"/>
              <a:buChar char="Ø"/>
            </a:pPr>
            <a:r>
              <a:rPr kumimoji="1" lang="zh-CN" altLang="en-US" sz="2665" smtClean="0">
                <a:latin typeface="微软雅黑" panose="020B0503020204020204" pitchFamily="34" charset="-122"/>
                <a:ea typeface="微软雅黑" panose="020B0503020204020204" pitchFamily="34" charset="-122"/>
                <a:cs typeface="Consolas" panose="020B0609020204030204" pitchFamily="49" charset="0"/>
              </a:rPr>
              <a:t>数组不能采用链式存储结构吗？</a:t>
            </a:r>
            <a:endParaRPr kumimoji="1" lang="en-US" altLang="zh-CN" sz="2665" smtClean="0">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buClr>
                <a:srgbClr val="E46C0A"/>
              </a:buClr>
              <a:buFont typeface="Wingdings" panose="05000000000000000000" charset="0"/>
              <a:buChar char="Ø"/>
            </a:pPr>
            <a:r>
              <a:rPr kumimoji="1" lang="zh-CN" altLang="en-US" sz="2665" smtClean="0">
                <a:latin typeface="微软雅黑" panose="020B0503020204020204" pitchFamily="34" charset="-122"/>
                <a:ea typeface="微软雅黑" panose="020B0503020204020204" pitchFamily="34" charset="-122"/>
                <a:cs typeface="Consolas" panose="020B0609020204030204" pitchFamily="49" charset="0"/>
              </a:rPr>
              <a:t>为什么数组一般采用顺序存储结构？</a:t>
            </a:r>
            <a:endParaRPr lang="zh-CN" altLang="en-US" sz="2665">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Rectangle 7" descr="信纸">
            <a:hlinkClick r:id="" action="ppaction://hlinkshowjump?jump=nextslide"/>
          </p:cNvPr>
          <p:cNvSpPr>
            <a:spLocks noChangeArrowheads="1"/>
          </p:cNvSpPr>
          <p:nvPr/>
        </p:nvSpPr>
        <p:spPr bwMode="auto">
          <a:xfrm>
            <a:off x="1148715" y="855980"/>
            <a:ext cx="3832860"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2</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数组的存储结构</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pic>
        <p:nvPicPr>
          <p:cNvPr id="3" name="图片 2" descr="question-mark-2309040_1920"/>
          <p:cNvPicPr>
            <a:picLocks noChangeAspect="1"/>
          </p:cNvPicPr>
          <p:nvPr/>
        </p:nvPicPr>
        <p:blipFill>
          <a:blip r:embed="rId1"/>
          <a:stretch>
            <a:fillRect/>
          </a:stretch>
        </p:blipFill>
        <p:spPr>
          <a:xfrm>
            <a:off x="7896225" y="2327275"/>
            <a:ext cx="4380230" cy="438023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524892" y="2411078"/>
            <a:ext cx="11095647" cy="860425"/>
          </a:xfrm>
          <a:prstGeom prst="rect">
            <a:avLst/>
          </a:prstGeom>
          <a:noFill/>
          <a:ln w="9525">
            <a:noFill/>
            <a:miter lim="800000"/>
          </a:ln>
          <a:effectLst/>
        </p:spPr>
        <p:txBody>
          <a:bodyPr wrap="square">
            <a:spAutoFit/>
          </a:bodyPr>
          <a:lstStyle/>
          <a:p>
            <a:pPr algn="l">
              <a:lnSpc>
                <a:spcPts val="3000"/>
              </a:lnSpc>
              <a:spcBef>
                <a:spcPts val="0"/>
              </a:spcBef>
            </a:pP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一旦</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的存储地址</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LOC(</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确定，并假设每个数据元素占用</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k</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个存储单元，则任一数据元素</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的存储地址</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LOC(</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就可由以下公式求出：</a:t>
            </a:r>
            <a:endPar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5124" name="Text Box 4"/>
          <p:cNvSpPr txBox="1">
            <a:spLocks noChangeArrowheads="1"/>
          </p:cNvSpPr>
          <p:nvPr/>
        </p:nvSpPr>
        <p:spPr bwMode="auto">
          <a:xfrm>
            <a:off x="2084705" y="3305944"/>
            <a:ext cx="6515112" cy="655955"/>
          </a:xfrm>
          <a:prstGeom prst="rect">
            <a:avLst/>
          </a:prstGeom>
        </p:spPr>
        <p:style>
          <a:lnRef idx="1">
            <a:schemeClr val="accent6"/>
          </a:lnRef>
          <a:fillRef idx="2">
            <a:schemeClr val="accent6"/>
          </a:fillRef>
          <a:effectRef idx="1">
            <a:schemeClr val="accent6"/>
          </a:effectRef>
          <a:fontRef idx="minor">
            <a:schemeClr val="dk1"/>
          </a:fontRef>
        </p:style>
        <p:txBody>
          <a:bodyPr wrap="square" lIns="240000" tIns="144000" bIns="144000">
            <a:spAutoFit/>
          </a:bodyPr>
          <a:lstStyle/>
          <a:p>
            <a:pPr algn="l">
              <a:lnSpc>
                <a:spcPct val="90000"/>
              </a:lnSpc>
              <a:spcBef>
                <a:spcPct val="50000"/>
              </a:spcBef>
            </a:pPr>
            <a:r>
              <a:rPr kumimoji="1"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LOC(</a:t>
            </a:r>
            <a:r>
              <a:rPr kumimoji="1" lang="en-US" altLang="zh-CN" sz="2665"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2665" i="1"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)=LOC(</a:t>
            </a:r>
            <a:r>
              <a:rPr kumimoji="1" lang="en-US" altLang="zh-CN" sz="2665"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i="1"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2665">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i="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kumimoji="1" lang="en-US" altLang="zh-CN" sz="2665"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2665"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22"/>
          <p:cNvGrpSpPr/>
          <p:nvPr/>
        </p:nvGrpSpPr>
        <p:grpSpPr>
          <a:xfrm>
            <a:off x="2649860" y="3740531"/>
            <a:ext cx="6705612" cy="1746510"/>
            <a:chOff x="1328741" y="3138297"/>
            <a:chExt cx="5029209" cy="1309882"/>
          </a:xfrm>
        </p:grpSpPr>
        <p:sp>
          <p:nvSpPr>
            <p:cNvPr id="5126" name="AutoShape 6"/>
            <p:cNvSpPr/>
            <p:nvPr/>
          </p:nvSpPr>
          <p:spPr bwMode="auto">
            <a:xfrm rot="5400000">
              <a:off x="3384305" y="2894336"/>
              <a:ext cx="179388" cy="2196000"/>
            </a:xfrm>
            <a:prstGeom prst="leftBrace">
              <a:avLst>
                <a:gd name="adj1" fmla="val 113717"/>
                <a:gd name="adj2" fmla="val 50000"/>
              </a:avLst>
            </a:prstGeom>
          </p:spPr>
          <p:style>
            <a:lnRef idx="2">
              <a:schemeClr val="accent6"/>
            </a:lnRef>
            <a:fillRef idx="0">
              <a:schemeClr val="accent6"/>
            </a:fillRef>
            <a:effectRef idx="1">
              <a:schemeClr val="accent6"/>
            </a:effectRef>
            <a:fontRef idx="minor">
              <a:schemeClr val="tx1"/>
            </a:fontRef>
          </p:style>
          <p:txBody>
            <a:bodyPr wrap="none" anchor="ctr"/>
            <a:lstStyle/>
            <a:p>
              <a:endParaRPr lang="zh-CN" altLang="en-US" sz="3200">
                <a:latin typeface="楷体" panose="02010609060101010101" pitchFamily="49" charset="-122"/>
                <a:ea typeface="楷体" panose="02010609060101010101" pitchFamily="49" charset="-122"/>
                <a:cs typeface="Consolas" panose="020B0609020204030204" pitchFamily="49" charset="0"/>
              </a:endParaRPr>
            </a:p>
          </p:txBody>
        </p:sp>
        <p:sp>
          <p:nvSpPr>
            <p:cNvPr id="5125" name="Text Box 5"/>
            <p:cNvSpPr txBox="1">
              <a:spLocks noChangeArrowheads="1"/>
            </p:cNvSpPr>
            <p:nvPr/>
          </p:nvSpPr>
          <p:spPr bwMode="auto">
            <a:xfrm>
              <a:off x="1328741" y="4071942"/>
              <a:ext cx="5029209" cy="376237"/>
            </a:xfrm>
            <a:prstGeom prst="rect">
              <a:avLst/>
            </a:prstGeom>
            <a:noFill/>
            <a:ln w="9525">
              <a:noFill/>
              <a:miter lim="800000"/>
            </a:ln>
            <a:effectLst/>
          </p:spPr>
          <p:txBody>
            <a:bodyPr wrap="square">
              <a:spAutoFit/>
            </a:bodyPr>
            <a:lstStyle/>
            <a:p>
              <a:pPr algn="l">
                <a:spcBef>
                  <a:spcPct val="50000"/>
                </a:spcBef>
              </a:pPr>
              <a:r>
                <a:rPr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数组</a:t>
              </a:r>
              <a:r>
                <a:rPr lang="en-US" altLang="zh-CN" sz="2665" i="1">
                  <a:solidFill>
                    <a:srgbClr val="C00000"/>
                  </a:solidFill>
                  <a:latin typeface="微软雅黑" panose="020B0503020204020204" pitchFamily="34" charset="-122"/>
                  <a:ea typeface="微软雅黑" panose="020B0503020204020204" pitchFamily="34" charset="-122"/>
                  <a:cs typeface="楷体" panose="02010609060101010101" pitchFamily="49" charset="-122"/>
                </a:rPr>
                <a:t>a </a:t>
              </a:r>
              <a:r>
                <a:rPr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3</a:t>
              </a:r>
              <a:r>
                <a:rPr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i="1"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665" baseline="-2500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z="2665">
                  <a:latin typeface="微软雅黑" panose="020B0503020204020204" pitchFamily="34" charset="-122"/>
                  <a:ea typeface="微软雅黑" panose="020B0503020204020204" pitchFamily="34" charset="-122"/>
                  <a:cs typeface="楷体" panose="02010609060101010101" pitchFamily="49" charset="-122"/>
                </a:rPr>
                <a:t>　</a:t>
              </a:r>
              <a:r>
                <a:rPr lang="en-US" altLang="zh-CN" sz="2665" i="1" err="1">
                  <a:solidFill>
                    <a:srgbClr val="FF0000"/>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i="1" baseline="-25000" err="1">
                  <a:solidFill>
                    <a:srgbClr val="FF0000"/>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i="1" baseline="-2500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endParaRPr lang="en-US" altLang="zh-CN" sz="2665" i="1" baseline="-2500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5127" name="Text Box 7"/>
            <p:cNvSpPr txBox="1">
              <a:spLocks noChangeArrowheads="1"/>
            </p:cNvSpPr>
            <p:nvPr/>
          </p:nvSpPr>
          <p:spPr bwMode="auto">
            <a:xfrm>
              <a:off x="2714612" y="3479574"/>
              <a:ext cx="1655763" cy="345281"/>
            </a:xfrm>
            <a:prstGeom prst="rect">
              <a:avLst/>
            </a:prstGeom>
            <a:noFill/>
            <a:ln w="9525">
              <a:noFill/>
              <a:miter lim="800000"/>
            </a:ln>
            <a:effectLst/>
          </p:spPr>
          <p:txBody>
            <a:bodyPr>
              <a:spAutoFit/>
            </a:bodyPr>
            <a:lstStyle/>
            <a:p>
              <a:pPr algn="l">
                <a:spcBef>
                  <a:spcPct val="50000"/>
                </a:spcBef>
              </a:pP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共</a:t>
              </a:r>
              <a:r>
                <a:rPr lang="en-US" altLang="zh-CN" i="1" err="1">
                  <a:solidFill>
                    <a:srgbClr val="FF0000"/>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a:solidFill>
                    <a:srgbClr val="FF0000"/>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a:t>
              </a:r>
              <a:endPar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5134" name="Line 14"/>
            <p:cNvSpPr>
              <a:spLocks noChangeShapeType="1"/>
            </p:cNvSpPr>
            <p:nvPr/>
          </p:nvSpPr>
          <p:spPr bwMode="auto">
            <a:xfrm flipH="1">
              <a:off x="3464722" y="3138297"/>
              <a:ext cx="70009" cy="405289"/>
            </a:xfrm>
            <a:prstGeom prst="line">
              <a:avLst/>
            </a:prstGeom>
          </p:spPr>
          <p:style>
            <a:lnRef idx="3">
              <a:schemeClr val="accent6"/>
            </a:lnRef>
            <a:fillRef idx="0">
              <a:schemeClr val="accent6"/>
            </a:fillRef>
            <a:effectRef idx="2">
              <a:schemeClr val="accent6"/>
            </a:effectRef>
            <a:fontRef idx="minor">
              <a:schemeClr val="tx1"/>
            </a:fontRef>
          </p:style>
          <p:txBody>
            <a:bodyPr wrap="none"/>
            <a:lstStyle/>
            <a:p>
              <a:endParaRPr lang="zh-CN" altLang="en-US" sz="3200">
                <a:latin typeface="Consolas" panose="020B0609020204030204" pitchFamily="49" charset="0"/>
                <a:ea typeface="楷体" panose="02010609060101010101" pitchFamily="49" charset="-122"/>
                <a:cs typeface="Consolas" panose="020B0609020204030204" pitchFamily="49" charset="0"/>
              </a:endParaRPr>
            </a:p>
          </p:txBody>
        </p:sp>
      </p:grpSp>
      <p:grpSp>
        <p:nvGrpSpPr>
          <p:cNvPr id="3" name="组合 19"/>
          <p:cNvGrpSpPr/>
          <p:nvPr/>
        </p:nvGrpSpPr>
        <p:grpSpPr>
          <a:xfrm>
            <a:off x="195544" y="5634579"/>
            <a:ext cx="11821160" cy="865505"/>
            <a:chOff x="-445321" y="3938274"/>
            <a:chExt cx="8865870" cy="649129"/>
          </a:xfrm>
        </p:grpSpPr>
        <p:sp>
          <p:nvSpPr>
            <p:cNvPr id="5122" name="Text Box 2"/>
            <p:cNvSpPr txBox="1">
              <a:spLocks noChangeArrowheads="1"/>
            </p:cNvSpPr>
            <p:nvPr/>
          </p:nvSpPr>
          <p:spPr bwMode="auto">
            <a:xfrm>
              <a:off x="-445321" y="4159254"/>
              <a:ext cx="8865870" cy="428149"/>
            </a:xfrm>
            <a:prstGeom prst="rect">
              <a:avLst/>
            </a:prstGeom>
            <a:noFill/>
            <a:ln w="9525">
              <a:noFill/>
              <a:miter lim="800000"/>
            </a:ln>
            <a:effectLst/>
          </p:spPr>
          <p:txBody>
            <a:bodyPr wrap="square">
              <a:spAutoFit/>
            </a:bodyPr>
            <a:lstStyle/>
            <a:p>
              <a:pPr>
                <a:lnSpc>
                  <a:spcPct val="130000"/>
                </a:lnSpc>
                <a:spcBef>
                  <a:spcPct val="50000"/>
                </a:spcBef>
              </a:pPr>
              <a:r>
                <a:rPr kumimoji="1" lang="zh-CN" altLang="en-US"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rPr>
                <a:t>一</a:t>
              </a:r>
              <a:r>
                <a:rPr kumimoji="1" lang="zh-CN" altLang="en-US">
                  <a:solidFill>
                    <a:schemeClr val="tx1"/>
                  </a:solidFill>
                  <a:latin typeface="微软雅黑" panose="020B0503020204020204" pitchFamily="34" charset="-122"/>
                  <a:ea typeface="微软雅黑" panose="020B0503020204020204" pitchFamily="34" charset="-122"/>
                  <a:cs typeface="思源黑体 CN Bold" panose="020B0800000000000000" charset="-122"/>
                </a:rPr>
                <a:t>维数</a:t>
              </a:r>
              <a:r>
                <a:rPr kumimoji="1" lang="zh-CN" altLang="en-US"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rPr>
                <a:t>组具有</a:t>
              </a:r>
              <a:r>
                <a:rPr kumimoji="1" lang="zh-CN" altLang="en-US" smtClean="0">
                  <a:solidFill>
                    <a:srgbClr val="C00000"/>
                  </a:solidFill>
                  <a:latin typeface="微软雅黑" panose="020B0503020204020204" pitchFamily="34" charset="-122"/>
                  <a:ea typeface="微软雅黑" panose="020B0503020204020204" pitchFamily="34" charset="-122"/>
                  <a:cs typeface="思源黑体 CN Bold" panose="020B0800000000000000" charset="-122"/>
                </a:rPr>
                <a:t>随机存储特性</a:t>
              </a:r>
              <a:r>
                <a:rPr kumimoji="1" lang="zh-CN" altLang="en-US"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rPr>
                <a:t>：可以在</a:t>
              </a:r>
              <a:r>
                <a:rPr kumimoji="1" lang="en-US" altLang="zh-CN"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rPr>
                <a:t>O(1)</a:t>
              </a:r>
              <a:r>
                <a:rPr kumimoji="1" lang="zh-CN" altLang="en-US"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rPr>
                <a:t>时间内找到序号为</a:t>
              </a:r>
              <a:r>
                <a:rPr kumimoji="1" lang="en-US" altLang="zh-CN" i="1"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rPr>
                <a:t>i </a:t>
              </a:r>
              <a:r>
                <a:rPr kumimoji="1" lang="zh-CN" altLang="en-US"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rPr>
                <a:t>的元素值。</a:t>
              </a:r>
              <a:endParaRPr kumimoji="1" lang="zh-CN" altLang="en-US"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endParaRPr>
            </a:p>
          </p:txBody>
        </p:sp>
        <p:sp>
          <p:nvSpPr>
            <p:cNvPr id="19" name="下箭头 18"/>
            <p:cNvSpPr/>
            <p:nvPr/>
          </p:nvSpPr>
          <p:spPr>
            <a:xfrm>
              <a:off x="3347534" y="3938274"/>
              <a:ext cx="214313" cy="296228"/>
            </a:xfrm>
            <a:prstGeom prst="downArrow">
              <a:avLst/>
            </a:prstGeom>
            <a:ln>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3200">
                <a:latin typeface="Consolas" panose="020B0609020204030204" pitchFamily="49" charset="0"/>
                <a:cs typeface="Consolas" panose="020B0609020204030204" pitchFamily="49" charset="0"/>
              </a:endParaRPr>
            </a:p>
          </p:txBody>
        </p:sp>
      </p:grpSp>
      <p:sp>
        <p:nvSpPr>
          <p:cNvPr id="22" name="TextBox 21"/>
          <p:cNvSpPr txBox="1"/>
          <p:nvPr/>
        </p:nvSpPr>
        <p:spPr>
          <a:xfrm>
            <a:off x="1142965" y="1919481"/>
            <a:ext cx="5048285" cy="501650"/>
          </a:xfrm>
          <a:prstGeom prst="rect">
            <a:avLst/>
          </a:prstGeom>
          <a:noFill/>
        </p:spPr>
        <p:txBody>
          <a:bodyPr wrap="square" rtlCol="0">
            <a:spAutoFit/>
          </a:bodyPr>
          <a:lstStyle/>
          <a:p>
            <a:pPr algn="l"/>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 Box 10"/>
          <p:cNvSpPr txBox="1">
            <a:spLocks noChangeArrowheads="1"/>
          </p:cNvSpPr>
          <p:nvPr/>
        </p:nvSpPr>
        <p:spPr bwMode="auto">
          <a:xfrm>
            <a:off x="907624" y="1436042"/>
            <a:ext cx="4857784" cy="501650"/>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defPPr>
              <a:defRPr lang="zh-CN"/>
            </a:defPPr>
            <a:lvl1pPr algn="l">
              <a:defRPr b="0">
                <a:ln w="11430">
                  <a:noFill/>
                </a:ln>
                <a:solidFill>
                  <a:schemeClr val="tx1"/>
                </a:solidFill>
                <a:latin typeface="思源黑体 CN Heavy" panose="020B0A00000000000000" pitchFamily="34" charset="-122"/>
                <a:ea typeface="思源黑体 CN Heavy" panose="020B0A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sz="2665">
                <a:latin typeface="微软雅黑" panose="020B0503020204020204" pitchFamily="34" charset="-122"/>
                <a:ea typeface="微软雅黑" panose="020B0503020204020204" pitchFamily="34" charset="-122"/>
                <a:sym typeface="Wingdings" panose="05000000000000000000"/>
              </a:rPr>
              <a:t>1、一维数组的存储结构</a:t>
            </a:r>
            <a:endParaRPr sz="2665">
              <a:latin typeface="微软雅黑" panose="020B0503020204020204" pitchFamily="34" charset="-122"/>
              <a:ea typeface="微软雅黑" panose="020B0503020204020204" pitchFamily="34" charset="-122"/>
              <a:sym typeface="Wingdings" panose="05000000000000000000"/>
            </a:endParaRPr>
          </a:p>
        </p:txBody>
      </p:sp>
      <p:sp>
        <p:nvSpPr>
          <p:cNvPr id="10" name="Rectangle 7" descr="信纸">
            <a:hlinkClick r:id="" action="ppaction://hlinkshowjump?jump=nextslide"/>
          </p:cNvPr>
          <p:cNvSpPr>
            <a:spLocks noChangeArrowheads="1"/>
          </p:cNvSpPr>
          <p:nvPr/>
        </p:nvSpPr>
        <p:spPr bwMode="auto">
          <a:xfrm>
            <a:off x="1148715" y="855980"/>
            <a:ext cx="3832860"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2</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数组的存储结构</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4"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nimBg="1"/>
      <p:bldP spid="512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911609" y="2884360"/>
            <a:ext cx="5524539" cy="911860"/>
          </a:xfrm>
          <a:prstGeom prst="rect">
            <a:avLst/>
          </a:prstGeom>
          <a:noFill/>
          <a:ln w="9525">
            <a:noFill/>
            <a:miter lim="800000"/>
          </a:ln>
          <a:effectLst/>
        </p:spPr>
        <p:txBody>
          <a:bodyPr wrap="square">
            <a:spAutoFit/>
          </a:bodyPr>
          <a:lstStyle/>
          <a:p>
            <a:pPr algn="l">
              <a:spcBef>
                <a:spcPct val="50000"/>
              </a:spcBef>
            </a:pPr>
            <a:r>
              <a:rPr kumimoji="1"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kumimoji="1"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行</a:t>
            </a:r>
            <a:r>
              <a:rPr kumimoji="1"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kumimoji="1"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列的二维数组</a:t>
            </a:r>
            <a:r>
              <a:rPr kumimoji="1"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2665" i="1" baseline="-30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kumimoji="1" lang="en-US" altLang="zh-CN" sz="2665" baseline="-30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i="1" baseline="-30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kumimoji="1"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，存储方式：</a:t>
            </a:r>
            <a:endParaRPr kumimoji="1" lang="zh-CN" altLang="en-US"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TextBox 53"/>
          <p:cNvSpPr txBox="1"/>
          <p:nvPr/>
        </p:nvSpPr>
        <p:spPr>
          <a:xfrm>
            <a:off x="1080770" y="4004945"/>
            <a:ext cx="5604510" cy="105600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92000" tIns="144000" bIns="144000" rtlCol="0">
            <a:spAutoFit/>
          </a:bodyPr>
          <a:lstStyle/>
          <a:p>
            <a:pPr marL="342900" indent="-342900" algn="l">
              <a:lnSpc>
                <a:spcPts val="3000"/>
              </a:lnSpc>
              <a:buClr>
                <a:srgbClr val="E46C0A"/>
              </a:buClr>
              <a:buFont typeface="Wingdings" panose="05000000000000000000" charset="0"/>
              <a:buChar char="Ø"/>
            </a:pPr>
            <a:r>
              <a:rPr kumimoji="1" lang="zh-CN" altLang="en-US" sz="2665" smtClean="0">
                <a:latin typeface="微软雅黑" panose="020B0503020204020204" pitchFamily="34" charset="-122"/>
                <a:ea typeface="微软雅黑" panose="020B0503020204020204" pitchFamily="34" charset="-122"/>
                <a:cs typeface="楷体" panose="02010609060101010101" pitchFamily="49" charset="-122"/>
              </a:rPr>
              <a:t>  以行序为主序的存储</a:t>
            </a:r>
            <a:endParaRPr kumimoji="1" lang="en-US" altLang="zh-CN" sz="2665" smtClean="0">
              <a:latin typeface="微软雅黑" panose="020B0503020204020204" pitchFamily="34" charset="-122"/>
              <a:ea typeface="微软雅黑" panose="020B0503020204020204" pitchFamily="34" charset="-122"/>
              <a:cs typeface="楷体" panose="02010609060101010101" pitchFamily="49" charset="-122"/>
            </a:endParaRPr>
          </a:p>
          <a:p>
            <a:pPr marL="342900" indent="-342900" algn="l">
              <a:lnSpc>
                <a:spcPts val="3000"/>
              </a:lnSpc>
              <a:buClr>
                <a:srgbClr val="E46C0A"/>
              </a:buClr>
              <a:buFont typeface="Wingdings" panose="05000000000000000000" charset="0"/>
              <a:buChar char="Ø"/>
            </a:pPr>
            <a:r>
              <a:rPr kumimoji="1" lang="zh-CN" altLang="en-US" sz="2665" smtClean="0">
                <a:latin typeface="微软雅黑" panose="020B0503020204020204" pitchFamily="34" charset="-122"/>
                <a:ea typeface="微软雅黑" panose="020B0503020204020204" pitchFamily="34" charset="-122"/>
                <a:cs typeface="楷体" panose="02010609060101010101" pitchFamily="49" charset="-122"/>
              </a:rPr>
              <a:t>  以列序为主序的存储</a:t>
            </a:r>
            <a:endParaRPr lang="zh-CN" altLang="en-US" sz="2665">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2" name="组合 56"/>
          <p:cNvGrpSpPr/>
          <p:nvPr/>
        </p:nvGrpSpPr>
        <p:grpSpPr>
          <a:xfrm>
            <a:off x="6304282" y="2254223"/>
            <a:ext cx="4641264" cy="2353749"/>
            <a:chOff x="1928794" y="3475038"/>
            <a:chExt cx="3480948" cy="1765312"/>
          </a:xfrm>
        </p:grpSpPr>
        <p:sp>
          <p:nvSpPr>
            <p:cNvPr id="58" name="TextBox 57"/>
            <p:cNvSpPr txBox="1"/>
            <p:nvPr/>
          </p:nvSpPr>
          <p:spPr>
            <a:xfrm>
              <a:off x="1928794" y="4000504"/>
              <a:ext cx="571504" cy="345281"/>
            </a:xfrm>
            <a:prstGeom prst="rect">
              <a:avLst/>
            </a:prstGeom>
            <a:noFill/>
          </p:spPr>
          <p:txBody>
            <a:bodyPr wrap="square"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9" name="直接连接符 58"/>
            <p:cNvCxnSpPr/>
            <p:nvPr/>
          </p:nvCxnSpPr>
          <p:spPr>
            <a:xfrm rot="5400000">
              <a:off x="1785124" y="4331500"/>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643174" y="3487738"/>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2643174" y="5200662"/>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786050" y="3519074"/>
              <a:ext cx="71438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3" name="TextBox 62"/>
            <p:cNvSpPr txBox="1"/>
            <p:nvPr/>
          </p:nvSpPr>
          <p:spPr>
            <a:xfrm>
              <a:off x="3428992" y="3519074"/>
              <a:ext cx="71438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4" name="TextBox 63"/>
            <p:cNvSpPr txBox="1"/>
            <p:nvPr/>
          </p:nvSpPr>
          <p:spPr>
            <a:xfrm>
              <a:off x="4643438" y="3519074"/>
              <a:ext cx="71438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5" name="TextBox 64"/>
            <p:cNvSpPr txBox="1"/>
            <p:nvPr/>
          </p:nvSpPr>
          <p:spPr>
            <a:xfrm>
              <a:off x="4071934" y="3500438"/>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66" name="TextBox 65"/>
            <p:cNvSpPr txBox="1"/>
            <p:nvPr/>
          </p:nvSpPr>
          <p:spPr>
            <a:xfrm>
              <a:off x="2786050" y="3947702"/>
              <a:ext cx="71438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2,1</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7" name="TextBox 66"/>
            <p:cNvSpPr txBox="1"/>
            <p:nvPr/>
          </p:nvSpPr>
          <p:spPr>
            <a:xfrm>
              <a:off x="3428992" y="3947702"/>
              <a:ext cx="71438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2,2</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TextBox 67"/>
            <p:cNvSpPr txBox="1"/>
            <p:nvPr/>
          </p:nvSpPr>
          <p:spPr>
            <a:xfrm>
              <a:off x="4643438" y="3947702"/>
              <a:ext cx="71438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9" name="TextBox 68"/>
            <p:cNvSpPr txBox="1"/>
            <p:nvPr/>
          </p:nvSpPr>
          <p:spPr>
            <a:xfrm>
              <a:off x="4071934" y="3929066"/>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70" name="TextBox 69"/>
            <p:cNvSpPr txBox="1"/>
            <p:nvPr/>
          </p:nvSpPr>
          <p:spPr>
            <a:xfrm>
              <a:off x="2786050" y="4809720"/>
              <a:ext cx="71438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1" name="TextBox 70"/>
            <p:cNvSpPr txBox="1"/>
            <p:nvPr/>
          </p:nvSpPr>
          <p:spPr>
            <a:xfrm>
              <a:off x="3428992" y="4809720"/>
              <a:ext cx="71438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2" name="TextBox 71"/>
            <p:cNvSpPr txBox="1"/>
            <p:nvPr/>
          </p:nvSpPr>
          <p:spPr>
            <a:xfrm>
              <a:off x="4643438" y="4809720"/>
              <a:ext cx="71438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3" name="TextBox 72"/>
            <p:cNvSpPr txBox="1"/>
            <p:nvPr/>
          </p:nvSpPr>
          <p:spPr>
            <a:xfrm>
              <a:off x="4071934" y="4791084"/>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74" name="直接连接符 73"/>
            <p:cNvCxnSpPr/>
            <p:nvPr/>
          </p:nvCxnSpPr>
          <p:spPr>
            <a:xfrm rot="5400000">
              <a:off x="4537868" y="4369600"/>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265742" y="3525838"/>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265742" y="5238762"/>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928926" y="4357694"/>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pic>
        <p:nvPicPr>
          <p:cNvPr id="31745" name="Picture 1"/>
          <p:cNvPicPr>
            <a:picLocks noChangeAspect="1" noChangeArrowheads="1"/>
          </p:cNvPicPr>
          <p:nvPr/>
        </p:nvPicPr>
        <p:blipFill>
          <a:blip r:embed="rId1" cstate="print"/>
          <a:srcRect/>
          <a:stretch>
            <a:fillRect/>
          </a:stretch>
        </p:blipFill>
        <p:spPr bwMode="auto">
          <a:xfrm>
            <a:off x="7968615" y="5516880"/>
            <a:ext cx="2319655" cy="1282700"/>
          </a:xfrm>
          <a:prstGeom prst="rect">
            <a:avLst/>
          </a:prstGeom>
          <a:noFill/>
          <a:ln w="9525">
            <a:noFill/>
            <a:miter lim="800000"/>
            <a:headEnd/>
            <a:tailEnd/>
          </a:ln>
          <a:effectLst/>
        </p:spPr>
      </p:pic>
      <p:sp>
        <p:nvSpPr>
          <p:cNvPr id="78" name="下箭头 77"/>
          <p:cNvSpPr/>
          <p:nvPr/>
        </p:nvSpPr>
        <p:spPr>
          <a:xfrm>
            <a:off x="8764905" y="4821555"/>
            <a:ext cx="482600" cy="688975"/>
          </a:xfrm>
          <a:prstGeom prst="downArrow">
            <a:avLst/>
          </a:prstGeom>
          <a:ln>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3200">
              <a:latin typeface="Consolas" panose="020B0609020204030204" pitchFamily="49" charset="0"/>
              <a:cs typeface="Consolas" panose="020B0609020204030204" pitchFamily="49" charset="0"/>
            </a:endParaRPr>
          </a:p>
        </p:txBody>
      </p:sp>
      <p:sp>
        <p:nvSpPr>
          <p:cNvPr id="7" name="Text Box 10"/>
          <p:cNvSpPr txBox="1">
            <a:spLocks noChangeArrowheads="1"/>
          </p:cNvSpPr>
          <p:nvPr/>
        </p:nvSpPr>
        <p:spPr bwMode="auto">
          <a:xfrm>
            <a:off x="907624" y="1723062"/>
            <a:ext cx="4857784" cy="501650"/>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defPPr>
              <a:defRPr lang="zh-CN"/>
            </a:defPPr>
            <a:lvl1pPr algn="l">
              <a:defRPr b="0">
                <a:ln w="11430">
                  <a:noFill/>
                </a:ln>
                <a:solidFill>
                  <a:schemeClr val="tx1"/>
                </a:solidFill>
                <a:latin typeface="思源黑体 CN Heavy" panose="020B0A00000000000000" pitchFamily="34" charset="-122"/>
                <a:ea typeface="思源黑体 CN Heavy" panose="020B0A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sz="2665">
                <a:latin typeface="微软雅黑" panose="020B0503020204020204" pitchFamily="34" charset="-122"/>
                <a:ea typeface="微软雅黑" panose="020B0503020204020204" pitchFamily="34" charset="-122"/>
                <a:sym typeface="Wingdings" panose="05000000000000000000"/>
              </a:rPr>
              <a:t>2、二维数组的存储结构</a:t>
            </a:r>
            <a:endParaRPr sz="2665">
              <a:latin typeface="微软雅黑" panose="020B0503020204020204" pitchFamily="34" charset="-122"/>
              <a:ea typeface="微软雅黑" panose="020B0503020204020204" pitchFamily="34" charset="-122"/>
              <a:sym typeface="Wingdings" panose="05000000000000000000"/>
            </a:endParaRPr>
          </a:p>
        </p:txBody>
      </p:sp>
      <p:sp>
        <p:nvSpPr>
          <p:cNvPr id="10" name="Rectangle 7" descr="信纸">
            <a:hlinkClick r:id="" action="ppaction://hlinkshowjump?jump=nextslide"/>
          </p:cNvPr>
          <p:cNvSpPr>
            <a:spLocks noChangeArrowheads="1"/>
          </p:cNvSpPr>
          <p:nvPr/>
        </p:nvSpPr>
        <p:spPr bwMode="auto">
          <a:xfrm>
            <a:off x="1148715" y="855980"/>
            <a:ext cx="3832860"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2</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数组的存储结构</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982133" y="1373505"/>
            <a:ext cx="5715000" cy="501650"/>
          </a:xfrm>
          <a:prstGeom prst="rect">
            <a:avLst/>
          </a:prstGeom>
          <a:noFill/>
        </p:spPr>
        <p:txBody>
          <a:bodyPr wrap="square" rtlCol="0">
            <a:spAutoFit/>
          </a:bodyPr>
          <a:lstStyle/>
          <a:p>
            <a:pPr algn="l"/>
            <a:r>
              <a:rPr kumimoji="1" lang="zh-CN" altLang="en-US" sz="2665" smtClean="0">
                <a:solidFill>
                  <a:schemeClr val="accent6">
                    <a:lumMod val="75000"/>
                  </a:schemeClr>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a:t>
            </a:r>
            <a:r>
              <a:rPr kumimoji="1" lang="zh-CN" altLang="en-US" sz="2665"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以行序为主序的存储方式</a:t>
            </a:r>
            <a:endPar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69" name="组合 29"/>
          <p:cNvGrpSpPr/>
          <p:nvPr/>
        </p:nvGrpSpPr>
        <p:grpSpPr>
          <a:xfrm>
            <a:off x="4493672" y="2771769"/>
            <a:ext cx="3524275" cy="2296601"/>
            <a:chOff x="3370254" y="1563674"/>
            <a:chExt cx="2643206" cy="1722451"/>
          </a:xfrm>
        </p:grpSpPr>
        <p:sp>
          <p:nvSpPr>
            <p:cNvPr id="70" name="圆角矩形 69"/>
            <p:cNvSpPr/>
            <p:nvPr/>
          </p:nvSpPr>
          <p:spPr>
            <a:xfrm>
              <a:off x="3370254" y="1563674"/>
              <a:ext cx="2643206" cy="500066"/>
            </a:xfrm>
            <a:prstGeom prst="round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onsolas" panose="020B0609020204030204" pitchFamily="49" charset="0"/>
                <a:cs typeface="Consolas" panose="020B0609020204030204" pitchFamily="49" charset="0"/>
              </a:endParaRPr>
            </a:p>
          </p:txBody>
        </p:sp>
        <p:cxnSp>
          <p:nvCxnSpPr>
            <p:cNvPr id="71" name="直接箭头连接符 70"/>
            <p:cNvCxnSpPr>
              <a:stCxn id="70" idx="2"/>
            </p:cNvCxnSpPr>
            <p:nvPr/>
          </p:nvCxnSpPr>
          <p:spPr>
            <a:xfrm rot="5400000">
              <a:off x="3877861" y="2472128"/>
              <a:ext cx="1222384" cy="405609"/>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grpSp>
      <p:grpSp>
        <p:nvGrpSpPr>
          <p:cNvPr id="72" name="组合 28"/>
          <p:cNvGrpSpPr/>
          <p:nvPr/>
        </p:nvGrpSpPr>
        <p:grpSpPr>
          <a:xfrm>
            <a:off x="2336773" y="2030932"/>
            <a:ext cx="5681173" cy="2857519"/>
            <a:chOff x="1752580" y="1008046"/>
            <a:chExt cx="4260880" cy="2143139"/>
          </a:xfrm>
        </p:grpSpPr>
        <p:sp>
          <p:nvSpPr>
            <p:cNvPr id="73" name="圆角矩形 72"/>
            <p:cNvSpPr/>
            <p:nvPr/>
          </p:nvSpPr>
          <p:spPr>
            <a:xfrm>
              <a:off x="3370254" y="1008046"/>
              <a:ext cx="2643206" cy="500066"/>
            </a:xfrm>
            <a:prstGeom prst="round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onsolas" panose="020B0609020204030204" pitchFamily="49" charset="0"/>
                <a:cs typeface="Consolas" panose="020B0609020204030204" pitchFamily="49" charset="0"/>
              </a:endParaRPr>
            </a:p>
          </p:txBody>
        </p:sp>
        <p:cxnSp>
          <p:nvCxnSpPr>
            <p:cNvPr id="74" name="直接箭头连接符 73"/>
            <p:cNvCxnSpPr>
              <a:stCxn id="73" idx="1"/>
            </p:cNvCxnSpPr>
            <p:nvPr/>
          </p:nvCxnSpPr>
          <p:spPr>
            <a:xfrm rot="10800000" flipV="1">
              <a:off x="1752580" y="1258079"/>
              <a:ext cx="1617674" cy="1893106"/>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grpSp>
      <p:grpSp>
        <p:nvGrpSpPr>
          <p:cNvPr id="75" name="组合 30"/>
          <p:cNvGrpSpPr/>
          <p:nvPr/>
        </p:nvGrpSpPr>
        <p:grpSpPr>
          <a:xfrm>
            <a:off x="4481819" y="3830110"/>
            <a:ext cx="5126603" cy="1238259"/>
            <a:chOff x="3370254" y="2357430"/>
            <a:chExt cx="3844952" cy="928694"/>
          </a:xfrm>
        </p:grpSpPr>
        <p:sp>
          <p:nvSpPr>
            <p:cNvPr id="76" name="圆角矩形 75"/>
            <p:cNvSpPr/>
            <p:nvPr/>
          </p:nvSpPr>
          <p:spPr>
            <a:xfrm>
              <a:off x="3370254" y="2357430"/>
              <a:ext cx="2643206" cy="500066"/>
            </a:xfrm>
            <a:prstGeom prst="round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onsolas" panose="020B0609020204030204" pitchFamily="49" charset="0"/>
                <a:cs typeface="Consolas" panose="020B0609020204030204" pitchFamily="49" charset="0"/>
              </a:endParaRPr>
            </a:p>
          </p:txBody>
        </p:sp>
        <p:cxnSp>
          <p:nvCxnSpPr>
            <p:cNvPr id="77" name="直接箭头连接符 76"/>
            <p:cNvCxnSpPr>
              <a:stCxn id="76" idx="3"/>
            </p:cNvCxnSpPr>
            <p:nvPr/>
          </p:nvCxnSpPr>
          <p:spPr>
            <a:xfrm>
              <a:off x="6013460" y="2607463"/>
              <a:ext cx="1201746" cy="678661"/>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grpSp>
      <p:grpSp>
        <p:nvGrpSpPr>
          <p:cNvPr id="78" name="组合 15"/>
          <p:cNvGrpSpPr/>
          <p:nvPr/>
        </p:nvGrpSpPr>
        <p:grpSpPr>
          <a:xfrm>
            <a:off x="624417" y="4872194"/>
            <a:ext cx="3280817" cy="1505336"/>
            <a:chOff x="468313" y="3643822"/>
            <a:chExt cx="2460613" cy="1129002"/>
          </a:xfrm>
        </p:grpSpPr>
        <p:sp>
          <p:nvSpPr>
            <p:cNvPr id="79" name="Text Box 3"/>
            <p:cNvSpPr txBox="1">
              <a:spLocks noChangeArrowheads="1"/>
            </p:cNvSpPr>
            <p:nvPr/>
          </p:nvSpPr>
          <p:spPr bwMode="auto">
            <a:xfrm>
              <a:off x="468313" y="3643822"/>
              <a:ext cx="2460613" cy="400526"/>
            </a:xfrm>
            <a:prstGeom prst="rect">
              <a:avLst/>
            </a:prstGeom>
            <a:noFill/>
            <a:ln w="38100" algn="ctr">
              <a:noFill/>
              <a:miter lim="800000"/>
            </a:ln>
            <a:effectLst/>
          </p:spPr>
          <p:txBody>
            <a:bodyPr wrap="square">
              <a:spAutoFit/>
            </a:bodyPr>
            <a:p>
              <a:pPr algn="just">
                <a:lnSpc>
                  <a:spcPct val="120000"/>
                </a:lnSpc>
                <a:spcBef>
                  <a:spcPct val="50000"/>
                </a:spcBef>
              </a:pPr>
              <a:r>
                <a:rPr kumimoji="1"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1,1</a:t>
              </a:r>
              <a:r>
                <a:rPr kumimoji="1" lang="zh-CN" altLang="en-US" baseline="-2500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1,2</a:t>
              </a:r>
              <a:r>
                <a:rPr kumimoji="1"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endParaRPr kumimoji="1"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80" name="组合 9"/>
            <p:cNvGrpSpPr/>
            <p:nvPr/>
          </p:nvGrpSpPr>
          <p:grpSpPr>
            <a:xfrm>
              <a:off x="571472" y="4214819"/>
              <a:ext cx="1873250" cy="558005"/>
              <a:chOff x="611188" y="2649528"/>
              <a:chExt cx="1873250" cy="558005"/>
            </a:xfrm>
          </p:grpSpPr>
          <p:sp>
            <p:nvSpPr>
              <p:cNvPr id="81" name="AutoShape 4"/>
              <p:cNvSpPr/>
              <p:nvPr/>
            </p:nvSpPr>
            <p:spPr bwMode="auto">
              <a:xfrm rot="16200000">
                <a:off x="1529556" y="1839109"/>
                <a:ext cx="142875" cy="1763712"/>
              </a:xfrm>
              <a:prstGeom prst="leftBrace">
                <a:avLst>
                  <a:gd name="adj1" fmla="val 102870"/>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82" name="Text Box 5"/>
              <p:cNvSpPr txBox="1">
                <a:spLocks noChangeArrowheads="1"/>
              </p:cNvSpPr>
              <p:nvPr/>
            </p:nvSpPr>
            <p:spPr bwMode="auto">
              <a:xfrm>
                <a:off x="611188" y="2862252"/>
                <a:ext cx="1873250" cy="345281"/>
              </a:xfrm>
              <a:prstGeom prst="rect">
                <a:avLst/>
              </a:prstGeom>
              <a:noFill/>
              <a:ln w="38100" algn="ctr">
                <a:noFill/>
                <a:miter lim="800000"/>
              </a:ln>
              <a:effectLst/>
            </p:spPr>
            <p:txBody>
              <a:bodyPr>
                <a:spAutoFit/>
              </a:bodyPr>
              <a:p>
                <a:pPr>
                  <a:spcBef>
                    <a:spcPct val="50000"/>
                  </a:spcBef>
                </a:pPr>
                <a:r>
                  <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行的元素</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grpSp>
        <p:nvGrpSpPr>
          <p:cNvPr id="83" name="组合 16"/>
          <p:cNvGrpSpPr/>
          <p:nvPr/>
        </p:nvGrpSpPr>
        <p:grpSpPr>
          <a:xfrm>
            <a:off x="3905235" y="4872194"/>
            <a:ext cx="3422637" cy="1558252"/>
            <a:chOff x="2928926" y="3643822"/>
            <a:chExt cx="2566978" cy="1168689"/>
          </a:xfrm>
        </p:grpSpPr>
        <p:grpSp>
          <p:nvGrpSpPr>
            <p:cNvPr id="84" name="组合 10"/>
            <p:cNvGrpSpPr/>
            <p:nvPr/>
          </p:nvGrpSpPr>
          <p:grpSpPr>
            <a:xfrm>
              <a:off x="3071803" y="4214819"/>
              <a:ext cx="1931997" cy="597692"/>
              <a:chOff x="3071803" y="2647941"/>
              <a:chExt cx="1931997" cy="597692"/>
            </a:xfrm>
          </p:grpSpPr>
          <p:sp>
            <p:nvSpPr>
              <p:cNvPr id="85" name="AutoShape 6"/>
              <p:cNvSpPr/>
              <p:nvPr/>
            </p:nvSpPr>
            <p:spPr bwMode="auto">
              <a:xfrm rot="16200000">
                <a:off x="3917940" y="1801803"/>
                <a:ext cx="142875" cy="1835150"/>
              </a:xfrm>
              <a:prstGeom prst="leftBrace">
                <a:avLst>
                  <a:gd name="adj1" fmla="val 107037"/>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86" name="Text Box 7"/>
              <p:cNvSpPr txBox="1">
                <a:spLocks noChangeArrowheads="1"/>
              </p:cNvSpPr>
              <p:nvPr/>
            </p:nvSpPr>
            <p:spPr bwMode="auto">
              <a:xfrm>
                <a:off x="3130550" y="2900352"/>
                <a:ext cx="1873250" cy="345281"/>
              </a:xfrm>
              <a:prstGeom prst="rect">
                <a:avLst/>
              </a:prstGeom>
              <a:noFill/>
              <a:ln w="38100" algn="ctr">
                <a:noFill/>
                <a:miter lim="800000"/>
              </a:ln>
              <a:effectLst/>
            </p:spPr>
            <p:txBody>
              <a:bodyPr>
                <a:spAutoFit/>
              </a:bodyPr>
              <a:p>
                <a:pPr>
                  <a:spcBef>
                    <a:spcPct val="50000"/>
                  </a:spcBef>
                </a:pPr>
                <a:r>
                  <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行的元素</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87" name="Text Box 3"/>
            <p:cNvSpPr txBox="1">
              <a:spLocks noChangeArrowheads="1"/>
            </p:cNvSpPr>
            <p:nvPr/>
          </p:nvSpPr>
          <p:spPr bwMode="auto">
            <a:xfrm>
              <a:off x="2928926" y="3643822"/>
              <a:ext cx="2566978" cy="400526"/>
            </a:xfrm>
            <a:prstGeom prst="rect">
              <a:avLst/>
            </a:prstGeom>
            <a:noFill/>
            <a:ln w="38100" algn="ctr">
              <a:noFill/>
              <a:miter lim="800000"/>
            </a:ln>
            <a:effectLst/>
          </p:spPr>
          <p:txBody>
            <a:bodyPr wrap="square">
              <a:spAutoFit/>
            </a:bodyPr>
            <a:p>
              <a:pPr algn="just">
                <a:lnSpc>
                  <a:spcPct val="120000"/>
                </a:lnSpc>
                <a:spcBef>
                  <a:spcPct val="50000"/>
                </a:spcBef>
              </a:pPr>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2,1</a:t>
              </a:r>
              <a:r>
                <a:rPr kumimoji="1"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2,2</a:t>
              </a:r>
              <a:r>
                <a:rPr kumimoji="1"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kumimoji="1"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88" name="组合 17"/>
          <p:cNvGrpSpPr/>
          <p:nvPr/>
        </p:nvGrpSpPr>
        <p:grpSpPr>
          <a:xfrm>
            <a:off x="7347805" y="4867961"/>
            <a:ext cx="4381531" cy="1556136"/>
            <a:chOff x="5500694" y="3643822"/>
            <a:chExt cx="3286148" cy="1167102"/>
          </a:xfrm>
        </p:grpSpPr>
        <p:grpSp>
          <p:nvGrpSpPr>
            <p:cNvPr id="89" name="组合 11"/>
            <p:cNvGrpSpPr/>
            <p:nvPr/>
          </p:nvGrpSpPr>
          <p:grpSpPr>
            <a:xfrm>
              <a:off x="5857884" y="4214818"/>
              <a:ext cx="2087563" cy="596106"/>
              <a:chOff x="5910259" y="2649527"/>
              <a:chExt cx="2087563" cy="596106"/>
            </a:xfrm>
          </p:grpSpPr>
          <p:sp>
            <p:nvSpPr>
              <p:cNvPr id="90" name="AutoShape 8"/>
              <p:cNvSpPr/>
              <p:nvPr/>
            </p:nvSpPr>
            <p:spPr bwMode="auto">
              <a:xfrm rot="16200000">
                <a:off x="6882603" y="1677183"/>
                <a:ext cx="142875" cy="2087563"/>
              </a:xfrm>
              <a:prstGeom prst="leftBrace">
                <a:avLst>
                  <a:gd name="adj1" fmla="val 121759"/>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91" name="Text Box 9"/>
              <p:cNvSpPr txBox="1">
                <a:spLocks noChangeArrowheads="1"/>
              </p:cNvSpPr>
              <p:nvPr/>
            </p:nvSpPr>
            <p:spPr bwMode="auto">
              <a:xfrm>
                <a:off x="6053135" y="2900352"/>
                <a:ext cx="1873250" cy="345281"/>
              </a:xfrm>
              <a:prstGeom prst="rect">
                <a:avLst/>
              </a:prstGeom>
              <a:noFill/>
              <a:ln w="38100" algn="ctr">
                <a:noFill/>
                <a:miter lim="800000"/>
              </a:ln>
              <a:effectLst/>
            </p:spPr>
            <p:txBody>
              <a:bodyPr>
                <a:spAutoFit/>
              </a:bodyPr>
              <a:p>
                <a:pPr>
                  <a:spcBef>
                    <a:spcPct val="50000"/>
                  </a:spcBef>
                </a:pPr>
                <a:r>
                  <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i="1">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行的元素</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92" name="Text Box 3"/>
            <p:cNvSpPr txBox="1">
              <a:spLocks noChangeArrowheads="1"/>
            </p:cNvSpPr>
            <p:nvPr/>
          </p:nvSpPr>
          <p:spPr bwMode="auto">
            <a:xfrm>
              <a:off x="5500694" y="3643822"/>
              <a:ext cx="3286148" cy="400526"/>
            </a:xfrm>
            <a:prstGeom prst="rect">
              <a:avLst/>
            </a:prstGeom>
            <a:noFill/>
            <a:ln w="38100" algn="ctr">
              <a:noFill/>
              <a:miter lim="800000"/>
            </a:ln>
            <a:effectLst/>
          </p:spPr>
          <p:txBody>
            <a:bodyPr wrap="square">
              <a:spAutoFit/>
            </a:bodyPr>
            <a:p>
              <a:pPr algn="just">
                <a:lnSpc>
                  <a:spcPct val="120000"/>
                </a:lnSpc>
                <a:spcBef>
                  <a:spcPct val="50000"/>
                </a:spcBef>
              </a:pP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i="1"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kumimoji="1" lang="en-US" altLang="zh-CN"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i="1"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kumimoji="1" lang="en-US" altLang="zh-CN"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i="1"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kumimoji="1" lang="en-US" altLang="zh-CN"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kumimoji="1" lang="en-US" altLang="zh-CN" i="1" baseline="-25000" err="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94" name="组合 31"/>
          <p:cNvGrpSpPr/>
          <p:nvPr/>
        </p:nvGrpSpPr>
        <p:grpSpPr>
          <a:xfrm rot="0">
            <a:off x="3471333" y="2054225"/>
            <a:ext cx="4641427" cy="2438400"/>
            <a:chOff x="1928794" y="3411538"/>
            <a:chExt cx="3480948" cy="1828812"/>
          </a:xfrm>
        </p:grpSpPr>
        <p:sp>
          <p:nvSpPr>
            <p:cNvPr id="95" name="TextBox 32"/>
            <p:cNvSpPr txBox="1"/>
            <p:nvPr/>
          </p:nvSpPr>
          <p:spPr>
            <a:xfrm>
              <a:off x="1928794" y="4000504"/>
              <a:ext cx="571504" cy="807249"/>
            </a:xfrm>
            <a:prstGeom prst="rect">
              <a:avLst/>
            </a:prstGeom>
            <a:noFill/>
          </p:spPr>
          <p:txBody>
            <a:bodyPr wrap="square" rtlCol="0">
              <a:spAutoFit/>
            </a:bodyPr>
            <a:p>
              <a:r>
                <a:rPr lang="en-US" altLang="zh-CN" sz="32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32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32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96" name="直接连接符 95"/>
            <p:cNvCxnSpPr/>
            <p:nvPr/>
          </p:nvCxnSpPr>
          <p:spPr>
            <a:xfrm rot="5400000">
              <a:off x="1785124" y="4331500"/>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2643174" y="3487738"/>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2643174" y="5200662"/>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99" name="TextBox 36"/>
            <p:cNvSpPr txBox="1"/>
            <p:nvPr/>
          </p:nvSpPr>
          <p:spPr>
            <a:xfrm>
              <a:off x="2786050" y="3430174"/>
              <a:ext cx="714380" cy="276703"/>
            </a:xfrm>
            <a:prstGeom prst="rect">
              <a:avLst/>
            </a:prstGeom>
            <a:noFill/>
          </p:spPr>
          <p:txBody>
            <a:bodyPr wrap="square" lIns="0" tIns="0" rIns="0" bIns="0" rtlCol="0">
              <a:spAutoFit/>
            </a:bodyPr>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0" name="TextBox 37"/>
            <p:cNvSpPr txBox="1"/>
            <p:nvPr/>
          </p:nvSpPr>
          <p:spPr>
            <a:xfrm>
              <a:off x="3428992" y="3430174"/>
              <a:ext cx="714380" cy="276703"/>
            </a:xfrm>
            <a:prstGeom prst="rect">
              <a:avLst/>
            </a:prstGeom>
            <a:noFill/>
          </p:spPr>
          <p:txBody>
            <a:bodyPr wrap="square" lIns="0" tIns="0" rIns="0" bIns="0" rtlCol="0">
              <a:spAutoFit/>
            </a:bodyPr>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1" name="TextBox 38"/>
            <p:cNvSpPr txBox="1"/>
            <p:nvPr/>
          </p:nvSpPr>
          <p:spPr>
            <a:xfrm>
              <a:off x="4643438" y="3430174"/>
              <a:ext cx="714380" cy="276703"/>
            </a:xfrm>
            <a:prstGeom prst="rect">
              <a:avLst/>
            </a:prstGeom>
            <a:noFill/>
          </p:spPr>
          <p:txBody>
            <a:bodyPr wrap="square" lIns="0" tIns="0" rIns="0" bIns="0" rtlCol="0">
              <a:spAutoFit/>
            </a:bodyPr>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2" name="TextBox 39"/>
            <p:cNvSpPr txBox="1"/>
            <p:nvPr/>
          </p:nvSpPr>
          <p:spPr>
            <a:xfrm>
              <a:off x="4071934" y="3411538"/>
              <a:ext cx="571504" cy="338616"/>
            </a:xfrm>
            <a:prstGeom prst="rect">
              <a:avLst/>
            </a:prstGeom>
            <a:noFill/>
          </p:spPr>
          <p:txBody>
            <a:bodyPr wrap="square" lIns="0" tIns="0" rIns="0" bIns="0" rtlCol="0">
              <a:spAutoFit/>
            </a:bodyPr>
            <a:p>
              <a:r>
                <a:rPr lang="en-US" altLang="zh-CN" sz="293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93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03" name="TextBox 40"/>
            <p:cNvSpPr txBox="1"/>
            <p:nvPr/>
          </p:nvSpPr>
          <p:spPr>
            <a:xfrm>
              <a:off x="2786050" y="3947702"/>
              <a:ext cx="714380" cy="276703"/>
            </a:xfrm>
            <a:prstGeom prst="rect">
              <a:avLst/>
            </a:prstGeom>
            <a:noFill/>
          </p:spPr>
          <p:txBody>
            <a:bodyPr wrap="square" lIns="0" tIns="0" rIns="0" bIns="0" rtlCol="0">
              <a:spAutoFit/>
            </a:bodyPr>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2,1</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4" name="TextBox 41"/>
            <p:cNvSpPr txBox="1"/>
            <p:nvPr/>
          </p:nvSpPr>
          <p:spPr>
            <a:xfrm>
              <a:off x="3428992" y="3947702"/>
              <a:ext cx="714380" cy="276703"/>
            </a:xfrm>
            <a:prstGeom prst="rect">
              <a:avLst/>
            </a:prstGeom>
            <a:noFill/>
          </p:spPr>
          <p:txBody>
            <a:bodyPr wrap="square" lIns="0" tIns="0" rIns="0" bIns="0" rtlCol="0">
              <a:spAutoFit/>
            </a:bodyPr>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2,2</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5" name="TextBox 42"/>
            <p:cNvSpPr txBox="1"/>
            <p:nvPr/>
          </p:nvSpPr>
          <p:spPr>
            <a:xfrm>
              <a:off x="4643438" y="3947702"/>
              <a:ext cx="714380" cy="276703"/>
            </a:xfrm>
            <a:prstGeom prst="rect">
              <a:avLst/>
            </a:prstGeom>
            <a:noFill/>
          </p:spPr>
          <p:txBody>
            <a:bodyPr wrap="square" lIns="0" tIns="0" rIns="0" bIns="0" rtlCol="0">
              <a:spAutoFit/>
            </a:bodyPr>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6" name="TextBox 43"/>
            <p:cNvSpPr txBox="1"/>
            <p:nvPr/>
          </p:nvSpPr>
          <p:spPr>
            <a:xfrm>
              <a:off x="4071934" y="3929066"/>
              <a:ext cx="571504" cy="338616"/>
            </a:xfrm>
            <a:prstGeom prst="rect">
              <a:avLst/>
            </a:prstGeom>
            <a:noFill/>
          </p:spPr>
          <p:txBody>
            <a:bodyPr wrap="square" lIns="0" tIns="0" rIns="0" bIns="0" rtlCol="0">
              <a:spAutoFit/>
            </a:bodyPr>
            <a:p>
              <a:r>
                <a:rPr lang="en-US" altLang="zh-CN" sz="293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93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07" name="TextBox 44"/>
            <p:cNvSpPr txBox="1"/>
            <p:nvPr/>
          </p:nvSpPr>
          <p:spPr>
            <a:xfrm>
              <a:off x="2786050" y="4809720"/>
              <a:ext cx="714380" cy="276703"/>
            </a:xfrm>
            <a:prstGeom prst="rect">
              <a:avLst/>
            </a:prstGeom>
            <a:noFill/>
          </p:spPr>
          <p:txBody>
            <a:bodyPr wrap="square" lIns="0" tIns="0" rIns="0" bIns="0" rtlCol="0">
              <a:spAutoFit/>
            </a:bodyPr>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8" name="TextBox 45"/>
            <p:cNvSpPr txBox="1"/>
            <p:nvPr/>
          </p:nvSpPr>
          <p:spPr>
            <a:xfrm>
              <a:off x="3428992" y="4809720"/>
              <a:ext cx="714380" cy="276703"/>
            </a:xfrm>
            <a:prstGeom prst="rect">
              <a:avLst/>
            </a:prstGeom>
            <a:noFill/>
          </p:spPr>
          <p:txBody>
            <a:bodyPr wrap="square" lIns="0" tIns="0" rIns="0" bIns="0" rtlCol="0">
              <a:spAutoFit/>
            </a:bodyPr>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9" name="TextBox 46"/>
            <p:cNvSpPr txBox="1"/>
            <p:nvPr/>
          </p:nvSpPr>
          <p:spPr>
            <a:xfrm>
              <a:off x="4643438" y="4809720"/>
              <a:ext cx="714380" cy="276703"/>
            </a:xfrm>
            <a:prstGeom prst="rect">
              <a:avLst/>
            </a:prstGeom>
            <a:noFill/>
          </p:spPr>
          <p:txBody>
            <a:bodyPr wrap="square" lIns="0" tIns="0" rIns="0" bIns="0" rtlCol="0">
              <a:spAutoFit/>
            </a:bodyPr>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0" name="TextBox 47"/>
            <p:cNvSpPr txBox="1"/>
            <p:nvPr/>
          </p:nvSpPr>
          <p:spPr>
            <a:xfrm>
              <a:off x="4071934" y="4791084"/>
              <a:ext cx="571504" cy="338616"/>
            </a:xfrm>
            <a:prstGeom prst="rect">
              <a:avLst/>
            </a:prstGeom>
            <a:noFill/>
          </p:spPr>
          <p:txBody>
            <a:bodyPr wrap="square" lIns="0" tIns="0" rIns="0" bIns="0" rtlCol="0">
              <a:spAutoFit/>
            </a:bodyPr>
            <a:p>
              <a:r>
                <a:rPr lang="en-US" altLang="zh-CN" sz="293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93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111" name="直接连接符 110"/>
            <p:cNvCxnSpPr/>
            <p:nvPr/>
          </p:nvCxnSpPr>
          <p:spPr>
            <a:xfrm rot="5400000">
              <a:off x="4537868" y="4369600"/>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265742" y="3525838"/>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5265742" y="5238762"/>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114" name="TextBox 51"/>
            <p:cNvSpPr txBox="1"/>
            <p:nvPr/>
          </p:nvSpPr>
          <p:spPr>
            <a:xfrm>
              <a:off x="2928926" y="4357694"/>
              <a:ext cx="571504" cy="338616"/>
            </a:xfrm>
            <a:prstGeom prst="rect">
              <a:avLst/>
            </a:prstGeom>
            <a:noFill/>
          </p:spPr>
          <p:txBody>
            <a:bodyPr wrap="square" lIns="0" tIns="0" rIns="0" bIns="0" rtlCol="0">
              <a:spAutoFit/>
            </a:bodyPr>
            <a:p>
              <a:r>
                <a:rPr lang="en-US" altLang="zh-CN" sz="293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93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sp>
        <p:nvSpPr>
          <p:cNvPr id="10" name="Rectangle 7" descr="信纸">
            <a:hlinkClick r:id="" action="ppaction://hlinkshowjump?jump=nextslide"/>
          </p:cNvPr>
          <p:cNvSpPr>
            <a:spLocks noChangeArrowheads="1"/>
          </p:cNvSpPr>
          <p:nvPr/>
        </p:nvSpPr>
        <p:spPr bwMode="auto">
          <a:xfrm>
            <a:off x="1148715" y="855980"/>
            <a:ext cx="3832860"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2</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数组的存储结构</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7"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72"/>
                                        </p:tgtEl>
                                      </p:cBhvr>
                                    </p:animEffect>
                                    <p:set>
                                      <p:cBhvr>
                                        <p:cTn id="14" dur="1" fill="hold">
                                          <p:stCondLst>
                                            <p:cond delay="499"/>
                                          </p:stCondLst>
                                        </p:cTn>
                                        <p:tgtEl>
                                          <p:spTgt spid="7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8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69"/>
                                        </p:tgtEl>
                                      </p:cBhvr>
                                    </p:animEffect>
                                    <p:set>
                                      <p:cBhvr>
                                        <p:cTn id="26" dur="1" fill="hold">
                                          <p:stCondLst>
                                            <p:cond delay="499"/>
                                          </p:stCondLst>
                                        </p:cTn>
                                        <p:tgtEl>
                                          <p:spTgt spid="6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8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nodeType="clickEffect">
                                  <p:stCondLst>
                                    <p:cond delay="0"/>
                                  </p:stCondLst>
                                  <p:childTnLst>
                                    <p:animEffect transition="out" filter="wipe(down)">
                                      <p:cBhvr>
                                        <p:cTn id="37" dur="500"/>
                                        <p:tgtEl>
                                          <p:spTgt spid="75"/>
                                        </p:tgtEl>
                                      </p:cBhvr>
                                    </p:animEffect>
                                    <p:set>
                                      <p:cBhvr>
                                        <p:cTn id="38"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1050251" y="2070298"/>
            <a:ext cx="11144327" cy="583565"/>
          </a:xfrm>
          <a:prstGeom prst="rect">
            <a:avLst/>
          </a:prstGeom>
          <a:noFill/>
          <a:ln w="38100" algn="ctr">
            <a:noFill/>
            <a:miter lim="800000"/>
          </a:ln>
          <a:effectLst/>
        </p:spPr>
        <p:txBody>
          <a:bodyPr wrap="square">
            <a:spAutoFit/>
          </a:bodyPr>
          <a:lstStyle/>
          <a:p>
            <a:pPr algn="just">
              <a:lnSpc>
                <a:spcPct val="120000"/>
              </a:lnSpc>
              <a:spcBef>
                <a:spcPct val="50000"/>
              </a:spcBef>
            </a:pP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1,1</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1,2</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en-US" altLang="zh-CN" sz="2665" i="1"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i,j</a:t>
            </a:r>
            <a:r>
              <a:rPr kumimoji="1"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665" baseline="-25000"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baseline="-25000"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j</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9220" name="AutoShape 4"/>
          <p:cNvSpPr/>
          <p:nvPr/>
        </p:nvSpPr>
        <p:spPr bwMode="auto">
          <a:xfrm rot="5400000">
            <a:off x="2583255" y="738304"/>
            <a:ext cx="190500" cy="2592000"/>
          </a:xfrm>
          <a:prstGeom prst="leftBrace">
            <a:avLst>
              <a:gd name="adj1" fmla="val 102870"/>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lstStyle/>
          <a:p>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9221" name="Text Box 5"/>
          <p:cNvSpPr txBox="1">
            <a:spLocks noChangeArrowheads="1"/>
          </p:cNvSpPr>
          <p:nvPr/>
        </p:nvSpPr>
        <p:spPr bwMode="auto">
          <a:xfrm>
            <a:off x="1547649" y="1460685"/>
            <a:ext cx="2497667" cy="460375"/>
          </a:xfrm>
          <a:prstGeom prst="rect">
            <a:avLst/>
          </a:prstGeom>
          <a:noFill/>
          <a:ln w="38100" algn="ctr">
            <a:noFill/>
            <a:miter lim="800000"/>
          </a:ln>
          <a:effectLst/>
        </p:spPr>
        <p:txBody>
          <a:bodyPr>
            <a:spAutoFit/>
          </a:bodyPr>
          <a:lstStyle/>
          <a:p>
            <a:pPr>
              <a:spcBef>
                <a:spcPct val="50000"/>
              </a:spcBef>
            </a:pP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第</a:t>
            </a:r>
            <a:r>
              <a:rPr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行的元素</a:t>
            </a:r>
            <a:endPar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9222" name="AutoShape 6"/>
          <p:cNvSpPr/>
          <p:nvPr/>
        </p:nvSpPr>
        <p:spPr bwMode="auto">
          <a:xfrm rot="5400000">
            <a:off x="8261768" y="-662362"/>
            <a:ext cx="190501" cy="5389103"/>
          </a:xfrm>
          <a:prstGeom prst="leftBrace">
            <a:avLst>
              <a:gd name="adj1" fmla="val 180648"/>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lstStyle/>
          <a:p>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9223" name="Text Box 7"/>
          <p:cNvSpPr txBox="1">
            <a:spLocks noChangeArrowheads="1"/>
          </p:cNvSpPr>
          <p:nvPr/>
        </p:nvSpPr>
        <p:spPr bwMode="auto">
          <a:xfrm>
            <a:off x="6813937" y="1460685"/>
            <a:ext cx="2497667" cy="460375"/>
          </a:xfrm>
          <a:prstGeom prst="rect">
            <a:avLst/>
          </a:prstGeom>
          <a:noFill/>
          <a:ln w="38100" algn="ctr">
            <a:noFill/>
            <a:miter lim="800000"/>
          </a:ln>
          <a:effectLst/>
        </p:spPr>
        <p:txBody>
          <a:bodyPr>
            <a:spAutoFit/>
          </a:bodyPr>
          <a:lstStyle/>
          <a:p>
            <a:pPr>
              <a:spcBef>
                <a:spcPct val="50000"/>
              </a:spcBef>
            </a:pP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第</a:t>
            </a:r>
            <a:r>
              <a:rPr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行的元素</a:t>
            </a:r>
            <a:endPar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2" name="组合 18"/>
          <p:cNvGrpSpPr/>
          <p:nvPr/>
        </p:nvGrpSpPr>
        <p:grpSpPr>
          <a:xfrm>
            <a:off x="1336003" y="2822657"/>
            <a:ext cx="3905277" cy="1210948"/>
            <a:chOff x="642910" y="2143116"/>
            <a:chExt cx="2928958" cy="908211"/>
          </a:xfrm>
        </p:grpSpPr>
        <p:sp>
          <p:nvSpPr>
            <p:cNvPr id="12" name="右中括号 11"/>
            <p:cNvSpPr/>
            <p:nvPr/>
          </p:nvSpPr>
          <p:spPr>
            <a:xfrm rot="5400000">
              <a:off x="1868188" y="917838"/>
              <a:ext cx="192650" cy="2643206"/>
            </a:xfrm>
            <a:prstGeom prst="rightBracket">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13" name="TextBox 12"/>
            <p:cNvSpPr txBox="1"/>
            <p:nvPr/>
          </p:nvSpPr>
          <p:spPr>
            <a:xfrm>
              <a:off x="857224" y="2428868"/>
              <a:ext cx="2714644" cy="622459"/>
            </a:xfrm>
            <a:prstGeom prst="rect">
              <a:avLst/>
            </a:prstGeom>
            <a:noFill/>
          </p:spPr>
          <p:txBody>
            <a:bodyPr wrap="square" rtlCol="0">
              <a:spAutoFit/>
            </a:bodyPr>
            <a:lstStyle/>
            <a:p>
              <a:r>
                <a:rPr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行，每行</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个元素，计</a:t>
              </a:r>
              <a:r>
                <a:rPr lang="en-US" altLang="zh-CN"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n</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3" name="组合 19"/>
          <p:cNvGrpSpPr/>
          <p:nvPr/>
        </p:nvGrpSpPr>
        <p:grpSpPr>
          <a:xfrm>
            <a:off x="5146029" y="2794194"/>
            <a:ext cx="3048021" cy="1210948"/>
            <a:chOff x="3500430" y="2143116"/>
            <a:chExt cx="2286016" cy="908211"/>
          </a:xfrm>
        </p:grpSpPr>
        <p:sp>
          <p:nvSpPr>
            <p:cNvPr id="14" name="右中括号 13"/>
            <p:cNvSpPr/>
            <p:nvPr/>
          </p:nvSpPr>
          <p:spPr>
            <a:xfrm rot="5400000">
              <a:off x="4533575" y="1109971"/>
              <a:ext cx="219710" cy="2286000"/>
            </a:xfrm>
            <a:prstGeom prst="rightBracket">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15" name="TextBox 14"/>
            <p:cNvSpPr txBox="1"/>
            <p:nvPr/>
          </p:nvSpPr>
          <p:spPr>
            <a:xfrm>
              <a:off x="3643306" y="2428868"/>
              <a:ext cx="2143140" cy="622459"/>
            </a:xfrm>
            <a:prstGeom prst="rect">
              <a:avLst/>
            </a:prstGeom>
            <a:noFill/>
          </p:spPr>
          <p:txBody>
            <a:bodyPr wrap="square" rtlCol="0">
              <a:spAutoFit/>
            </a:bodyPr>
            <a:lstStyle/>
            <a:p>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第</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行中，</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元素前有</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 </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4" name="组合 20"/>
          <p:cNvGrpSpPr/>
          <p:nvPr/>
        </p:nvGrpSpPr>
        <p:grpSpPr>
          <a:xfrm>
            <a:off x="2193259" y="3856869"/>
            <a:ext cx="6953299" cy="1167560"/>
            <a:chOff x="1214414" y="3071810"/>
            <a:chExt cx="5214974" cy="875670"/>
          </a:xfrm>
        </p:grpSpPr>
        <p:sp>
          <p:nvSpPr>
            <p:cNvPr id="9227" name="Text Box 11"/>
            <p:cNvSpPr txBox="1">
              <a:spLocks noChangeArrowheads="1"/>
            </p:cNvSpPr>
            <p:nvPr/>
          </p:nvSpPr>
          <p:spPr bwMode="auto">
            <a:xfrm>
              <a:off x="1214414" y="3571242"/>
              <a:ext cx="5214974" cy="376238"/>
            </a:xfrm>
            <a:prstGeom prst="rect">
              <a:avLst/>
            </a:prstGeom>
            <a:noFill/>
            <a:ln w="38100" algn="ctr">
              <a:noFill/>
              <a:miter lim="800000"/>
            </a:ln>
            <a:effectLst/>
          </p:spPr>
          <p:txBody>
            <a:bodyPr wrap="square">
              <a:spAutoFit/>
            </a:bodyPr>
            <a:lstStyle/>
            <a:p>
              <a:pPr algn="l">
                <a:spcBef>
                  <a:spcPct val="50000"/>
                </a:spcBef>
              </a:pPr>
              <a:r>
                <a:rPr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则</a:t>
              </a:r>
              <a:r>
                <a:rPr lang="en-US" altLang="zh-CN" sz="2665" i="1"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i="1" baseline="-25000"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665" baseline="-25000"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baseline="-25000"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j</a:t>
              </a:r>
              <a:r>
                <a:rPr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元素前</a:t>
              </a:r>
              <a:r>
                <a:rPr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共有</a:t>
              </a:r>
              <a:r>
                <a:rPr lang="en-US" altLang="zh-CN" sz="2665"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n</a:t>
              </a:r>
              <a:r>
                <a:rPr lang="en-US" altLang="zh-CN" sz="2665"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j</a:t>
              </a:r>
              <a:r>
                <a:rPr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个元素</a:t>
              </a:r>
              <a:endParaRPr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6" name="下箭头 15"/>
            <p:cNvSpPr/>
            <p:nvPr/>
          </p:nvSpPr>
          <p:spPr>
            <a:xfrm>
              <a:off x="3393273" y="3071810"/>
              <a:ext cx="285752" cy="500066"/>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3200">
                <a:latin typeface="Consolas" panose="020B0609020204030204" pitchFamily="49" charset="0"/>
                <a:cs typeface="Consolas" panose="020B0609020204030204" pitchFamily="49" charset="0"/>
              </a:endParaRPr>
            </a:p>
          </p:txBody>
        </p:sp>
      </p:grpSp>
      <p:grpSp>
        <p:nvGrpSpPr>
          <p:cNvPr id="5" name="组合 21"/>
          <p:cNvGrpSpPr/>
          <p:nvPr/>
        </p:nvGrpSpPr>
        <p:grpSpPr>
          <a:xfrm>
            <a:off x="1907507" y="5077252"/>
            <a:ext cx="7429552" cy="1392448"/>
            <a:chOff x="1000100" y="4264592"/>
            <a:chExt cx="5572164" cy="1044336"/>
          </a:xfrm>
        </p:grpSpPr>
        <p:sp>
          <p:nvSpPr>
            <p:cNvPr id="17" name="Text Box 12"/>
            <p:cNvSpPr txBox="1">
              <a:spLocks noChangeArrowheads="1"/>
            </p:cNvSpPr>
            <p:nvPr/>
          </p:nvSpPr>
          <p:spPr bwMode="auto">
            <a:xfrm>
              <a:off x="1000100" y="4786005"/>
              <a:ext cx="5572164" cy="522923"/>
            </a:xfrm>
            <a:prstGeom prst="rect">
              <a:avLst/>
            </a:prstGeom>
          </p:spPr>
          <p:style>
            <a:lnRef idx="3">
              <a:schemeClr val="lt1"/>
            </a:lnRef>
            <a:fillRef idx="1">
              <a:schemeClr val="accent6"/>
            </a:fillRef>
            <a:effectRef idx="1">
              <a:schemeClr val="accent6"/>
            </a:effectRef>
            <a:fontRef idx="minor">
              <a:schemeClr val="lt1"/>
            </a:fontRef>
          </p:style>
          <p:txBody>
            <a:bodyPr wrap="square" tIns="144000" bIns="144000">
              <a:spAutoFit/>
            </a:bodyPr>
            <a:lstStyle/>
            <a:p>
              <a:pPr>
                <a:spcBef>
                  <a:spcPct val="50000"/>
                </a:spcBef>
              </a:pPr>
              <a:r>
                <a:rPr kumimoji="1" lang="en-US" altLang="zh-CN" sz="2665">
                  <a:solidFill>
                    <a:schemeClr val="bg1"/>
                  </a:solidFill>
                  <a:latin typeface="微软雅黑" panose="020B0503020204020204" pitchFamily="34" charset="-122"/>
                  <a:ea typeface="微软雅黑" panose="020B0503020204020204" pitchFamily="34" charset="-122"/>
                  <a:cs typeface="Consolas" panose="020B0609020204030204" pitchFamily="49" charset="0"/>
                </a:rPr>
                <a:t>LOC(</a:t>
              </a:r>
              <a:r>
                <a:rPr kumimoji="1" lang="en-US" altLang="zh-CN" sz="2665" i="1" err="1">
                  <a:solidFill>
                    <a:schemeClr val="bg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2665" i="1" baseline="-25000" err="1">
                  <a:solidFill>
                    <a:schemeClr val="bg1"/>
                  </a:solidFill>
                  <a:latin typeface="微软雅黑" panose="020B0503020204020204" pitchFamily="34" charset="-122"/>
                  <a:ea typeface="微软雅黑" panose="020B0503020204020204" pitchFamily="34" charset="-122"/>
                  <a:cs typeface="Consolas" panose="020B0609020204030204" pitchFamily="49" charset="0"/>
                </a:rPr>
                <a:t>i,j</a:t>
              </a:r>
              <a:r>
                <a:rPr kumimoji="1" lang="en-US" altLang="zh-CN" sz="2665">
                  <a:solidFill>
                    <a:schemeClr val="bg1"/>
                  </a:solidFill>
                  <a:latin typeface="微软雅黑" panose="020B0503020204020204" pitchFamily="34" charset="-122"/>
                  <a:ea typeface="微软雅黑" panose="020B0503020204020204" pitchFamily="34" charset="-122"/>
                  <a:cs typeface="Consolas" panose="020B0609020204030204" pitchFamily="49" charset="0"/>
                </a:rPr>
                <a:t>)=LOC(</a:t>
              </a:r>
              <a:r>
                <a:rPr kumimoji="1" lang="en-US" altLang="zh-CN" sz="2665" i="1" err="1">
                  <a:solidFill>
                    <a:schemeClr val="bg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2665" baseline="-25000" err="1">
                  <a:solidFill>
                    <a:schemeClr val="bg1"/>
                  </a:solidFill>
                  <a:latin typeface="微软雅黑" panose="020B0503020204020204" pitchFamily="34" charset="-122"/>
                  <a:ea typeface="微软雅黑" panose="020B0503020204020204" pitchFamily="34" charset="-122"/>
                  <a:cs typeface="Consolas" panose="020B0609020204030204" pitchFamily="49" charset="0"/>
                </a:rPr>
                <a:t>1,1</a:t>
              </a:r>
              <a:r>
                <a:rPr kumimoji="1" lang="en-US" altLang="zh-CN" sz="2665">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i="1" err="1">
                  <a:solidFill>
                    <a:schemeClr val="bg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2665">
                  <a:solidFill>
                    <a:schemeClr val="bg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i="1">
                  <a:solidFill>
                    <a:schemeClr val="bg1"/>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665">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i="1">
                  <a:solidFill>
                    <a:schemeClr val="bg1"/>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2665">
                  <a:solidFill>
                    <a:schemeClr val="bg1"/>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2665"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i="1">
                  <a:solidFill>
                    <a:schemeClr val="bg1"/>
                  </a:solidFill>
                  <a:latin typeface="微软雅黑" panose="020B0503020204020204" pitchFamily="34" charset="-122"/>
                  <a:ea typeface="微软雅黑" panose="020B0503020204020204" pitchFamily="34" charset="-122"/>
                  <a:cs typeface="Consolas" panose="020B0609020204030204" pitchFamily="49" charset="0"/>
                </a:rPr>
                <a:t>k</a:t>
              </a:r>
              <a:endParaRPr kumimoji="1" lang="en-US" altLang="zh-CN" sz="2665" i="1">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下箭头 17"/>
            <p:cNvSpPr/>
            <p:nvPr/>
          </p:nvSpPr>
          <p:spPr>
            <a:xfrm>
              <a:off x="3393273" y="4264592"/>
              <a:ext cx="285752" cy="500066"/>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3200">
                <a:latin typeface="Consolas" panose="020B0609020204030204" pitchFamily="49" charset="0"/>
                <a:cs typeface="Consolas" panose="020B0609020204030204" pitchFamily="49" charset="0"/>
              </a:endParaRPr>
            </a:p>
          </p:txBody>
        </p:sp>
      </p:grpSp>
      <p:sp>
        <p:nvSpPr>
          <p:cNvPr id="7"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197611" y="1985198"/>
            <a:ext cx="9948365" cy="534035"/>
          </a:xfrm>
          <a:prstGeom prst="rect">
            <a:avLst/>
          </a:prstGeom>
          <a:noFill/>
          <a:ln w="9525">
            <a:noFill/>
            <a:miter lim="800000"/>
          </a:ln>
          <a:effectLst/>
        </p:spPr>
        <p:txBody>
          <a:bodyPr wrap="square">
            <a:spAutoFit/>
          </a:bodyPr>
          <a:lstStyle/>
          <a:p>
            <a:pPr algn="just">
              <a:lnSpc>
                <a:spcPct val="120000"/>
              </a:lnSpc>
              <a:spcBef>
                <a:spcPct val="50000"/>
              </a:spcBef>
            </a:pP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同理</a:t>
            </a:r>
            <a:r>
              <a:rPr kumimoji="1"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可推出在</a:t>
            </a:r>
            <a:r>
              <a:rPr kumimoji="1" lang="zh-CN" altLang="en-US">
                <a:solidFill>
                  <a:srgbClr val="FF0000"/>
                </a:solidFill>
                <a:latin typeface="微软雅黑" panose="020B0503020204020204" pitchFamily="34" charset="-122"/>
                <a:ea typeface="微软雅黑" panose="020B0503020204020204" pitchFamily="34" charset="-122"/>
                <a:cs typeface="楷体" panose="02010609060101010101" pitchFamily="49" charset="-122"/>
              </a:rPr>
              <a:t>以列序为主序</a:t>
            </a:r>
            <a:r>
              <a:rPr kumimoji="1"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的计算机系统中</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有）：</a:t>
            </a:r>
            <a:r>
              <a:rPr kumimoji="1" lang="zh-CN" altLang="en-US" smtClean="0">
                <a:solidFill>
                  <a:srgbClr val="9900FF"/>
                </a:solidFill>
                <a:latin typeface="微软雅黑" panose="020B0503020204020204" pitchFamily="34" charset="-122"/>
                <a:ea typeface="微软雅黑" panose="020B0503020204020204" pitchFamily="34" charset="-122"/>
                <a:cs typeface="楷体" panose="02010609060101010101" pitchFamily="49" charset="-122"/>
              </a:rPr>
              <a:t>        </a:t>
            </a:r>
            <a:endParaRPr kumimoji="1" lang="en-US" altLang="zh-CN">
              <a:solidFill>
                <a:srgbClr val="9900FF"/>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9" name="Text Box 10"/>
          <p:cNvSpPr txBox="1">
            <a:spLocks noChangeArrowheads="1"/>
          </p:cNvSpPr>
          <p:nvPr/>
        </p:nvSpPr>
        <p:spPr bwMode="auto">
          <a:xfrm>
            <a:off x="1004995" y="1414539"/>
            <a:ext cx="5568949" cy="501650"/>
          </a:xfrm>
          <a:prstGeom prst="rect">
            <a:avLst/>
          </a:prstGeom>
          <a:noFill/>
          <a:ln w="38100" algn="ctr">
            <a:noFill/>
            <a:miter lim="800000"/>
          </a:ln>
          <a:effectLst/>
        </p:spPr>
        <p:txBody>
          <a:bodyPr wrap="square">
            <a:spAutoFit/>
          </a:bodyPr>
          <a:lstStyle/>
          <a:p>
            <a:pPr algn="l">
              <a:spcBef>
                <a:spcPct val="50000"/>
              </a:spcBef>
            </a:pPr>
            <a:r>
              <a:rPr kumimoji="1" lang="zh-CN" altLang="en-US" sz="2665" smtClean="0">
                <a:solidFill>
                  <a:schemeClr val="accent6">
                    <a:lumMod val="75000"/>
                  </a:schemeClr>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a:t>
            </a:r>
            <a:r>
              <a:rPr kumimoji="1" lang="zh-CN" altLang="en-US" sz="2665"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以列序</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为主序的存储</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方式</a:t>
            </a:r>
            <a:endPar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0" name="TextBox 9"/>
          <p:cNvSpPr txBox="1"/>
          <p:nvPr/>
        </p:nvSpPr>
        <p:spPr>
          <a:xfrm>
            <a:off x="2382915" y="2578929"/>
            <a:ext cx="7715304" cy="793750"/>
          </a:xfrm>
          <a:prstGeom prst="rect">
            <a:avLst/>
          </a:prstGeom>
        </p:spPr>
        <p:style>
          <a:lnRef idx="3">
            <a:schemeClr val="lt1"/>
          </a:lnRef>
          <a:fillRef idx="1">
            <a:schemeClr val="accent6"/>
          </a:fillRef>
          <a:effectRef idx="1">
            <a:schemeClr val="accent6"/>
          </a:effectRef>
          <a:fontRef idx="minor">
            <a:schemeClr val="lt1"/>
          </a:fontRef>
        </p:style>
        <p:txBody>
          <a:bodyPr wrap="square" tIns="192000" bIns="192000" rtlCol="0">
            <a:spAutoFit/>
          </a:bodyPr>
          <a:lstStyle/>
          <a:p>
            <a:r>
              <a:rPr kumimoji="1" lang="en-US" altLang="zh-CN" sz="2665"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LOC(</a:t>
            </a:r>
            <a:r>
              <a:rPr kumimoji="1" lang="en-US" altLang="zh-CN" sz="2665" i="1"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30000"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i,j</a:t>
            </a:r>
            <a:r>
              <a:rPr kumimoji="1" lang="en-US" altLang="zh-CN" sz="2665"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)=LOC(</a:t>
            </a:r>
            <a:r>
              <a:rPr kumimoji="1" lang="en-US" altLang="zh-CN" sz="2665" i="1"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baseline="-30000"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1,1</a:t>
            </a:r>
            <a:r>
              <a:rPr kumimoji="1" lang="en-US" altLang="zh-CN" sz="2665"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j</a:t>
            </a:r>
            <a:r>
              <a:rPr kumimoji="1" lang="en-US" altLang="zh-CN" sz="2665"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z="2665"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m</a:t>
            </a:r>
            <a:r>
              <a:rPr kumimoji="1" lang="en-US" altLang="zh-CN" sz="2665"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665"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z="2665"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k</a:t>
            </a:r>
            <a:endParaRPr kumimoji="1" lang="en-US" altLang="zh-CN" sz="2665" i="1"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2" name="组合 11"/>
          <p:cNvGrpSpPr/>
          <p:nvPr/>
        </p:nvGrpSpPr>
        <p:grpSpPr>
          <a:xfrm>
            <a:off x="1583267" y="3479790"/>
            <a:ext cx="9851000" cy="2120918"/>
            <a:chOff x="762000" y="2357430"/>
            <a:chExt cx="7388250" cy="1590689"/>
          </a:xfrm>
        </p:grpSpPr>
        <p:sp>
          <p:nvSpPr>
            <p:cNvPr id="10243" name="Text Box 3"/>
            <p:cNvSpPr txBox="1">
              <a:spLocks noChangeArrowheads="1"/>
            </p:cNvSpPr>
            <p:nvPr/>
          </p:nvSpPr>
          <p:spPr bwMode="auto">
            <a:xfrm>
              <a:off x="762000" y="2770326"/>
              <a:ext cx="7388250" cy="345281"/>
            </a:xfrm>
            <a:prstGeom prst="rect">
              <a:avLst/>
            </a:prstGeom>
            <a:noFill/>
            <a:ln w="38100" algn="ctr">
              <a:noFill/>
              <a:miter lim="800000"/>
            </a:ln>
            <a:effectLst/>
          </p:spPr>
          <p:txBody>
            <a:bodyPr wrap="square">
              <a:spAutoFit/>
            </a:bodyPr>
            <a:lstStyle/>
            <a:p>
              <a:pPr algn="l">
                <a:spcBef>
                  <a:spcPct val="50000"/>
                </a:spcBef>
              </a:pP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二维数组</a:t>
              </a:r>
              <a:r>
                <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采用顺序存储结构时</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，也具有</a:t>
              </a:r>
              <a:r>
                <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随机存取特性。</a:t>
              </a:r>
              <a:endParaRPr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Group 6"/>
            <p:cNvGrpSpPr/>
            <p:nvPr/>
          </p:nvGrpSpPr>
          <p:grpSpPr bwMode="auto">
            <a:xfrm>
              <a:off x="3429013" y="3076581"/>
              <a:ext cx="4006850" cy="871538"/>
              <a:chOff x="2201" y="2208"/>
              <a:chExt cx="2524" cy="549"/>
            </a:xfrm>
          </p:grpSpPr>
          <p:sp>
            <p:nvSpPr>
              <p:cNvPr id="10244" name="Line 4"/>
              <p:cNvSpPr>
                <a:spLocks noChangeShapeType="1"/>
              </p:cNvSpPr>
              <p:nvPr/>
            </p:nvSpPr>
            <p:spPr bwMode="auto">
              <a:xfrm flipV="1">
                <a:off x="3436" y="2208"/>
                <a:ext cx="17" cy="227"/>
              </a:xfrm>
              <a:prstGeom prst="line">
                <a:avLst/>
              </a:prstGeom>
              <a:ln>
                <a:tailEnd type="triangle" w="med" len="med"/>
              </a:ln>
            </p:spPr>
            <p:style>
              <a:lnRef idx="2">
                <a:schemeClr val="accent2"/>
              </a:lnRef>
              <a:fillRef idx="0">
                <a:schemeClr val="accent2"/>
              </a:fillRef>
              <a:effectRef idx="1">
                <a:schemeClr val="accent2"/>
              </a:effectRef>
              <a:fontRef idx="minor">
                <a:schemeClr val="tx1"/>
              </a:fontRef>
            </p:style>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0245" name="Text Box 5"/>
              <p:cNvSpPr txBox="1">
                <a:spLocks noChangeArrowheads="1"/>
              </p:cNvSpPr>
              <p:nvPr/>
            </p:nvSpPr>
            <p:spPr bwMode="auto">
              <a:xfrm>
                <a:off x="2201" y="2365"/>
                <a:ext cx="2524" cy="392"/>
              </a:xfrm>
              <a:prstGeom prst="rect">
                <a:avLst/>
              </a:prstGeom>
              <a:noFill/>
              <a:ln w="38100" algn="ctr">
                <a:noFill/>
                <a:miter lim="800000"/>
              </a:ln>
              <a:effectLst/>
            </p:spPr>
            <p:txBody>
              <a:bodyPr wrap="square">
                <a:spAutoFit/>
              </a:bodyPr>
              <a:lstStyle/>
              <a:p>
                <a:pPr>
                  <a:spcBef>
                    <a:spcPct val="50000"/>
                  </a:spcBef>
                </a:pP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是指给定序</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号（</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可以</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在</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O(1</a:t>
                </a:r>
                <a:r>
                  <a:rPr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的时间内找到相应的</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元素值。</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sp>
          <p:nvSpPr>
            <p:cNvPr id="11" name="下箭头 10"/>
            <p:cNvSpPr/>
            <p:nvPr/>
          </p:nvSpPr>
          <p:spPr>
            <a:xfrm>
              <a:off x="3786188" y="2357430"/>
              <a:ext cx="285750" cy="411480"/>
            </a:xfrm>
            <a:prstGeom prst="downArrow">
              <a:avLst/>
            </a:prstGeom>
            <a:ln>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cs typeface="Consolas" panose="020B0609020204030204" pitchFamily="49" charset="0"/>
              </a:endParaRPr>
            </a:p>
          </p:txBody>
        </p:sp>
      </p:grpSp>
      <p:grpSp>
        <p:nvGrpSpPr>
          <p:cNvPr id="4" name="组合 13"/>
          <p:cNvGrpSpPr/>
          <p:nvPr/>
        </p:nvGrpSpPr>
        <p:grpSpPr>
          <a:xfrm>
            <a:off x="2182252" y="5061599"/>
            <a:ext cx="9252012" cy="1441873"/>
            <a:chOff x="919139" y="4007654"/>
            <a:chExt cx="6939009" cy="1081405"/>
          </a:xfrm>
        </p:grpSpPr>
        <p:sp>
          <p:nvSpPr>
            <p:cNvPr id="7" name="TextBox 6"/>
            <p:cNvSpPr txBox="1"/>
            <p:nvPr/>
          </p:nvSpPr>
          <p:spPr>
            <a:xfrm>
              <a:off x="1500166" y="4498670"/>
              <a:ext cx="6357982" cy="376238"/>
            </a:xfrm>
            <a:prstGeom prst="rect">
              <a:avLst/>
            </a:prstGeom>
            <a:noFill/>
          </p:spPr>
          <p:txBody>
            <a:bodyPr wrap="square" rtlCol="0">
              <a:spAutoFit/>
            </a:bodyPr>
            <a:lstStyle/>
            <a:p>
              <a:pPr algn="l"/>
              <a:r>
                <a:rPr kumimoji="1" lang="zh-CN" altLang="en-US" sz="2665"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rPr>
                <a:t> 多维数组采用顺序存储时具有随机存储特性。</a:t>
              </a:r>
              <a:endParaRPr kumimoji="1" lang="zh-CN" altLang="en-US" sz="2665" smtClean="0">
                <a:solidFill>
                  <a:schemeClr val="tx1"/>
                </a:solidFill>
                <a:latin typeface="微软雅黑" panose="020B0503020204020204" pitchFamily="34" charset="-122"/>
                <a:ea typeface="微软雅黑" panose="020B0503020204020204" pitchFamily="34" charset="-122"/>
                <a:cs typeface="思源黑体 CN Bold" panose="020B0800000000000000" charset="-122"/>
              </a:endParaRPr>
            </a:p>
          </p:txBody>
        </p:sp>
        <p:pic>
          <p:nvPicPr>
            <p:cNvPr id="13" name="Picture 2" descr="节能灯泡"/>
            <p:cNvPicPr>
              <a:picLocks noChangeAspect="1" noChangeArrowheads="1"/>
            </p:cNvPicPr>
            <p:nvPr/>
          </p:nvPicPr>
          <p:blipFill>
            <a:blip r:embed="rId1" cstate="print"/>
            <a:srcRect l="23592" t="8272" r="16447" b="2959"/>
            <a:stretch>
              <a:fillRect/>
            </a:stretch>
          </p:blipFill>
          <p:spPr bwMode="auto">
            <a:xfrm>
              <a:off x="919139" y="4007654"/>
              <a:ext cx="729615" cy="1081405"/>
            </a:xfrm>
            <a:prstGeom prst="rect">
              <a:avLst/>
            </a:prstGeom>
            <a:noFill/>
            <a:ln w="9525">
              <a:noFill/>
              <a:miter lim="800000"/>
              <a:headEnd/>
              <a:tailEnd/>
            </a:ln>
          </p:spPr>
        </p:pic>
      </p:grpSp>
      <p:sp>
        <p:nvSpPr>
          <p:cNvPr id="19" name="Rectangle 7" descr="信纸">
            <a:hlinkClick r:id="" action="ppaction://hlinkshowjump?jump=nextslide"/>
          </p:cNvPr>
          <p:cNvSpPr>
            <a:spLocks noChangeArrowheads="1"/>
          </p:cNvSpPr>
          <p:nvPr/>
        </p:nvSpPr>
        <p:spPr bwMode="auto">
          <a:xfrm>
            <a:off x="1148715" y="855980"/>
            <a:ext cx="3832860"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2</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数组的存储结构</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5"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1775424" y="1938850"/>
            <a:ext cx="7852851" cy="2309495"/>
          </a:xfrm>
          <a:prstGeom prst="rect">
            <a:avLst/>
          </a:prstGeom>
          <a:noFill/>
          <a:ln w="9525">
            <a:noFill/>
            <a:miter lim="800000"/>
          </a:ln>
          <a:effectLst/>
        </p:spPr>
        <p:txBody>
          <a:bodyPr wrap="square">
            <a:spAutoFit/>
          </a:bodyPr>
          <a:lstStyle/>
          <a:p>
            <a:pPr algn="l">
              <a:lnSpc>
                <a:spcPts val="2500"/>
              </a:lnSpc>
              <a:spcBef>
                <a:spcPts val="1200"/>
              </a:spcBef>
            </a:pPr>
            <a:r>
              <a:rPr kumimoji="1" lang="zh-CN" altLang="en-US" sz="2665">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特殊矩阵的主要形式有：</a:t>
            </a:r>
            <a:endParaRPr kumimoji="1" lang="zh-CN" altLang="en-US" sz="2665">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2500"/>
              </a:lnSpc>
              <a:spcBef>
                <a:spcPts val="1200"/>
              </a:spcBef>
            </a:pP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）对称矩阵</a:t>
            </a:r>
            <a:endPar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500"/>
              </a:lnSpc>
              <a:spcBef>
                <a:spcPts val="1200"/>
              </a:spcBef>
            </a:pP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2</a:t>
            </a: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）上三角矩阵／下三角矩阵</a:t>
            </a:r>
            <a:endPar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500"/>
              </a:lnSpc>
              <a:spcBef>
                <a:spcPts val="1200"/>
              </a:spcBef>
            </a:pP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3</a:t>
            </a: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）对角矩阵</a:t>
            </a:r>
            <a:endPar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500"/>
              </a:lnSpc>
              <a:spcBef>
                <a:spcPts val="1200"/>
              </a:spcBef>
            </a:pPr>
            <a:r>
              <a:rPr kumimoji="1" lang="zh-CN" altLang="en-US" sz="2665">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它们都是方阵，即行数和列数相同。</a:t>
            </a:r>
            <a:endParaRPr kumimoji="1" lang="zh-CN" altLang="en-US" sz="2665">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descr="乐高玩具&#10;&#10;中度可信度描述已自动生成"/>
          <p:cNvPicPr>
            <a:picLocks noChangeAspect="1"/>
          </p:cNvPicPr>
          <p:nvPr/>
        </p:nvPicPr>
        <p:blipFill>
          <a:blip r:embed="rId1" cstate="print">
            <a:alphaModFix amt="50000"/>
            <a:extLst>
              <a:ext uri="{28A0092B-C50C-407E-A947-70E740481C1C}">
                <a14:useLocalDpi xmlns:a14="http://schemas.microsoft.com/office/drawing/2010/main" val="0"/>
              </a:ext>
            </a:extLst>
          </a:blip>
          <a:stretch>
            <a:fillRect/>
          </a:stretch>
        </p:blipFill>
        <p:spPr>
          <a:xfrm flipH="1">
            <a:off x="4878070" y="1933575"/>
            <a:ext cx="5383530" cy="5383530"/>
          </a:xfrm>
          <a:prstGeom prst="rect">
            <a:avLst/>
          </a:prstGeom>
        </p:spPr>
      </p:pic>
      <p:sp>
        <p:nvSpPr>
          <p:cNvPr id="19" name="Rectangle 7" descr="信纸">
            <a:hlinkClick r:id="" action="ppaction://hlinkshowjump?jump=nextslide"/>
          </p:cNvPr>
          <p:cNvSpPr>
            <a:spLocks noChangeArrowheads="1"/>
          </p:cNvSpPr>
          <p:nvPr/>
        </p:nvSpPr>
        <p:spPr bwMode="auto">
          <a:xfrm>
            <a:off x="1148715" y="107124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6.1.3  特殊矩阵的压缩存储       </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7"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237068" y="1754995"/>
            <a:ext cx="11859724" cy="1323340"/>
          </a:xfrm>
          <a:prstGeom prst="rect">
            <a:avLst/>
          </a:prstGeom>
          <a:noFill/>
          <a:ln w="9525">
            <a:noFill/>
            <a:miter lim="800000"/>
          </a:ln>
          <a:effectLst/>
        </p:spPr>
        <p:txBody>
          <a:bodyPr wrap="square">
            <a:spAutoFit/>
          </a:bodyPr>
          <a:lstStyle/>
          <a:p>
            <a:pPr algn="l">
              <a:lnSpc>
                <a:spcPct val="150000"/>
              </a:lnSpc>
            </a:pP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若一个</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阶方阵</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中的元素满足</a:t>
            </a:r>
            <a:r>
              <a:rPr kumimoji="1" lang="en-US" altLang="zh-CN" sz="2665" i="1"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i,j</a:t>
            </a:r>
            <a:r>
              <a:rPr kumimoji="1" lang="en-US" altLang="zh-CN"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j,i</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kumimoji="1" lang="en-US" altLang="zh-CN" sz="2665"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），则称其为</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阶</a:t>
            </a: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对称矩阵</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2" name="组合 16"/>
          <p:cNvGrpSpPr/>
          <p:nvPr/>
        </p:nvGrpSpPr>
        <p:grpSpPr>
          <a:xfrm>
            <a:off x="4069119" y="3070876"/>
            <a:ext cx="6625167" cy="3093298"/>
            <a:chOff x="2843213" y="2578092"/>
            <a:chExt cx="4968875" cy="2319973"/>
          </a:xfrm>
        </p:grpSpPr>
        <p:sp>
          <p:nvSpPr>
            <p:cNvPr id="12293" name="Line 5"/>
            <p:cNvSpPr>
              <a:spLocks noChangeShapeType="1"/>
            </p:cNvSpPr>
            <p:nvPr/>
          </p:nvSpPr>
          <p:spPr bwMode="auto">
            <a:xfrm>
              <a:off x="2843213" y="2578092"/>
              <a:ext cx="2728919" cy="1708163"/>
            </a:xfrm>
            <a:prstGeom prst="line">
              <a:avLst/>
            </a:prstGeom>
          </p:spPr>
          <p:style>
            <a:lnRef idx="3">
              <a:schemeClr val="accent6"/>
            </a:lnRef>
            <a:fillRef idx="0">
              <a:schemeClr val="accent6"/>
            </a:fillRef>
            <a:effectRef idx="2">
              <a:schemeClr val="accent6"/>
            </a:effectRef>
            <a:fontRef idx="minor">
              <a:schemeClr val="tx1"/>
            </a:fontRef>
          </p:style>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12294" name="Text Box 6"/>
            <p:cNvSpPr txBox="1">
              <a:spLocks noChangeArrowheads="1"/>
            </p:cNvSpPr>
            <p:nvPr/>
          </p:nvSpPr>
          <p:spPr bwMode="auto">
            <a:xfrm>
              <a:off x="5580063" y="4137018"/>
              <a:ext cx="2232025" cy="761047"/>
            </a:xfrm>
            <a:prstGeom prst="rect">
              <a:avLst/>
            </a:prstGeom>
            <a:noFill/>
            <a:ln w="9525">
              <a:noFill/>
              <a:miter lim="800000"/>
            </a:ln>
            <a:effectLst/>
          </p:spPr>
          <p:txBody>
            <a:bodyPr>
              <a:spAutoFit/>
            </a:bodyPr>
            <a:lstStyle/>
            <a:p>
              <a:pPr>
                <a:spcBef>
                  <a:spcPct val="50000"/>
                </a:spcBef>
              </a:pPr>
              <a:r>
                <a:rPr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i="1"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i,i</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spcBef>
                  <a:spcPct val="50000"/>
                </a:spcBef>
              </a:pPr>
              <a:r>
                <a:rPr lang="zh-CN" altLang="en-US">
                  <a:solidFill>
                    <a:srgbClr val="C00000"/>
                  </a:solidFill>
                  <a:latin typeface="微软雅黑" panose="020B0503020204020204" pitchFamily="34" charset="-122"/>
                  <a:ea typeface="微软雅黑" panose="020B0503020204020204" pitchFamily="34" charset="-122"/>
                  <a:cs typeface="楷体" panose="02010609060101010101" pitchFamily="49" charset="-122"/>
                </a:rPr>
                <a:t>主对角线</a:t>
              </a:r>
              <a:endParaRPr lang="zh-CN" altLang="en-US">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3" name="组合 17"/>
          <p:cNvGrpSpPr/>
          <p:nvPr/>
        </p:nvGrpSpPr>
        <p:grpSpPr>
          <a:xfrm>
            <a:off x="1583728" y="3309211"/>
            <a:ext cx="5378420" cy="2012947"/>
            <a:chOff x="971550" y="2714620"/>
            <a:chExt cx="4033815" cy="1509710"/>
          </a:xfrm>
        </p:grpSpPr>
        <p:sp>
          <p:nvSpPr>
            <p:cNvPr id="12297" name="Text Box 9"/>
            <p:cNvSpPr txBox="1">
              <a:spLocks noChangeArrowheads="1"/>
            </p:cNvSpPr>
            <p:nvPr/>
          </p:nvSpPr>
          <p:spPr bwMode="auto">
            <a:xfrm>
              <a:off x="971550" y="3441693"/>
              <a:ext cx="1439863" cy="761047"/>
            </a:xfrm>
            <a:prstGeom prst="rect">
              <a:avLst/>
            </a:prstGeom>
            <a:solidFill>
              <a:srgbClr val="000000">
                <a:alpha val="0"/>
              </a:srgbClr>
            </a:solidFill>
            <a:ln>
              <a:solidFill>
                <a:srgbClr val="000000">
                  <a:alpha val="0"/>
                </a:srgbClr>
              </a:solidFill>
            </a:ln>
            <a:effectLst/>
          </p:spPr>
          <p:style>
            <a:lnRef idx="3">
              <a:schemeClr val="lt1"/>
            </a:lnRef>
            <a:fillRef idx="1">
              <a:schemeClr val="accent6"/>
            </a:fillRef>
            <a:effectRef idx="1">
              <a:schemeClr val="accent6"/>
            </a:effectRef>
            <a:fontRef idx="minor">
              <a:schemeClr val="lt1"/>
            </a:fontRef>
          </p:style>
          <p:txBody>
            <a:bodyPr>
              <a:spAutoFit/>
            </a:bodyPr>
            <a:lstStyle/>
            <a:p>
              <a:pPr>
                <a:spcBef>
                  <a:spcPct val="50000"/>
                </a:spcBef>
              </a:pPr>
              <a:r>
                <a:rPr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i="1"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i,j</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 </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&gt;</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spcBef>
                  <a:spcPct val="50000"/>
                </a:spcBef>
              </a:pPr>
              <a:r>
                <a:rPr lang="zh-CN" altLang="en-US">
                  <a:solidFill>
                    <a:srgbClr val="C00000"/>
                  </a:solidFill>
                  <a:latin typeface="微软雅黑" panose="020B0503020204020204" pitchFamily="34" charset="-122"/>
                  <a:ea typeface="微软雅黑" panose="020B0503020204020204" pitchFamily="34" charset="-122"/>
                  <a:cs typeface="楷体" panose="02010609060101010101" pitchFamily="49" charset="-122"/>
                </a:rPr>
                <a:t>下三角</a:t>
              </a:r>
              <a:endParaRPr lang="zh-CN" altLang="en-US">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2298" name="Freeform 10"/>
            <p:cNvSpPr/>
            <p:nvPr/>
          </p:nvSpPr>
          <p:spPr bwMode="auto">
            <a:xfrm>
              <a:off x="2195513" y="3360730"/>
              <a:ext cx="827087" cy="442913"/>
            </a:xfrm>
            <a:custGeom>
              <a:avLst/>
              <a:gdLst/>
              <a:ahLst/>
              <a:cxnLst>
                <a:cxn ang="0">
                  <a:pos x="0" y="279"/>
                </a:cxn>
                <a:cxn ang="0">
                  <a:pos x="521" y="0"/>
                </a:cxn>
              </a:cxnLst>
              <a:rect l="0" t="0" r="r" b="b"/>
              <a:pathLst>
                <a:path w="521" h="279">
                  <a:moveTo>
                    <a:pt x="0" y="279"/>
                  </a:moveTo>
                  <a:lnTo>
                    <a:pt x="521" y="0"/>
                  </a:lnTo>
                </a:path>
              </a:pathLst>
            </a:cu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none"/>
            <a:lstStyle/>
            <a:p>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14" name="直角三角形 13"/>
            <p:cNvSpPr/>
            <p:nvPr/>
          </p:nvSpPr>
          <p:spPr>
            <a:xfrm>
              <a:off x="2786050" y="2714620"/>
              <a:ext cx="2219315" cy="1509710"/>
            </a:xfrm>
            <a:prstGeom prst="r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4" name="组合 18"/>
          <p:cNvGrpSpPr/>
          <p:nvPr/>
        </p:nvGrpSpPr>
        <p:grpSpPr>
          <a:xfrm>
            <a:off x="4373481" y="3053939"/>
            <a:ext cx="6102357" cy="2095515"/>
            <a:chOff x="3143240" y="2513006"/>
            <a:chExt cx="4475153" cy="1571636"/>
          </a:xfrm>
        </p:grpSpPr>
        <p:sp>
          <p:nvSpPr>
            <p:cNvPr id="12295" name="Line 7"/>
            <p:cNvSpPr>
              <a:spLocks noChangeShapeType="1"/>
            </p:cNvSpPr>
            <p:nvPr/>
          </p:nvSpPr>
          <p:spPr bwMode="auto">
            <a:xfrm>
              <a:off x="5292725" y="2938455"/>
              <a:ext cx="719138" cy="215900"/>
            </a:xfrm>
            <a:prstGeom prst="line">
              <a:avLst/>
            </a:prstGeom>
          </p:spPr>
          <p:style>
            <a:lnRef idx="3">
              <a:schemeClr val="lt1"/>
            </a:lnRef>
            <a:fillRef idx="1">
              <a:schemeClr val="accent6"/>
            </a:fillRef>
            <a:effectRef idx="1">
              <a:schemeClr val="accent6"/>
            </a:effectRef>
            <a:fontRef idx="minor">
              <a:schemeClr val="lt1"/>
            </a:fontRef>
          </p:style>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12296" name="Text Box 8"/>
            <p:cNvSpPr txBox="1">
              <a:spLocks noChangeArrowheads="1"/>
            </p:cNvSpPr>
            <p:nvPr/>
          </p:nvSpPr>
          <p:spPr bwMode="auto">
            <a:xfrm>
              <a:off x="6084888" y="2649530"/>
              <a:ext cx="1533505" cy="761047"/>
            </a:xfrm>
            <a:prstGeom prst="rect">
              <a:avLst/>
            </a:prstGeom>
            <a:solidFill>
              <a:srgbClr val="000000">
                <a:alpha val="0"/>
              </a:srgbClr>
            </a:solidFill>
            <a:ln>
              <a:solidFill>
                <a:srgbClr val="000000">
                  <a:alpha val="0"/>
                </a:srgbClr>
              </a:solidFill>
            </a:ln>
            <a:effectLst/>
          </p:spPr>
          <p:style>
            <a:lnRef idx="3">
              <a:schemeClr val="lt1"/>
            </a:lnRef>
            <a:fillRef idx="1">
              <a:schemeClr val="accent6"/>
            </a:fillRef>
            <a:effectRef idx="1">
              <a:schemeClr val="accent6"/>
            </a:effectRef>
            <a:fontRef idx="minor">
              <a:schemeClr val="lt1"/>
            </a:fontRef>
          </p:style>
          <p:txBody>
            <a:bodyPr wrap="square">
              <a:spAutoFit/>
            </a:bodyPr>
            <a:lstStyle/>
            <a:p>
              <a:pPr algn="l">
                <a:spcBef>
                  <a:spcPct val="50000"/>
                </a:spcBef>
              </a:pPr>
              <a:r>
                <a:rPr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i="1"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i,j</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&lt;</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 </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spcBef>
                  <a:spcPct val="50000"/>
                </a:spcBef>
              </a:pPr>
              <a:r>
                <a:rPr lang="zh-CN" altLang="en-US">
                  <a:solidFill>
                    <a:srgbClr val="C00000"/>
                  </a:solidFill>
                  <a:latin typeface="微软雅黑" panose="020B0503020204020204" pitchFamily="34" charset="-122"/>
                  <a:ea typeface="微软雅黑" panose="020B0503020204020204" pitchFamily="34" charset="-122"/>
                  <a:cs typeface="楷体" panose="02010609060101010101" pitchFamily="49" charset="-122"/>
                </a:rPr>
                <a:t>上三角</a:t>
              </a:r>
              <a:endParaRPr lang="zh-CN" altLang="en-US">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6" name="直角三角形 15"/>
            <p:cNvSpPr/>
            <p:nvPr/>
          </p:nvSpPr>
          <p:spPr>
            <a:xfrm rot="10800000">
              <a:off x="3143240" y="2513006"/>
              <a:ext cx="2500330" cy="1571636"/>
            </a:xfrm>
            <a:prstGeom prst="r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grpSp>
      <p:cxnSp>
        <p:nvCxnSpPr>
          <p:cNvPr id="22" name="直接连接符 21"/>
          <p:cNvCxnSpPr/>
          <p:nvPr/>
        </p:nvCxnSpPr>
        <p:spPr>
          <a:xfrm rot="5400000">
            <a:off x="2895600" y="4141047"/>
            <a:ext cx="228600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39447" y="3015827"/>
            <a:ext cx="19304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036907" y="5278967"/>
            <a:ext cx="19304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193540" y="3057313"/>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0,0</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25"/>
          <p:cNvSpPr txBox="1"/>
          <p:nvPr/>
        </p:nvSpPr>
        <p:spPr>
          <a:xfrm>
            <a:off x="5056293" y="3057313"/>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26"/>
          <p:cNvSpPr txBox="1"/>
          <p:nvPr/>
        </p:nvSpPr>
        <p:spPr>
          <a:xfrm>
            <a:off x="6686973" y="3057313"/>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5919893" y="3032760"/>
            <a:ext cx="767080"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29" name="TextBox 28"/>
          <p:cNvSpPr txBox="1"/>
          <p:nvPr/>
        </p:nvSpPr>
        <p:spPr>
          <a:xfrm>
            <a:off x="4193540" y="3628813"/>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29"/>
          <p:cNvSpPr txBox="1"/>
          <p:nvPr/>
        </p:nvSpPr>
        <p:spPr>
          <a:xfrm>
            <a:off x="5056293" y="3628813"/>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TextBox 30"/>
          <p:cNvSpPr txBox="1"/>
          <p:nvPr/>
        </p:nvSpPr>
        <p:spPr>
          <a:xfrm>
            <a:off x="6686973" y="3628813"/>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TextBox 31"/>
          <p:cNvSpPr txBox="1"/>
          <p:nvPr/>
        </p:nvSpPr>
        <p:spPr>
          <a:xfrm>
            <a:off x="5919893" y="3604260"/>
            <a:ext cx="767080"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33" name="TextBox 32"/>
          <p:cNvSpPr txBox="1"/>
          <p:nvPr/>
        </p:nvSpPr>
        <p:spPr>
          <a:xfrm>
            <a:off x="4193540" y="4778587"/>
            <a:ext cx="959273"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TextBox 33"/>
          <p:cNvSpPr txBox="1"/>
          <p:nvPr/>
        </p:nvSpPr>
        <p:spPr>
          <a:xfrm>
            <a:off x="5056293" y="4778587"/>
            <a:ext cx="959273"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Box 34"/>
          <p:cNvSpPr txBox="1"/>
          <p:nvPr/>
        </p:nvSpPr>
        <p:spPr>
          <a:xfrm>
            <a:off x="6686973" y="4778587"/>
            <a:ext cx="1122680"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TextBox 35"/>
          <p:cNvSpPr txBox="1"/>
          <p:nvPr/>
        </p:nvSpPr>
        <p:spPr>
          <a:xfrm>
            <a:off x="5919893" y="4754033"/>
            <a:ext cx="767080"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cxnSp>
        <p:nvCxnSpPr>
          <p:cNvPr id="37" name="直接连接符 36"/>
          <p:cNvCxnSpPr/>
          <p:nvPr/>
        </p:nvCxnSpPr>
        <p:spPr>
          <a:xfrm rot="5400000">
            <a:off x="6646333" y="4191847"/>
            <a:ext cx="228600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615767" y="3066627"/>
            <a:ext cx="19304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614073" y="5329767"/>
            <a:ext cx="19304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384887" y="4175760"/>
            <a:ext cx="767080"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11" name="Text Box 10"/>
          <p:cNvSpPr txBox="1">
            <a:spLocks noChangeArrowheads="1"/>
          </p:cNvSpPr>
          <p:nvPr/>
        </p:nvSpPr>
        <p:spPr bwMode="auto">
          <a:xfrm>
            <a:off x="1104055" y="1315691"/>
            <a:ext cx="5568949" cy="501650"/>
          </a:xfrm>
          <a:prstGeom prst="rect">
            <a:avLst/>
          </a:prstGeom>
          <a:noFill/>
          <a:ln w="38100" algn="ctr">
            <a:noFill/>
            <a:miter lim="800000"/>
          </a:ln>
          <a:effectLst/>
        </p:spPr>
        <p:txBody>
          <a:bodyPr wrap="square">
            <a:spAutoFit/>
          </a:bodyPr>
          <a:p>
            <a:pPr algn="l">
              <a:spcBef>
                <a:spcPct val="50000"/>
              </a:spcBef>
            </a:pPr>
            <a:r>
              <a:rPr kumimoji="1" lang="zh-CN" altLang="en-US" sz="2665" smtClean="0">
                <a:solidFill>
                  <a:schemeClr val="accent6">
                    <a:lumMod val="75000"/>
                  </a:schemeClr>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①</a:t>
            </a:r>
            <a:r>
              <a:rPr kumimoji="1" lang="zh-CN" altLang="en-US" sz="2665"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对称矩阵的压缩存储     </a:t>
            </a:r>
            <a:endPar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9" name="Rectangle 7" descr="信纸">
            <a:hlinkClick r:id="" action="ppaction://hlinkshowjump?jump=nextslide"/>
          </p:cNvPr>
          <p:cNvSpPr>
            <a:spLocks noChangeArrowheads="1"/>
          </p:cNvSpPr>
          <p:nvPr/>
        </p:nvSpPr>
        <p:spPr bwMode="auto">
          <a:xfrm>
            <a:off x="1148715" y="855980"/>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6.1.3  特殊矩阵的压缩存储       </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7"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a:off x="4291317" y="1482067"/>
            <a:ext cx="3714776" cy="2476517"/>
          </a:xfrm>
          <a:prstGeom prst="r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latin typeface="Consolas" panose="020B0609020204030204" pitchFamily="49" charset="0"/>
              <a:cs typeface="Consolas" panose="020B0609020204030204" pitchFamily="49" charset="0"/>
            </a:endParaRPr>
          </a:p>
        </p:txBody>
      </p:sp>
      <p:sp>
        <p:nvSpPr>
          <p:cNvPr id="12291" name="Text Box 3"/>
          <p:cNvSpPr txBox="1">
            <a:spLocks noChangeArrowheads="1"/>
          </p:cNvSpPr>
          <p:nvPr/>
        </p:nvSpPr>
        <p:spPr bwMode="auto">
          <a:xfrm>
            <a:off x="1271870" y="942077"/>
            <a:ext cx="8953563" cy="501650"/>
          </a:xfrm>
          <a:prstGeom prst="rect">
            <a:avLst/>
          </a:prstGeom>
          <a:noFill/>
          <a:ln w="9525">
            <a:noFill/>
            <a:miter lim="800000"/>
          </a:ln>
          <a:effectLst/>
        </p:spPr>
        <p:txBody>
          <a:bodyPr wrap="square">
            <a:spAutoFit/>
          </a:bodyPr>
          <a:lstStyle/>
          <a:p>
            <a:pPr algn="l"/>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以</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行序为主序存储其下三</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角</a:t>
            </a:r>
            <a:r>
              <a:rPr kumimoji="1"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主对角线</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的元素。</a:t>
            </a:r>
            <a:endPar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2" name="组合 49"/>
          <p:cNvGrpSpPr/>
          <p:nvPr/>
        </p:nvGrpSpPr>
        <p:grpSpPr>
          <a:xfrm>
            <a:off x="852133" y="3911175"/>
            <a:ext cx="9525067" cy="1811649"/>
            <a:chOff x="642910" y="3501706"/>
            <a:chExt cx="7143800" cy="1358737"/>
          </a:xfrm>
        </p:grpSpPr>
        <p:sp>
          <p:nvSpPr>
            <p:cNvPr id="14" name="TextBox 13"/>
            <p:cNvSpPr txBox="1"/>
            <p:nvPr/>
          </p:nvSpPr>
          <p:spPr>
            <a:xfrm>
              <a:off x="1142976" y="3806019"/>
              <a:ext cx="6500858" cy="376238"/>
            </a:xfrm>
            <a:prstGeom prst="rect">
              <a:avLst/>
            </a:prstGeom>
            <a:noFill/>
          </p:spPr>
          <p:txBody>
            <a:bodyPr wrap="square" rtlCol="0">
              <a:spAutoFit/>
            </a:bodyPr>
            <a:lstStyle/>
            <a:p>
              <a:pPr algn="l"/>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0,0</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-1,0</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-1,1</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5" name="下箭头 14"/>
            <p:cNvSpPr/>
            <p:nvPr/>
          </p:nvSpPr>
          <p:spPr>
            <a:xfrm>
              <a:off x="4071910" y="3501706"/>
              <a:ext cx="285750" cy="347663"/>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sp>
          <p:nvSpPr>
            <p:cNvPr id="16" name="TextBox 15"/>
            <p:cNvSpPr txBox="1"/>
            <p:nvPr/>
          </p:nvSpPr>
          <p:spPr>
            <a:xfrm>
              <a:off x="642910" y="4484205"/>
              <a:ext cx="7143800" cy="376238"/>
            </a:xfrm>
            <a:prstGeom prst="rect">
              <a:avLst/>
            </a:prstGeom>
            <a:noFill/>
          </p:spPr>
          <p:txBody>
            <a:bodyPr wrap="square" rtlCol="0">
              <a:spAutoFit/>
            </a:bodyPr>
            <a:lstStyle/>
            <a:p>
              <a:pPr algn="l"/>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 ，   </a:t>
              </a:r>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b</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s</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8" name="直接连接符 17"/>
            <p:cNvCxnSpPr/>
            <p:nvPr/>
          </p:nvCxnSpPr>
          <p:spPr>
            <a:xfrm rot="5400000">
              <a:off x="1247752" y="4361666"/>
              <a:ext cx="285752" cy="1588"/>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直接连接符 18"/>
            <p:cNvCxnSpPr/>
            <p:nvPr/>
          </p:nvCxnSpPr>
          <p:spPr>
            <a:xfrm rot="5400000">
              <a:off x="1929588" y="4373572"/>
              <a:ext cx="285752" cy="1588"/>
            </a:xfrm>
            <a:prstGeom prst="line">
              <a:avLst/>
            </a:prstGeom>
          </p:spPr>
          <p:style>
            <a:lnRef idx="2">
              <a:schemeClr val="accent6"/>
            </a:lnRef>
            <a:fillRef idx="0">
              <a:schemeClr val="accent6"/>
            </a:fillRef>
            <a:effectRef idx="1">
              <a:schemeClr val="accent6"/>
            </a:effectRef>
            <a:fontRef idx="minor">
              <a:schemeClr val="tx1"/>
            </a:fontRef>
          </p:style>
        </p:cxnSp>
        <p:cxnSp>
          <p:nvCxnSpPr>
            <p:cNvPr id="20" name="直接连接符 19"/>
            <p:cNvCxnSpPr/>
            <p:nvPr/>
          </p:nvCxnSpPr>
          <p:spPr>
            <a:xfrm rot="5400000">
              <a:off x="2675718" y="4373572"/>
              <a:ext cx="285752" cy="1588"/>
            </a:xfrm>
            <a:prstGeom prst="line">
              <a:avLst/>
            </a:prstGeom>
          </p:spPr>
          <p:style>
            <a:lnRef idx="2">
              <a:schemeClr val="accent6"/>
            </a:lnRef>
            <a:fillRef idx="0">
              <a:schemeClr val="accent6"/>
            </a:fillRef>
            <a:effectRef idx="1">
              <a:schemeClr val="accent6"/>
            </a:effectRef>
            <a:fontRef idx="minor">
              <a:schemeClr val="tx1"/>
            </a:fontRef>
          </p:style>
        </p:cxnSp>
        <p:cxnSp>
          <p:nvCxnSpPr>
            <p:cNvPr id="21" name="直接连接符 20"/>
            <p:cNvCxnSpPr/>
            <p:nvPr/>
          </p:nvCxnSpPr>
          <p:spPr>
            <a:xfrm rot="5400000">
              <a:off x="6501620" y="4373572"/>
              <a:ext cx="285752" cy="1588"/>
            </a:xfrm>
            <a:prstGeom prst="line">
              <a:avLst/>
            </a:prstGeom>
          </p:spPr>
          <p:style>
            <a:lnRef idx="2">
              <a:schemeClr val="accent6"/>
            </a:lnRef>
            <a:fillRef idx="0">
              <a:schemeClr val="accent6"/>
            </a:fillRef>
            <a:effectRef idx="1">
              <a:schemeClr val="accent6"/>
            </a:effectRef>
            <a:fontRef idx="minor">
              <a:schemeClr val="tx1"/>
            </a:fontRef>
          </p:style>
        </p:cxnSp>
        <p:sp>
          <p:nvSpPr>
            <p:cNvPr id="22" name="Text Box 9"/>
            <p:cNvSpPr txBox="1">
              <a:spLocks noChangeArrowheads="1"/>
            </p:cNvSpPr>
            <p:nvPr/>
          </p:nvSpPr>
          <p:spPr bwMode="auto">
            <a:xfrm>
              <a:off x="4500562" y="3501706"/>
              <a:ext cx="2386004" cy="345281"/>
            </a:xfrm>
            <a:prstGeom prst="rect">
              <a:avLst/>
            </a:prstGeom>
            <a:noFill/>
            <a:ln w="9525">
              <a:noFill/>
              <a:miter lim="800000"/>
            </a:ln>
            <a:effectLst/>
          </p:spPr>
          <p:txBody>
            <a:bodyPr wrap="square">
              <a:spAutoFit/>
            </a:bodyPr>
            <a:lstStyle/>
            <a:p>
              <a:pPr algn="l">
                <a:spcBef>
                  <a:spcPct val="50000"/>
                </a:spcBef>
              </a:pP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下三角</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主对角线</a:t>
              </a:r>
              <a:endPar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3" name="组合 28"/>
          <p:cNvGrpSpPr/>
          <p:nvPr/>
        </p:nvGrpSpPr>
        <p:grpSpPr>
          <a:xfrm>
            <a:off x="4095736" y="1577318"/>
            <a:ext cx="3810027" cy="2336816"/>
            <a:chOff x="3214676" y="2214554"/>
            <a:chExt cx="2837975" cy="1752612"/>
          </a:xfrm>
        </p:grpSpPr>
        <p:cxnSp>
          <p:nvCxnSpPr>
            <p:cNvPr id="30" name="直接连接符 29"/>
            <p:cNvCxnSpPr/>
            <p:nvPr/>
          </p:nvCxnSpPr>
          <p:spPr>
            <a:xfrm rot="5400000">
              <a:off x="2358214" y="3071016"/>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216264" y="222725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14676" y="392430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359140" y="2258590"/>
              <a:ext cx="714379"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0,0</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TextBox 33"/>
            <p:cNvSpPr txBox="1"/>
            <p:nvPr/>
          </p:nvSpPr>
          <p:spPr>
            <a:xfrm>
              <a:off x="4002081" y="2258590"/>
              <a:ext cx="714379"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0,1</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Box 34"/>
            <p:cNvSpPr txBox="1"/>
            <p:nvPr/>
          </p:nvSpPr>
          <p:spPr>
            <a:xfrm>
              <a:off x="5216526" y="2258590"/>
              <a:ext cx="714379"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TextBox 35"/>
            <p:cNvSpPr txBox="1"/>
            <p:nvPr/>
          </p:nvSpPr>
          <p:spPr>
            <a:xfrm>
              <a:off x="4645023" y="2239954"/>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37" name="TextBox 36"/>
            <p:cNvSpPr txBox="1"/>
            <p:nvPr/>
          </p:nvSpPr>
          <p:spPr>
            <a:xfrm>
              <a:off x="3359140" y="2687218"/>
              <a:ext cx="714379"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TextBox 37"/>
            <p:cNvSpPr txBox="1"/>
            <p:nvPr/>
          </p:nvSpPr>
          <p:spPr>
            <a:xfrm>
              <a:off x="4002081" y="2687218"/>
              <a:ext cx="714379"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TextBox 38"/>
            <p:cNvSpPr txBox="1"/>
            <p:nvPr/>
          </p:nvSpPr>
          <p:spPr>
            <a:xfrm>
              <a:off x="5216526" y="2687218"/>
              <a:ext cx="714379"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TextBox 39"/>
            <p:cNvSpPr txBox="1"/>
            <p:nvPr/>
          </p:nvSpPr>
          <p:spPr>
            <a:xfrm>
              <a:off x="4645023" y="2668582"/>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41" name="TextBox 40"/>
            <p:cNvSpPr txBox="1"/>
            <p:nvPr/>
          </p:nvSpPr>
          <p:spPr>
            <a:xfrm>
              <a:off x="3359140" y="3549236"/>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Box 41"/>
            <p:cNvSpPr txBox="1"/>
            <p:nvPr/>
          </p:nvSpPr>
          <p:spPr>
            <a:xfrm>
              <a:off x="4002081" y="3549236"/>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Box 42"/>
            <p:cNvSpPr txBox="1"/>
            <p:nvPr/>
          </p:nvSpPr>
          <p:spPr>
            <a:xfrm>
              <a:off x="5216526" y="3549236"/>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Box 43"/>
            <p:cNvSpPr txBox="1"/>
            <p:nvPr/>
          </p:nvSpPr>
          <p:spPr>
            <a:xfrm>
              <a:off x="4645023" y="3530600"/>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45" name="直接连接符 44"/>
            <p:cNvCxnSpPr/>
            <p:nvPr/>
          </p:nvCxnSpPr>
          <p:spPr>
            <a:xfrm rot="5400000">
              <a:off x="5180777" y="3109116"/>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908651" y="226535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907061" y="396240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502018" y="3097210"/>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grpSp>
        <p:nvGrpSpPr>
          <p:cNvPr id="4" name="组合 50"/>
          <p:cNvGrpSpPr/>
          <p:nvPr/>
        </p:nvGrpSpPr>
        <p:grpSpPr>
          <a:xfrm>
            <a:off x="1904971" y="5905095"/>
            <a:ext cx="7143800" cy="787402"/>
            <a:chOff x="1428728" y="5357826"/>
            <a:chExt cx="5357850" cy="590551"/>
          </a:xfrm>
        </p:grpSpPr>
        <p:sp>
          <p:nvSpPr>
            <p:cNvPr id="23" name="TextBox 22"/>
            <p:cNvSpPr txBox="1"/>
            <p:nvPr/>
          </p:nvSpPr>
          <p:spPr>
            <a:xfrm>
              <a:off x="3071802" y="5572140"/>
              <a:ext cx="2143140" cy="376237"/>
            </a:xfrm>
            <a:prstGeom prst="rect">
              <a:avLst/>
            </a:prstGeom>
            <a:noFill/>
          </p:spPr>
          <p:txBody>
            <a:bodyPr wrap="square" rtlCol="0">
              <a:spAutoFit/>
            </a:bodyPr>
            <a:lstStyle/>
            <a:p>
              <a:r>
                <a:rPr kumimoji="1"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kumimoji="1" lang="en-US" altLang="zh-CN" sz="2665"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kumimoji="1"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kumimoji="1"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a:t>
              </a:r>
              <a:endParaRPr kumimoji="1"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左大括号 48"/>
            <p:cNvSpPr/>
            <p:nvPr/>
          </p:nvSpPr>
          <p:spPr>
            <a:xfrm rot="16200000">
              <a:off x="4036215" y="2750339"/>
              <a:ext cx="142876" cy="5357850"/>
            </a:xfrm>
            <a:prstGeom prst="leftBrace">
              <a:avLst/>
            </a:prstGeom>
            <a:ln>
              <a:tailEnd type="none"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grpSp>
      <p:cxnSp>
        <p:nvCxnSpPr>
          <p:cNvPr id="53" name="直接箭头连接符 52"/>
          <p:cNvCxnSpPr/>
          <p:nvPr/>
        </p:nvCxnSpPr>
        <p:spPr>
          <a:xfrm rot="10800000" flipV="1">
            <a:off x="3243139" y="2632273"/>
            <a:ext cx="1047757" cy="190501"/>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54" name="TextBox 53"/>
          <p:cNvSpPr txBox="1"/>
          <p:nvPr/>
        </p:nvSpPr>
        <p:spPr>
          <a:xfrm>
            <a:off x="2143735" y="2705086"/>
            <a:ext cx="1238259" cy="460375"/>
          </a:xfrm>
          <a:prstGeom prst="rect">
            <a:avLst/>
          </a:prstGeom>
          <a:noFill/>
        </p:spPr>
        <p:txBody>
          <a:bodyPr wrap="square" rtlCol="0">
            <a:spAutoFit/>
          </a:bodyPr>
          <a:lstStyle/>
          <a:p>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54"/>
          <p:cNvGrpSpPr/>
          <p:nvPr/>
        </p:nvGrpSpPr>
        <p:grpSpPr>
          <a:xfrm>
            <a:off x="8402974" y="2693238"/>
            <a:ext cx="1143008" cy="1905013"/>
            <a:chOff x="6143636" y="1369085"/>
            <a:chExt cx="857256" cy="1428760"/>
          </a:xfrm>
        </p:grpSpPr>
        <p:sp>
          <p:nvSpPr>
            <p:cNvPr id="56" name="右弧形箭头 55"/>
            <p:cNvSpPr/>
            <p:nvPr/>
          </p:nvSpPr>
          <p:spPr>
            <a:xfrm>
              <a:off x="6143636" y="1797713"/>
              <a:ext cx="285752" cy="1000132"/>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sp>
          <p:nvSpPr>
            <p:cNvPr id="57" name="TextBox 56"/>
            <p:cNvSpPr txBox="1"/>
            <p:nvPr/>
          </p:nvSpPr>
          <p:spPr>
            <a:xfrm>
              <a:off x="6286512" y="1369085"/>
              <a:ext cx="714380" cy="376238"/>
            </a:xfrm>
            <a:prstGeom prst="rect">
              <a:avLst/>
            </a:prstGeom>
            <a:noFill/>
          </p:spPr>
          <p:txBody>
            <a:bodyPr wrap="square" rtlCol="0">
              <a:spAutoFit/>
            </a:bodyPr>
            <a:lstStyle/>
            <a:p>
              <a:r>
                <a:rPr lang="en-US" altLang="zh-CN" sz="2665" i="1"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i,j</a:t>
              </a:r>
              <a:endPar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TextBox 57"/>
            <p:cNvSpPr txBox="1"/>
            <p:nvPr/>
          </p:nvSpPr>
          <p:spPr>
            <a:xfrm>
              <a:off x="6357950" y="2285992"/>
              <a:ext cx="571504" cy="437674"/>
            </a:xfrm>
            <a:prstGeom prst="rect">
              <a:avLst/>
            </a:prstGeom>
            <a:noFill/>
          </p:spPr>
          <p:txBody>
            <a:bodyPr wrap="square" rtlCol="0">
              <a:spAutoFit/>
            </a:bodyPr>
            <a:lstStyle/>
            <a:p>
              <a:r>
                <a:rPr lang="en-US" altLang="zh-CN" sz="3200"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3200"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endParaRPr lang="en-US" altLang="zh-CN" sz="3200"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59" name="TextBox 58"/>
          <p:cNvSpPr txBox="1"/>
          <p:nvPr/>
        </p:nvSpPr>
        <p:spPr>
          <a:xfrm>
            <a:off x="9696477" y="3483818"/>
            <a:ext cx="1333509" cy="748030"/>
          </a:xfrm>
          <a:prstGeom prst="rect">
            <a:avLst/>
          </a:prstGeom>
          <a:noFill/>
        </p:spPr>
        <p:txBody>
          <a:bodyPr wrap="square" rtlCol="0">
            <a:spAutoFit/>
          </a:bodyPr>
          <a:lstStyle/>
          <a:p>
            <a:r>
              <a:rPr lang="en-US" altLang="zh-CN" sz="32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k </a:t>
            </a:r>
            <a:r>
              <a:rPr lang="en-US" altLang="zh-CN" sz="32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42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42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 name="Text Box 10"/>
          <p:cNvSpPr txBox="1">
            <a:spLocks noChangeArrowheads="1"/>
          </p:cNvSpPr>
          <p:nvPr/>
        </p:nvSpPr>
        <p:spPr bwMode="auto">
          <a:xfrm>
            <a:off x="2860040" y="5432213"/>
            <a:ext cx="812800" cy="583565"/>
          </a:xfrm>
          <a:prstGeom prst="rect">
            <a:avLst/>
          </a:prstGeom>
          <a:noFill/>
          <a:ln w="9525">
            <a:noFill/>
            <a:miter lim="800000"/>
          </a:ln>
          <a:effectLst/>
        </p:spPr>
        <p:txBody>
          <a:bodyPr>
            <a:spAutoFit/>
          </a:bodyPr>
          <a:lstStyle/>
          <a:p>
            <a:pPr algn="l">
              <a:spcBef>
                <a:spcPct val="50000"/>
              </a:spcBef>
            </a:pPr>
            <a:r>
              <a:rPr kumimoji="1" lang="en-US" altLang="zh-CN" sz="3200" i="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sz="320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320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323" name="Text Box 11"/>
          <p:cNvSpPr txBox="1">
            <a:spLocks noChangeArrowheads="1"/>
          </p:cNvSpPr>
          <p:nvPr/>
        </p:nvSpPr>
        <p:spPr bwMode="auto">
          <a:xfrm>
            <a:off x="6357620" y="4924213"/>
            <a:ext cx="5740400" cy="460375"/>
          </a:xfrm>
          <a:prstGeom prst="rect">
            <a:avLst/>
          </a:prstGeom>
          <a:noFill/>
          <a:ln w="9525">
            <a:noFill/>
            <a:miter lim="800000"/>
          </a:ln>
          <a:effectLst/>
        </p:spPr>
        <p:txBody>
          <a:bodyPr wrap="square">
            <a:spAutoFit/>
          </a:bodyPr>
          <a:lstStyle/>
          <a:p>
            <a:pPr algn="l">
              <a:spcBef>
                <a:spcPct val="50000"/>
              </a:spcBef>
            </a:pP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当</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时（下三角</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主对角线的元素）</a:t>
            </a:r>
            <a:endPar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3325" name="Text Box 13"/>
          <p:cNvSpPr txBox="1">
            <a:spLocks noChangeArrowheads="1"/>
          </p:cNvSpPr>
          <p:nvPr/>
        </p:nvSpPr>
        <p:spPr bwMode="auto">
          <a:xfrm>
            <a:off x="6357620" y="5838613"/>
            <a:ext cx="3626273" cy="460375"/>
          </a:xfrm>
          <a:prstGeom prst="rect">
            <a:avLst/>
          </a:prstGeom>
          <a:noFill/>
          <a:ln w="9525">
            <a:noFill/>
            <a:miter lim="800000"/>
          </a:ln>
          <a:effectLst/>
        </p:spPr>
        <p:txBody>
          <a:bodyPr wrap="square">
            <a:spAutoFit/>
          </a:bodyPr>
          <a:lstStyle/>
          <a:p>
            <a:pPr algn="l">
              <a:spcBef>
                <a:spcPct val="50000"/>
              </a:spcBef>
            </a:pP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当</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&lt;</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时（</a:t>
            </a:r>
            <a:r>
              <a:rPr kumimoji="1" lang="en-US" altLang="zh-CN"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i="1" baseline="-2500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i,j</a:t>
            </a:r>
            <a:r>
              <a:rPr kumimoji="1" lang="en-US" altLang="zh-CN"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i="1" baseline="-2500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j,i</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3327" name="AutoShape 15"/>
          <p:cNvSpPr/>
          <p:nvPr/>
        </p:nvSpPr>
        <p:spPr bwMode="auto">
          <a:xfrm>
            <a:off x="3672840" y="4975013"/>
            <a:ext cx="304800" cy="1524000"/>
          </a:xfrm>
          <a:prstGeom prst="leftBrace">
            <a:avLst>
              <a:gd name="adj1" fmla="val 41667"/>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lstStyle/>
          <a:p>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14" name="下箭头 13"/>
          <p:cNvSpPr/>
          <p:nvPr/>
        </p:nvSpPr>
        <p:spPr>
          <a:xfrm>
            <a:off x="5120640" y="3839633"/>
            <a:ext cx="431800" cy="667173"/>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grpSp>
        <p:nvGrpSpPr>
          <p:cNvPr id="3" name="组合 30"/>
          <p:cNvGrpSpPr/>
          <p:nvPr/>
        </p:nvGrpSpPr>
        <p:grpSpPr>
          <a:xfrm rot="0">
            <a:off x="4168140" y="4668520"/>
            <a:ext cx="2000673" cy="952583"/>
            <a:chOff x="500034" y="3571876"/>
            <a:chExt cx="1500198" cy="714442"/>
          </a:xfrm>
        </p:grpSpPr>
        <p:sp>
          <p:nvSpPr>
            <p:cNvPr id="22" name="TextBox 21"/>
            <p:cNvSpPr txBox="1"/>
            <p:nvPr/>
          </p:nvSpPr>
          <p:spPr>
            <a:xfrm>
              <a:off x="500034" y="3571876"/>
              <a:ext cx="1071570" cy="338616"/>
            </a:xfrm>
            <a:prstGeom prst="rect">
              <a:avLst/>
            </a:prstGeom>
            <a:noFill/>
          </p:spPr>
          <p:txBody>
            <a:bodyPr wrap="square" lIns="0" tIns="0" rIns="0" bIns="0" rtlCol="0">
              <a:spAutoFit/>
            </a:bodyPr>
            <a:lstStyle/>
            <a:p>
              <a:r>
                <a:rPr lang="en-US" altLang="zh-CN" sz="293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93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935"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4" name="直接连接符 23"/>
            <p:cNvCxnSpPr/>
            <p:nvPr/>
          </p:nvCxnSpPr>
          <p:spPr>
            <a:xfrm>
              <a:off x="571472" y="3929066"/>
              <a:ext cx="928694" cy="1588"/>
            </a:xfrm>
            <a:prstGeom prst="line">
              <a:avLst/>
            </a:prstGeom>
            <a:ln>
              <a:tailEnd type="none" w="med" len="med"/>
            </a:ln>
          </p:spPr>
          <p:style>
            <a:lnRef idx="3">
              <a:schemeClr val="accent6"/>
            </a:lnRef>
            <a:fillRef idx="0">
              <a:schemeClr val="accent6"/>
            </a:fillRef>
            <a:effectRef idx="2">
              <a:schemeClr val="accent6"/>
            </a:effectRef>
            <a:fontRef idx="minor">
              <a:schemeClr val="tx1"/>
            </a:fontRef>
          </p:style>
        </p:cxnSp>
        <p:sp>
          <p:nvSpPr>
            <p:cNvPr id="25" name="TextBox 24"/>
            <p:cNvSpPr txBox="1"/>
            <p:nvPr/>
          </p:nvSpPr>
          <p:spPr>
            <a:xfrm>
              <a:off x="739748" y="3947702"/>
              <a:ext cx="500066" cy="338616"/>
            </a:xfrm>
            <a:prstGeom prst="rect">
              <a:avLst/>
            </a:prstGeom>
            <a:noFill/>
          </p:spPr>
          <p:txBody>
            <a:bodyPr wrap="square" lIns="0" tIns="0" rIns="0" bIns="0" rtlCol="0">
              <a:spAutoFit/>
            </a:bodyPr>
            <a:lstStyle/>
            <a:p>
              <a:r>
                <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25"/>
            <p:cNvSpPr txBox="1"/>
            <p:nvPr/>
          </p:nvSpPr>
          <p:spPr>
            <a:xfrm>
              <a:off x="1500166" y="3786190"/>
              <a:ext cx="500066" cy="338616"/>
            </a:xfrm>
            <a:prstGeom prst="rect">
              <a:avLst/>
            </a:prstGeom>
            <a:noFill/>
          </p:spPr>
          <p:txBody>
            <a:bodyPr wrap="square" lIns="0" tIns="0" rIns="0" bIns="0" rtlCol="0">
              <a:spAutoFit/>
            </a:bodyPr>
            <a:lstStyle/>
            <a:p>
              <a:r>
                <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93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sz="293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31"/>
          <p:cNvGrpSpPr/>
          <p:nvPr/>
        </p:nvGrpSpPr>
        <p:grpSpPr>
          <a:xfrm rot="0">
            <a:off x="4168140" y="5811520"/>
            <a:ext cx="2000673" cy="952583"/>
            <a:chOff x="652434" y="5500702"/>
            <a:chExt cx="1500198" cy="714442"/>
          </a:xfrm>
        </p:grpSpPr>
        <p:sp>
          <p:nvSpPr>
            <p:cNvPr id="27" name="TextBox 26"/>
            <p:cNvSpPr txBox="1"/>
            <p:nvPr/>
          </p:nvSpPr>
          <p:spPr>
            <a:xfrm>
              <a:off x="652434" y="5500702"/>
              <a:ext cx="1071570" cy="338616"/>
            </a:xfrm>
            <a:prstGeom prst="rect">
              <a:avLst/>
            </a:prstGeom>
            <a:noFill/>
          </p:spPr>
          <p:txBody>
            <a:bodyPr wrap="square" lIns="0" tIns="0" rIns="0" bIns="0" rtlCol="0">
              <a:spAutoFit/>
            </a:bodyPr>
            <a:lstStyle/>
            <a:p>
              <a:r>
                <a:rPr lang="en-US" altLang="zh-CN" sz="293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93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935"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8" name="直接连接符 27"/>
            <p:cNvCxnSpPr/>
            <p:nvPr/>
          </p:nvCxnSpPr>
          <p:spPr>
            <a:xfrm>
              <a:off x="723872" y="5857892"/>
              <a:ext cx="928694" cy="1588"/>
            </a:xfrm>
            <a:prstGeom prst="line">
              <a:avLst/>
            </a:prstGeom>
            <a:ln>
              <a:tailEnd type="none" w="med" len="med"/>
            </a:ln>
          </p:spPr>
          <p:style>
            <a:lnRef idx="3">
              <a:schemeClr val="accent6"/>
            </a:lnRef>
            <a:fillRef idx="0">
              <a:schemeClr val="accent6"/>
            </a:fillRef>
            <a:effectRef idx="2">
              <a:schemeClr val="accent6"/>
            </a:effectRef>
            <a:fontRef idx="minor">
              <a:schemeClr val="tx1"/>
            </a:fontRef>
          </p:style>
        </p:cxnSp>
        <p:sp>
          <p:nvSpPr>
            <p:cNvPr id="29" name="TextBox 28"/>
            <p:cNvSpPr txBox="1"/>
            <p:nvPr/>
          </p:nvSpPr>
          <p:spPr>
            <a:xfrm>
              <a:off x="892148" y="5876528"/>
              <a:ext cx="500066" cy="338616"/>
            </a:xfrm>
            <a:prstGeom prst="rect">
              <a:avLst/>
            </a:prstGeom>
            <a:noFill/>
          </p:spPr>
          <p:txBody>
            <a:bodyPr wrap="square" lIns="0" tIns="0" rIns="0" bIns="0" rtlCol="0">
              <a:spAutoFit/>
            </a:bodyPr>
            <a:lstStyle/>
            <a:p>
              <a:r>
                <a:rPr lang="en-US" altLang="zh-CN" sz="2935" smtClean="0">
                  <a:solidFill>
                    <a:schemeClr val="tx1"/>
                  </a:solidFill>
                  <a:latin typeface="楷体" panose="02010609060101010101" pitchFamily="49" charset="-122"/>
                  <a:ea typeface="楷体" panose="02010609060101010101" pitchFamily="49" charset="-122"/>
                  <a:cs typeface="Consolas" panose="020B0609020204030204" pitchFamily="49" charset="0"/>
                </a:rPr>
                <a:t>2</a:t>
              </a:r>
              <a:endParaRPr lang="en-US" altLang="zh-CN" sz="2935" smtClean="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30" name="TextBox 29"/>
            <p:cNvSpPr txBox="1"/>
            <p:nvPr/>
          </p:nvSpPr>
          <p:spPr>
            <a:xfrm>
              <a:off x="1652566" y="5715016"/>
              <a:ext cx="500066" cy="338616"/>
            </a:xfrm>
            <a:prstGeom prst="rect">
              <a:avLst/>
            </a:prstGeom>
            <a:noFill/>
          </p:spPr>
          <p:txBody>
            <a:bodyPr wrap="square" lIns="0" tIns="0" rIns="0" bIns="0" rtlCol="0">
              <a:spAutoFit/>
            </a:bodyPr>
            <a:lstStyle/>
            <a:p>
              <a:r>
                <a:rPr lang="en-US" altLang="zh-CN" sz="293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93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endParaRPr lang="en-US" altLang="zh-CN" sz="293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34" name="TextBox 33"/>
          <p:cNvSpPr txBox="1"/>
          <p:nvPr/>
        </p:nvSpPr>
        <p:spPr>
          <a:xfrm>
            <a:off x="954577" y="1281753"/>
            <a:ext cx="11525331" cy="501650"/>
          </a:xfrm>
          <a:prstGeom prst="rect">
            <a:avLst/>
          </a:prstGeom>
          <a:noFill/>
        </p:spPr>
        <p:txBody>
          <a:bodyPr wrap="square" rtlCol="0">
            <a:spAutoFit/>
          </a:bodyPr>
          <a:lstStyle/>
          <a:p>
            <a:pPr algn="l"/>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0,0</a:t>
            </a:r>
            <a:r>
              <a:rPr lang="en-US" altLang="zh-CN" sz="2665"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1,0</a:t>
            </a:r>
            <a:r>
              <a:rPr lang="en-US" altLang="zh-CN" sz="2665"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1,1</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-1,0</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,0</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j</a:t>
            </a:r>
            <a:r>
              <a:rPr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j</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grpSp>
        <p:nvGrpSpPr>
          <p:cNvPr id="5" name="组合 46"/>
          <p:cNvGrpSpPr/>
          <p:nvPr/>
        </p:nvGrpSpPr>
        <p:grpSpPr>
          <a:xfrm>
            <a:off x="1335580" y="1947009"/>
            <a:ext cx="1047757" cy="1125855"/>
            <a:chOff x="642910" y="856108"/>
            <a:chExt cx="785818" cy="844391"/>
          </a:xfrm>
        </p:grpSpPr>
        <p:sp>
          <p:nvSpPr>
            <p:cNvPr id="36" name="左中括号 35"/>
            <p:cNvSpPr/>
            <p:nvPr/>
          </p:nvSpPr>
          <p:spPr>
            <a:xfrm rot="16200000">
              <a:off x="943852" y="658108"/>
              <a:ext cx="144000" cy="540000"/>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37" name="TextBox 36"/>
            <p:cNvSpPr txBox="1"/>
            <p:nvPr/>
          </p:nvSpPr>
          <p:spPr>
            <a:xfrm>
              <a:off x="642910" y="1078040"/>
              <a:ext cx="785818" cy="622459"/>
            </a:xfrm>
            <a:prstGeom prst="rect">
              <a:avLst/>
            </a:prstGeom>
            <a:noFill/>
          </p:spPr>
          <p:txBody>
            <a:bodyPr wrap="square" rtlCol="0">
              <a:spAutoFit/>
            </a:bodyPr>
            <a:lstStyle/>
            <a:p>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a:t>
              </a:r>
              <a:endPar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6" name="组合 47"/>
          <p:cNvGrpSpPr/>
          <p:nvPr/>
        </p:nvGrpSpPr>
        <p:grpSpPr>
          <a:xfrm>
            <a:off x="2478588" y="1960363"/>
            <a:ext cx="1047757" cy="1114001"/>
            <a:chOff x="1857356" y="866123"/>
            <a:chExt cx="785818" cy="835501"/>
          </a:xfrm>
        </p:grpSpPr>
        <p:sp>
          <p:nvSpPr>
            <p:cNvPr id="38" name="左中括号 37"/>
            <p:cNvSpPr/>
            <p:nvPr/>
          </p:nvSpPr>
          <p:spPr>
            <a:xfrm rot="16200000">
              <a:off x="2178474" y="596123"/>
              <a:ext cx="144000" cy="684000"/>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39" name="TextBox 38"/>
            <p:cNvSpPr txBox="1"/>
            <p:nvPr/>
          </p:nvSpPr>
          <p:spPr>
            <a:xfrm>
              <a:off x="1857356" y="1079165"/>
              <a:ext cx="785818" cy="622459"/>
            </a:xfrm>
            <a:prstGeom prst="rect">
              <a:avLst/>
            </a:prstGeom>
            <a:noFill/>
          </p:spPr>
          <p:txBody>
            <a:bodyPr wrap="square" rtlCol="0">
              <a:spAutoFit/>
            </a:bodyPr>
            <a:lstStyle/>
            <a:p>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a:t>
              </a:r>
              <a:endPar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7" name="组合 48"/>
          <p:cNvGrpSpPr/>
          <p:nvPr/>
        </p:nvGrpSpPr>
        <p:grpSpPr>
          <a:xfrm>
            <a:off x="4560556" y="1961209"/>
            <a:ext cx="2016000" cy="974651"/>
            <a:chOff x="3286116" y="857233"/>
            <a:chExt cx="1512000" cy="730988"/>
          </a:xfrm>
        </p:grpSpPr>
        <p:sp>
          <p:nvSpPr>
            <p:cNvPr id="40" name="左中括号 39"/>
            <p:cNvSpPr/>
            <p:nvPr/>
          </p:nvSpPr>
          <p:spPr>
            <a:xfrm rot="16200000">
              <a:off x="3970116" y="173233"/>
              <a:ext cx="144000" cy="1512000"/>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41" name="TextBox 40"/>
            <p:cNvSpPr txBox="1"/>
            <p:nvPr/>
          </p:nvSpPr>
          <p:spPr>
            <a:xfrm>
              <a:off x="3428992" y="1242940"/>
              <a:ext cx="1285884" cy="345281"/>
            </a:xfrm>
            <a:prstGeom prst="rect">
              <a:avLst/>
            </a:prstGeom>
            <a:noFill/>
          </p:spPr>
          <p:txBody>
            <a:bodyPr wrap="square"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8" name="组合 49"/>
          <p:cNvGrpSpPr/>
          <p:nvPr/>
        </p:nvGrpSpPr>
        <p:grpSpPr>
          <a:xfrm>
            <a:off x="7432820" y="1948508"/>
            <a:ext cx="2016000" cy="974651"/>
            <a:chOff x="5215840" y="857232"/>
            <a:chExt cx="1512000" cy="730988"/>
          </a:xfrm>
        </p:grpSpPr>
        <p:sp>
          <p:nvSpPr>
            <p:cNvPr id="42" name="左中括号 41"/>
            <p:cNvSpPr/>
            <p:nvPr/>
          </p:nvSpPr>
          <p:spPr>
            <a:xfrm rot="16200000">
              <a:off x="5899840" y="173232"/>
              <a:ext cx="144000" cy="1512000"/>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43" name="TextBox 42"/>
            <p:cNvSpPr txBox="1"/>
            <p:nvPr/>
          </p:nvSpPr>
          <p:spPr>
            <a:xfrm>
              <a:off x="5358716" y="1242939"/>
              <a:ext cx="1285884" cy="345281"/>
            </a:xfrm>
            <a:prstGeom prst="rect">
              <a:avLst/>
            </a:prstGeom>
            <a:noFill/>
          </p:spPr>
          <p:txBody>
            <a:bodyPr wrap="square"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9" name="组合 50"/>
          <p:cNvGrpSpPr/>
          <p:nvPr/>
        </p:nvGrpSpPr>
        <p:grpSpPr>
          <a:xfrm>
            <a:off x="2087887" y="2994999"/>
            <a:ext cx="7344000" cy="746125"/>
            <a:chOff x="1207140" y="1857365"/>
            <a:chExt cx="5508000" cy="559594"/>
          </a:xfrm>
        </p:grpSpPr>
        <p:sp>
          <p:nvSpPr>
            <p:cNvPr id="45" name="左中括号 44"/>
            <p:cNvSpPr/>
            <p:nvPr/>
          </p:nvSpPr>
          <p:spPr>
            <a:xfrm rot="16200000">
              <a:off x="3889702" y="-825197"/>
              <a:ext cx="142876" cy="5508000"/>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46" name="TextBox 45"/>
            <p:cNvSpPr txBox="1"/>
            <p:nvPr/>
          </p:nvSpPr>
          <p:spPr>
            <a:xfrm>
              <a:off x="2571736" y="2071678"/>
              <a:ext cx="2857520" cy="345281"/>
            </a:xfrm>
            <a:prstGeom prst="rect">
              <a:avLst/>
            </a:prstGeom>
            <a:noFill/>
          </p:spPr>
          <p:txBody>
            <a:bodyPr wrap="square" rtlCol="0">
              <a:spAutoFit/>
            </a:bodyPr>
            <a:lstStyle/>
            <a:p>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共计</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sp>
        <p:nvSpPr>
          <p:cNvPr id="52" name="TextBox 51"/>
          <p:cNvSpPr txBox="1"/>
          <p:nvPr/>
        </p:nvSpPr>
        <p:spPr>
          <a:xfrm>
            <a:off x="9431887" y="386473"/>
            <a:ext cx="857256" cy="501650"/>
          </a:xfrm>
          <a:prstGeom prst="rect">
            <a:avLst/>
          </a:prstGeom>
          <a:noFill/>
        </p:spPr>
        <p:txBody>
          <a:bodyPr wrap="square"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endPar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4" name="直接连接符 53"/>
          <p:cNvCxnSpPr/>
          <p:nvPr/>
        </p:nvCxnSpPr>
        <p:spPr>
          <a:xfrm rot="16200000" flipH="1">
            <a:off x="9569715" y="1154012"/>
            <a:ext cx="480000" cy="0"/>
          </a:xfrm>
          <a:prstGeom prst="line">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2"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 6" descr="新闻纸">
            <a:hlinkClick r:id="" action="ppaction://hlinkshowjump?jump=nextslide"/>
          </p:cNvPr>
          <p:cNvSpPr>
            <a:spLocks noChangeArrowheads="1"/>
          </p:cNvSpPr>
          <p:nvPr/>
        </p:nvSpPr>
        <p:spPr bwMode="auto">
          <a:xfrm>
            <a:off x="2841029" y="2437671"/>
            <a:ext cx="6125645" cy="666115"/>
          </a:xfrm>
          <a:prstGeom prst="rect">
            <a:avLst/>
          </a:prstGeom>
          <a:solidFill>
            <a:srgbClr val="F39801"/>
          </a:solidFill>
          <a:ln>
            <a:noFill/>
          </a:ln>
        </p:spPr>
        <p:style>
          <a:lnRef idx="1">
            <a:schemeClr val="accent5"/>
          </a:lnRef>
          <a:fillRef idx="2">
            <a:schemeClr val="accent5"/>
          </a:fillRef>
          <a:effectRef idx="1">
            <a:schemeClr val="accent5"/>
          </a:effectRef>
          <a:fontRef idx="minor">
            <a:schemeClr val="dk1"/>
          </a:fontRef>
        </p:style>
        <p:txBody>
          <a:bodyPr wrap="square" lIns="384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    </a:t>
            </a:r>
            <a:r>
              <a:rPr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6.1 </a:t>
            </a:r>
            <a:r>
              <a:rPr lang="en-US"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 </a:t>
            </a:r>
            <a:r>
              <a:rPr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数  组</a:t>
            </a:r>
            <a:endParaRPr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Rectangle 4" descr="新闻纸">
            <a:hlinkClick r:id="" action="ppaction://noaction"/>
          </p:cNvPr>
          <p:cNvSpPr>
            <a:spLocks noChangeArrowheads="1"/>
          </p:cNvSpPr>
          <p:nvPr/>
        </p:nvSpPr>
        <p:spPr bwMode="auto">
          <a:xfrm>
            <a:off x="2841029" y="3484547"/>
            <a:ext cx="6125645" cy="666115"/>
          </a:xfrm>
          <a:prstGeom prst="rect">
            <a:avLst/>
          </a:prstGeom>
          <a:solidFill>
            <a:srgbClr val="DFE1E0"/>
          </a:solidFill>
          <a:ln>
            <a:noFill/>
          </a:ln>
        </p:spPr>
        <p:style>
          <a:lnRef idx="1">
            <a:schemeClr val="accent5"/>
          </a:lnRef>
          <a:fillRef idx="2">
            <a:schemeClr val="accent5"/>
          </a:fillRef>
          <a:effectRef idx="1">
            <a:schemeClr val="accent5"/>
          </a:effectRef>
          <a:fontRef idx="minor">
            <a:schemeClr val="dk1"/>
          </a:fontRef>
        </p:style>
        <p:txBody>
          <a:bodyPr wrap="square" lIns="384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sz="3735" spc="50">
                <a:ln w="11430">
                  <a:noFill/>
                </a:ln>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    </a:t>
            </a:r>
            <a:r>
              <a:rPr sz="3735" spc="50">
                <a:ln w="11430">
                  <a:noFill/>
                </a:ln>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6.2 </a:t>
            </a:r>
            <a:r>
              <a:rPr lang="en-US" sz="3735" spc="50">
                <a:ln w="11430">
                  <a:noFill/>
                </a:ln>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 </a:t>
            </a:r>
            <a:r>
              <a:rPr sz="3735" spc="50">
                <a:ln w="11430">
                  <a:noFill/>
                </a:ln>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稀疏矩阵 </a:t>
            </a:r>
            <a:endParaRPr sz="3735" spc="50">
              <a:ln w="11430">
                <a:noFill/>
              </a:ln>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Rectangle 4" descr="新闻纸">
            <a:hlinkClick r:id="" action="ppaction://noaction"/>
          </p:cNvPr>
          <p:cNvSpPr>
            <a:spLocks noChangeArrowheads="1"/>
          </p:cNvSpPr>
          <p:nvPr/>
        </p:nvSpPr>
        <p:spPr bwMode="auto">
          <a:xfrm>
            <a:off x="2841029" y="4532304"/>
            <a:ext cx="6125645" cy="666115"/>
          </a:xfrm>
          <a:prstGeom prst="rect">
            <a:avLst/>
          </a:prstGeom>
          <a:solidFill>
            <a:srgbClr val="F39801"/>
          </a:solidFill>
          <a:ln>
            <a:noFill/>
          </a:ln>
        </p:spPr>
        <p:style>
          <a:lnRef idx="1">
            <a:schemeClr val="accent5"/>
          </a:lnRef>
          <a:fillRef idx="2">
            <a:schemeClr val="accent5"/>
          </a:fillRef>
          <a:effectRef idx="1">
            <a:schemeClr val="accent5"/>
          </a:effectRef>
          <a:fontRef idx="minor">
            <a:schemeClr val="dk1"/>
          </a:fontRef>
        </p:style>
        <p:txBody>
          <a:bodyPr wrap="square" lIns="384000">
            <a:spAutoFit/>
            <a:scene3d>
              <a:camera prst="orthographicFront"/>
              <a:lightRig rig="soft" dir="tl">
                <a:rot lat="0" lon="0" rev="0"/>
              </a:lightRig>
            </a:scene3d>
            <a:sp3d contourW="25400" prstMaterial="matte">
              <a:contourClr>
                <a:schemeClr val="accent2">
                  <a:tint val="20000"/>
                </a:schemeClr>
              </a:contourClr>
            </a:sp3d>
          </a:bodyPr>
          <a:lstStyle/>
          <a:p>
            <a:pPr algn="l">
              <a:lnSpc>
                <a:spcPct val="100000"/>
              </a:lnSpc>
              <a:spcBef>
                <a:spcPct val="0"/>
              </a:spcBef>
            </a:pPr>
            <a:r>
              <a:rPr lang="en-US"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    </a:t>
            </a:r>
            <a:r>
              <a:rPr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6.3 </a:t>
            </a:r>
            <a:r>
              <a:rPr lang="en-US"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 </a:t>
            </a:r>
            <a:r>
              <a:rPr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rPr>
              <a:t>广义表</a:t>
            </a:r>
            <a:endParaRPr sz="3735" spc="50">
              <a:ln w="11430">
                <a:noFill/>
              </a:ln>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6" name="组合 15"/>
          <p:cNvGrpSpPr/>
          <p:nvPr/>
        </p:nvGrpSpPr>
        <p:grpSpPr>
          <a:xfrm>
            <a:off x="1071377" y="95227"/>
            <a:ext cx="1976601" cy="1794808"/>
            <a:chOff x="552422" y="500043"/>
            <a:chExt cx="1482451" cy="1346106"/>
          </a:xfrm>
          <a:gradFill>
            <a:gsLst>
              <a:gs pos="0">
                <a:srgbClr val="F39801"/>
              </a:gs>
              <a:gs pos="100000">
                <a:srgbClr val="FC9A48"/>
              </a:gs>
            </a:gsLst>
            <a:lin ang="16200000" scaled="1"/>
          </a:gradFill>
        </p:grpSpPr>
        <p:grpSp>
          <p:nvGrpSpPr>
            <p:cNvPr id="17" name="组合 79"/>
            <p:cNvGrpSpPr/>
            <p:nvPr/>
          </p:nvGrpSpPr>
          <p:grpSpPr bwMode="auto">
            <a:xfrm>
              <a:off x="639103" y="500043"/>
              <a:ext cx="1289687" cy="1346106"/>
              <a:chOff x="6372294" y="2488774"/>
              <a:chExt cx="2520450" cy="2513016"/>
            </a:xfrm>
            <a:grpFill/>
          </p:grpSpPr>
          <p:sp>
            <p:nvSpPr>
              <p:cNvPr id="20" name="任意多边形 82"/>
              <p:cNvSpPr/>
              <p:nvPr/>
            </p:nvSpPr>
            <p:spPr>
              <a:xfrm rot="3738964">
                <a:off x="6379728"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sz="3200" kern="0">
                  <a:solidFill>
                    <a:srgbClr val="FFFFFF"/>
                  </a:solidFill>
                  <a:latin typeface="楷体" panose="02010609060101010101" pitchFamily="49" charset="-122"/>
                  <a:ea typeface="宋体" panose="02010600030101010101" pitchFamily="2" charset="-122"/>
                  <a:cs typeface="楷体" panose="02010609060101010101" pitchFamily="49" charset="-122"/>
                </a:endParaRPr>
              </a:p>
            </p:txBody>
          </p:sp>
          <p:sp>
            <p:nvSpPr>
              <p:cNvPr id="21" name="任意多边形 83"/>
              <p:cNvSpPr/>
              <p:nvPr/>
            </p:nvSpPr>
            <p:spPr>
              <a:xfrm rot="16377237">
                <a:off x="6372293" y="2510364"/>
                <a:ext cx="2476802"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3200" kern="0">
                  <a:solidFill>
                    <a:srgbClr val="FFFFFF"/>
                  </a:solidFill>
                  <a:latin typeface="楷体" panose="02010609060101010101" pitchFamily="49" charset="-122"/>
                  <a:cs typeface="楷体" panose="02010609060101010101" pitchFamily="49" charset="-122"/>
                </a:endParaRPr>
              </a:p>
            </p:txBody>
          </p:sp>
        </p:grpSp>
        <p:sp>
          <p:nvSpPr>
            <p:cNvPr id="18" name="文本框 20"/>
            <p:cNvSpPr txBox="1">
              <a:spLocks noChangeArrowheads="1"/>
            </p:cNvSpPr>
            <p:nvPr/>
          </p:nvSpPr>
          <p:spPr bwMode="auto">
            <a:xfrm>
              <a:off x="552422" y="1161620"/>
              <a:ext cx="1482451" cy="3152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en-US" altLang="zh-CN" sz="2135" b="1" dirty="0">
                  <a:solidFill>
                    <a:schemeClr val="bg1"/>
                  </a:solidFill>
                  <a:cs typeface="楷体" panose="02010609060101010101" pitchFamily="49" charset="-122"/>
                </a:rPr>
                <a:t>CONTENTS</a:t>
              </a:r>
              <a:endParaRPr lang="en-US" altLang="zh-CN" sz="2135" b="1" dirty="0">
                <a:solidFill>
                  <a:schemeClr val="bg1"/>
                </a:solidFill>
                <a:cs typeface="楷体" panose="02010609060101010101" pitchFamily="49" charset="-122"/>
              </a:endParaRPr>
            </a:p>
          </p:txBody>
        </p:sp>
        <p:sp>
          <p:nvSpPr>
            <p:cNvPr id="19" name="文本框 20"/>
            <p:cNvSpPr txBox="1">
              <a:spLocks noChangeArrowheads="1"/>
            </p:cNvSpPr>
            <p:nvPr/>
          </p:nvSpPr>
          <p:spPr bwMode="auto">
            <a:xfrm>
              <a:off x="913620" y="785794"/>
              <a:ext cx="729422" cy="3452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
                  <a:rot lat="0" lon="0" rev="10800000"/>
                </a:lightRig>
              </a:scene3d>
              <a:sp3d>
                <a:contourClr>
                  <a:srgbClr val="DDDDDD"/>
                </a:contourClr>
              </a:sp3d>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pPr>
              <a:r>
                <a:rPr lang="zh-CN" altLang="en-US" spc="150" dirty="0">
                  <a:ln w="11430"/>
                  <a:solidFill>
                    <a:schemeClr val="bg1"/>
                  </a:solidFill>
                  <a:cs typeface="楷体" panose="02010609060101010101" pitchFamily="49" charset="-122"/>
                </a:rPr>
                <a:t>提纲</a:t>
              </a:r>
              <a:endParaRPr lang="zh-CN" altLang="en-US" spc="150" dirty="0">
                <a:ln w="11430"/>
                <a:solidFill>
                  <a:schemeClr val="bg1"/>
                </a:solidFill>
                <a:cs typeface="楷体" panose="02010609060101010101" pitchFamily="49" charset="-122"/>
              </a:endParaRPr>
            </a:p>
          </p:txBody>
        </p:sp>
      </p:grpSp>
      <p:sp>
        <p:nvSpPr>
          <p:cNvPr id="15" name="等腰三角形 14"/>
          <p:cNvSpPr/>
          <p:nvPr/>
        </p:nvSpPr>
        <p:spPr>
          <a:xfrm rot="5400000">
            <a:off x="1692673" y="2494833"/>
            <a:ext cx="697627" cy="531933"/>
          </a:xfrm>
          <a:prstGeom prst="triangle">
            <a:avLst/>
          </a:prstGeom>
          <a:solidFill>
            <a:srgbClr val="F39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楷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031668" y="971013"/>
            <a:ext cx="8324872" cy="2268855"/>
          </a:xfrm>
          <a:prstGeom prst="rect">
            <a:avLst/>
          </a:prstGeom>
          <a:noFill/>
          <a:ln w="9525">
            <a:noFill/>
            <a:miter lim="800000"/>
          </a:ln>
          <a:effectLst/>
        </p:spPr>
        <p:txBody>
          <a:bodyPr wrap="square">
            <a:spAutoFit/>
          </a:bodyPr>
          <a:lstStyle/>
          <a:p>
            <a:pPr>
              <a:lnSpc>
                <a:spcPct val="110000"/>
              </a:lnSpc>
              <a:spcBef>
                <a:spcPct val="50000"/>
              </a:spcBef>
            </a:pP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n</a:t>
            </a:r>
            <a:r>
              <a:rPr kumimoji="1" lang="en-US" altLang="zh-CN" baseline="30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kumimoji="1"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个</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   </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kumimoji="1"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a:t>
            </a:r>
            <a:endParaRPr kumimoji="1"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nSpc>
                <a:spcPct val="110000"/>
              </a:lnSpc>
              <a:spcBef>
                <a:spcPct val="50000"/>
              </a:spcBef>
            </a:pP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en-US" altLang="zh-CN"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1,0..</a:t>
            </a:r>
            <a:r>
              <a:rPr kumimoji="1"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-1] </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en-US" altLang="zh-CN"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)/2-1</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nSpc>
                <a:spcPct val="110000"/>
              </a:lnSpc>
              <a:spcBef>
                <a:spcPct val="50000"/>
              </a:spcBef>
            </a:pP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nSpc>
                <a:spcPct val="110000"/>
              </a:lnSpc>
              <a:spcBef>
                <a:spcPct val="50000"/>
              </a:spcBef>
            </a:pP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kumimoji="1"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k</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3330" name="Line 18"/>
          <p:cNvSpPr>
            <a:spLocks noChangeShapeType="1"/>
          </p:cNvSpPr>
          <p:nvPr/>
        </p:nvSpPr>
        <p:spPr bwMode="auto">
          <a:xfrm>
            <a:off x="5484923" y="1419785"/>
            <a:ext cx="0" cy="287867"/>
          </a:xfrm>
          <a:prstGeom prst="line">
            <a:avLst/>
          </a:prstGeom>
          <a:noFill/>
          <a:ln w="38100" cmpd="dbl">
            <a:solidFill>
              <a:srgbClr val="C00000"/>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13331" name="Line 19"/>
          <p:cNvSpPr>
            <a:spLocks noChangeShapeType="1"/>
          </p:cNvSpPr>
          <p:nvPr/>
        </p:nvSpPr>
        <p:spPr bwMode="auto">
          <a:xfrm>
            <a:off x="9234815" y="1420211"/>
            <a:ext cx="0" cy="287867"/>
          </a:xfrm>
          <a:prstGeom prst="line">
            <a:avLst/>
          </a:prstGeom>
          <a:noFill/>
          <a:ln w="38100" cmpd="dbl">
            <a:solidFill>
              <a:srgbClr val="C00000"/>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16" name="左右箭头 15"/>
          <p:cNvSpPr/>
          <p:nvPr/>
        </p:nvSpPr>
        <p:spPr>
          <a:xfrm>
            <a:off x="6784508" y="1148177"/>
            <a:ext cx="952507" cy="144000"/>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sp>
        <p:nvSpPr>
          <p:cNvPr id="17" name="左右箭头 16"/>
          <p:cNvSpPr/>
          <p:nvPr/>
        </p:nvSpPr>
        <p:spPr>
          <a:xfrm>
            <a:off x="6784508" y="1802257"/>
            <a:ext cx="952507" cy="144000"/>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sp>
        <p:nvSpPr>
          <p:cNvPr id="18" name="左右箭头 17"/>
          <p:cNvSpPr/>
          <p:nvPr/>
        </p:nvSpPr>
        <p:spPr>
          <a:xfrm>
            <a:off x="6800034" y="2903604"/>
            <a:ext cx="952507" cy="144000"/>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sp>
        <p:nvSpPr>
          <p:cNvPr id="19" name="下箭头 18"/>
          <p:cNvSpPr/>
          <p:nvPr/>
        </p:nvSpPr>
        <p:spPr>
          <a:xfrm>
            <a:off x="5641500" y="1991289"/>
            <a:ext cx="95251" cy="857256"/>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sp>
        <p:nvSpPr>
          <p:cNvPr id="20" name="下箭头 19"/>
          <p:cNvSpPr/>
          <p:nvPr/>
        </p:nvSpPr>
        <p:spPr>
          <a:xfrm>
            <a:off x="8594271" y="1991289"/>
            <a:ext cx="95251" cy="857256"/>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sp>
        <p:nvSpPr>
          <p:cNvPr id="14" name="下箭头 13"/>
          <p:cNvSpPr/>
          <p:nvPr/>
        </p:nvSpPr>
        <p:spPr>
          <a:xfrm>
            <a:off x="7031990" y="3336925"/>
            <a:ext cx="285750" cy="53721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grpSp>
        <p:nvGrpSpPr>
          <p:cNvPr id="2" name="组合 30"/>
          <p:cNvGrpSpPr/>
          <p:nvPr/>
        </p:nvGrpSpPr>
        <p:grpSpPr>
          <a:xfrm>
            <a:off x="4679950" y="4079875"/>
            <a:ext cx="7315200" cy="1690385"/>
            <a:chOff x="2447940" y="4143380"/>
            <a:chExt cx="5486392" cy="1577346"/>
          </a:xfrm>
        </p:grpSpPr>
        <p:sp>
          <p:nvSpPr>
            <p:cNvPr id="13322" name="Text Box 10"/>
            <p:cNvSpPr txBox="1">
              <a:spLocks noChangeArrowheads="1"/>
            </p:cNvSpPr>
            <p:nvPr/>
          </p:nvSpPr>
          <p:spPr bwMode="auto">
            <a:xfrm>
              <a:off x="2447940" y="4716478"/>
              <a:ext cx="480986" cy="429589"/>
            </a:xfrm>
            <a:prstGeom prst="rect">
              <a:avLst/>
            </a:prstGeom>
            <a:noFill/>
            <a:ln w="9525">
              <a:noFill/>
              <a:miter lim="800000"/>
            </a:ln>
            <a:effectLst/>
          </p:spPr>
          <p:txBody>
            <a:bodyPr wrap="square">
              <a:spAutoFit/>
            </a:bodyPr>
            <a:lstStyle/>
            <a:p>
              <a:pPr algn="l">
                <a:spcBef>
                  <a:spcPct val="50000"/>
                </a:spcBef>
              </a:pPr>
              <a:r>
                <a:rPr kumimoji="1" lang="en-US" altLang="zh-CN" i="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323" name="Text Box 11"/>
            <p:cNvSpPr txBox="1">
              <a:spLocks noChangeArrowheads="1"/>
            </p:cNvSpPr>
            <p:nvPr/>
          </p:nvSpPr>
          <p:spPr bwMode="auto">
            <a:xfrm>
              <a:off x="5214942" y="4335478"/>
              <a:ext cx="1362068" cy="429589"/>
            </a:xfrm>
            <a:prstGeom prst="rect">
              <a:avLst/>
            </a:prstGeom>
            <a:noFill/>
            <a:ln w="9525">
              <a:noFill/>
              <a:miter lim="800000"/>
            </a:ln>
            <a:effectLst/>
          </p:spPr>
          <p:txBody>
            <a:bodyPr wrap="square">
              <a:spAutoFit/>
            </a:bodyPr>
            <a:lstStyle/>
            <a:p>
              <a:pPr algn="l">
                <a:spcBef>
                  <a:spcPct val="50000"/>
                </a:spcBef>
              </a:pP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当</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kumimoji="1"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时</a:t>
              </a:r>
              <a:endParaRPr kumimoji="1"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3325" name="Text Box 13"/>
            <p:cNvSpPr txBox="1">
              <a:spLocks noChangeArrowheads="1"/>
            </p:cNvSpPr>
            <p:nvPr/>
          </p:nvSpPr>
          <p:spPr bwMode="auto">
            <a:xfrm>
              <a:off x="5214942" y="5021278"/>
              <a:ext cx="2719390" cy="429589"/>
            </a:xfrm>
            <a:prstGeom prst="rect">
              <a:avLst/>
            </a:prstGeom>
            <a:noFill/>
            <a:ln w="9525">
              <a:noFill/>
              <a:miter lim="800000"/>
            </a:ln>
            <a:effectLst/>
          </p:spPr>
          <p:txBody>
            <a:bodyPr wrap="square">
              <a:spAutoFit/>
            </a:bodyPr>
            <a:lstStyle/>
            <a:p>
              <a:pPr algn="l">
                <a:spcBef>
                  <a:spcPct val="50000"/>
                </a:spcBef>
              </a:pP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当</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&lt;</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时</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i,j</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j,i</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3327" name="AutoShape 15"/>
            <p:cNvSpPr/>
            <p:nvPr/>
          </p:nvSpPr>
          <p:spPr bwMode="auto">
            <a:xfrm>
              <a:off x="2914664" y="4373578"/>
              <a:ext cx="228600" cy="1143000"/>
            </a:xfrm>
            <a:prstGeom prst="leftBrace">
              <a:avLst>
                <a:gd name="adj1" fmla="val 41667"/>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lstStyle/>
            <a:p>
              <a:endParaRPr lang="zh-CN" altLang="en-US">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grpSp>
          <p:nvGrpSpPr>
            <p:cNvPr id="3" name="组合 30"/>
            <p:cNvGrpSpPr/>
            <p:nvPr/>
          </p:nvGrpSpPr>
          <p:grpSpPr>
            <a:xfrm>
              <a:off x="3286116" y="4143380"/>
              <a:ext cx="1500198" cy="720090"/>
              <a:chOff x="500034" y="3571876"/>
              <a:chExt cx="1500198" cy="720090"/>
            </a:xfrm>
          </p:grpSpPr>
          <p:sp>
            <p:nvSpPr>
              <p:cNvPr id="22" name="TextBox 21"/>
              <p:cNvSpPr txBox="1"/>
              <p:nvPr/>
            </p:nvSpPr>
            <p:spPr>
              <a:xfrm>
                <a:off x="500034" y="3571876"/>
                <a:ext cx="1071570" cy="344264"/>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4" name="直接连接符 23"/>
              <p:cNvCxnSpPr/>
              <p:nvPr/>
            </p:nvCxnSpPr>
            <p:spPr>
              <a:xfrm>
                <a:off x="571472" y="3929066"/>
                <a:ext cx="928694" cy="1588"/>
              </a:xfrm>
              <a:prstGeom prst="line">
                <a:avLst/>
              </a:prstGeom>
              <a:ln>
                <a:tailEnd type="none" w="med" len="med"/>
              </a:ln>
            </p:spPr>
            <p:style>
              <a:lnRef idx="3">
                <a:schemeClr val="accent6"/>
              </a:lnRef>
              <a:fillRef idx="0">
                <a:schemeClr val="accent6"/>
              </a:fillRef>
              <a:effectRef idx="2">
                <a:schemeClr val="accent6"/>
              </a:effectRef>
              <a:fontRef idx="minor">
                <a:schemeClr val="tx1"/>
              </a:fontRef>
            </p:style>
          </p:cxnSp>
          <p:sp>
            <p:nvSpPr>
              <p:cNvPr id="25" name="TextBox 24"/>
              <p:cNvSpPr txBox="1"/>
              <p:nvPr/>
            </p:nvSpPr>
            <p:spPr>
              <a:xfrm>
                <a:off x="739748" y="3947702"/>
                <a:ext cx="500066" cy="344264"/>
              </a:xfrm>
              <a:prstGeom prst="rect">
                <a:avLst/>
              </a:prstGeom>
              <a:noFill/>
            </p:spPr>
            <p:txBody>
              <a:bodyPr wrap="square" lIns="0" tIns="0" rIns="0" bIns="0" rtlCol="0">
                <a:spAutoFit/>
              </a:bodyP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25"/>
              <p:cNvSpPr txBox="1"/>
              <p:nvPr/>
            </p:nvSpPr>
            <p:spPr>
              <a:xfrm>
                <a:off x="1500166" y="3808380"/>
                <a:ext cx="500066" cy="344264"/>
              </a:xfrm>
              <a:prstGeom prst="rect">
                <a:avLst/>
              </a:prstGeom>
              <a:noFill/>
            </p:spPr>
            <p:txBody>
              <a:bodyPr wrap="square" lIns="0" tIns="0" rIns="0" bIns="0" rtlCol="0">
                <a:spAutoFit/>
              </a:bodyP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31"/>
            <p:cNvGrpSpPr/>
            <p:nvPr/>
          </p:nvGrpSpPr>
          <p:grpSpPr>
            <a:xfrm>
              <a:off x="3286116" y="5000636"/>
              <a:ext cx="1500198" cy="720090"/>
              <a:chOff x="652434" y="5500702"/>
              <a:chExt cx="1500198" cy="720090"/>
            </a:xfrm>
          </p:grpSpPr>
          <p:sp>
            <p:nvSpPr>
              <p:cNvPr id="27" name="TextBox 26"/>
              <p:cNvSpPr txBox="1"/>
              <p:nvPr/>
            </p:nvSpPr>
            <p:spPr>
              <a:xfrm>
                <a:off x="652434" y="5500702"/>
                <a:ext cx="1071570" cy="344264"/>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8" name="直接连接符 27"/>
              <p:cNvCxnSpPr/>
              <p:nvPr/>
            </p:nvCxnSpPr>
            <p:spPr>
              <a:xfrm>
                <a:off x="723872" y="5857892"/>
                <a:ext cx="928694" cy="1588"/>
              </a:xfrm>
              <a:prstGeom prst="line">
                <a:avLst/>
              </a:prstGeom>
              <a:ln>
                <a:tailEnd type="none" w="med" len="med"/>
              </a:ln>
            </p:spPr>
            <p:style>
              <a:lnRef idx="3">
                <a:schemeClr val="accent6"/>
              </a:lnRef>
              <a:fillRef idx="0">
                <a:schemeClr val="accent6"/>
              </a:fillRef>
              <a:effectRef idx="2">
                <a:schemeClr val="accent6"/>
              </a:effectRef>
              <a:fontRef idx="minor">
                <a:schemeClr val="tx1"/>
              </a:fontRef>
            </p:style>
          </p:cxnSp>
          <p:sp>
            <p:nvSpPr>
              <p:cNvPr id="29" name="TextBox 28"/>
              <p:cNvSpPr txBox="1"/>
              <p:nvPr/>
            </p:nvSpPr>
            <p:spPr>
              <a:xfrm>
                <a:off x="892148" y="5876528"/>
                <a:ext cx="500066" cy="344264"/>
              </a:xfrm>
              <a:prstGeom prst="rect">
                <a:avLst/>
              </a:prstGeom>
              <a:noFill/>
            </p:spPr>
            <p:txBody>
              <a:bodyPr wrap="square" lIns="0" tIns="0" rIns="0" bIns="0" rtlCol="0">
                <a:spAutoFit/>
              </a:bodyP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29"/>
              <p:cNvSpPr txBox="1"/>
              <p:nvPr/>
            </p:nvSpPr>
            <p:spPr>
              <a:xfrm>
                <a:off x="1652566" y="5715016"/>
                <a:ext cx="500066" cy="344264"/>
              </a:xfrm>
              <a:prstGeom prst="rect">
                <a:avLst/>
              </a:prstGeom>
              <a:noFill/>
            </p:spPr>
            <p:txBody>
              <a:bodyPr wrap="square" lIns="0" tIns="0" rIns="0" bIns="0" rtlCol="0">
                <a:spAutoFit/>
              </a:bodyP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endPar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grpSp>
        <p:nvGrpSpPr>
          <p:cNvPr id="5" name="组合 33"/>
          <p:cNvGrpSpPr/>
          <p:nvPr/>
        </p:nvGrpSpPr>
        <p:grpSpPr>
          <a:xfrm>
            <a:off x="6098540" y="5906770"/>
            <a:ext cx="2190750" cy="809746"/>
            <a:chOff x="3500430" y="4714884"/>
            <a:chExt cx="1643074" cy="1125697"/>
          </a:xfrm>
        </p:grpSpPr>
        <p:sp>
          <p:nvSpPr>
            <p:cNvPr id="35" name="TextBox 34"/>
            <p:cNvSpPr txBox="1"/>
            <p:nvPr/>
          </p:nvSpPr>
          <p:spPr>
            <a:xfrm>
              <a:off x="3500430" y="5143195"/>
              <a:ext cx="1643074" cy="697386"/>
            </a:xfrm>
            <a:prstGeom prst="rect">
              <a:avLst/>
            </a:prstGeom>
            <a:noFill/>
          </p:spPr>
          <p:txBody>
            <a:bodyPr wrap="square"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下箭头 35"/>
            <p:cNvSpPr/>
            <p:nvPr/>
          </p:nvSpPr>
          <p:spPr>
            <a:xfrm>
              <a:off x="4214810" y="4714884"/>
              <a:ext cx="214314" cy="35719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grpSp>
      <p:sp>
        <p:nvSpPr>
          <p:cNvPr id="7"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pic>
        <p:nvPicPr>
          <p:cNvPr id="6" name="图片 5" descr="gear-3085396_1920"/>
          <p:cNvPicPr>
            <a:picLocks noChangeAspect="1"/>
          </p:cNvPicPr>
          <p:nvPr/>
        </p:nvPicPr>
        <p:blipFill>
          <a:blip r:embed="rId1"/>
          <a:stretch>
            <a:fillRect/>
          </a:stretch>
        </p:blipFill>
        <p:spPr>
          <a:xfrm>
            <a:off x="541020" y="1628775"/>
            <a:ext cx="4475480" cy="4475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9584" y="2104748"/>
            <a:ext cx="3905277" cy="501650"/>
          </a:xfrm>
          <a:prstGeom prst="rect">
            <a:avLst/>
          </a:prstGeom>
          <a:noFill/>
        </p:spPr>
        <p:txBody>
          <a:bodyPr wrap="square" rtlCol="0">
            <a:spAutoFit/>
          </a:bodyPr>
          <a:lstStyle/>
          <a:p>
            <a:pPr algn="l"/>
            <a:r>
              <a:rPr lang="en-US" altLang="zh-CN" sz="2665"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n</a:t>
            </a:r>
            <a:r>
              <a:rPr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阶对称矩阵</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4" name="圆柱形 3"/>
          <p:cNvSpPr/>
          <p:nvPr/>
        </p:nvSpPr>
        <p:spPr>
          <a:xfrm>
            <a:off x="2071554" y="3632993"/>
            <a:ext cx="1619261" cy="1619261"/>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 name="直接箭头连接符 4"/>
          <p:cNvCxnSpPr/>
          <p:nvPr/>
        </p:nvCxnSpPr>
        <p:spPr>
          <a:xfrm rot="5400000">
            <a:off x="2338126" y="3109115"/>
            <a:ext cx="1047757" cy="2117"/>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sp>
        <p:nvSpPr>
          <p:cNvPr id="6" name="TextBox 5"/>
          <p:cNvSpPr txBox="1"/>
          <p:nvPr/>
        </p:nvSpPr>
        <p:spPr>
          <a:xfrm>
            <a:off x="2862004" y="2813761"/>
            <a:ext cx="1905013" cy="420370"/>
          </a:xfrm>
          <a:prstGeom prst="rect">
            <a:avLst/>
          </a:prstGeom>
          <a:noFill/>
        </p:spPr>
        <p:txBody>
          <a:bodyPr wrap="square" rtlCol="0">
            <a:spAutoFit/>
          </a:bodyPr>
          <a:lstStyle/>
          <a:p>
            <a:pPr algn="l"/>
            <a:r>
              <a:rPr lang="zh-CN" altLang="en-US" sz="213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压缩存储</a:t>
            </a:r>
            <a:endParaRPr lang="zh-CN" altLang="en-US" sz="213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7" name="TextBox 6"/>
          <p:cNvSpPr txBox="1"/>
          <p:nvPr/>
        </p:nvSpPr>
        <p:spPr>
          <a:xfrm>
            <a:off x="1119047" y="5948613"/>
            <a:ext cx="4286280" cy="501650"/>
          </a:xfrm>
          <a:prstGeom prst="rect">
            <a:avLst/>
          </a:prstGeom>
          <a:noFill/>
        </p:spPr>
        <p:txBody>
          <a:bodyPr wrap="square" rtlCol="0">
            <a:spAutoFit/>
          </a:bodyPr>
          <a:lstStyle/>
          <a:p>
            <a:pPr algn="l"/>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提供类似</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的操作</a:t>
            </a:r>
            <a:endPar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下箭头 7"/>
          <p:cNvSpPr/>
          <p:nvPr/>
        </p:nvSpPr>
        <p:spPr>
          <a:xfrm>
            <a:off x="2738308" y="5442756"/>
            <a:ext cx="285752" cy="476253"/>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l"/>
            <a:endParaRPr lang="zh-CN" altLang="en-US" sz="3200">
              <a:latin typeface="楷体" panose="02010609060101010101" pitchFamily="49" charset="-122"/>
              <a:ea typeface="楷体" panose="02010609060101010101" pitchFamily="49" charset="-122"/>
              <a:cs typeface="楷体" panose="02010609060101010101" pitchFamily="49" charset="-122"/>
            </a:endParaRPr>
          </a:p>
        </p:txBody>
      </p:sp>
      <p:sp>
        <p:nvSpPr>
          <p:cNvPr id="9" name="TextBox 8"/>
          <p:cNvSpPr txBox="1"/>
          <p:nvPr/>
        </p:nvSpPr>
        <p:spPr>
          <a:xfrm>
            <a:off x="4079875" y="3632835"/>
            <a:ext cx="6812915" cy="142113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288000" bIns="144000" rtlCol="0">
            <a:spAutoFit/>
          </a:bodyPr>
          <a:lstStyle/>
          <a:p>
            <a:pPr marL="342900" indent="-342900" algn="l">
              <a:lnSpc>
                <a:spcPct val="150000"/>
              </a:lnSpc>
              <a:buBlip>
                <a:blip r:embed="rId1"/>
              </a:buBlip>
            </a:pP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存元素</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x</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k</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f</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k</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x</a:t>
            </a:r>
            <a:endPar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marL="342900" indent="-342900" algn="l">
              <a:lnSpc>
                <a:spcPct val="150000"/>
              </a:lnSpc>
              <a:buBlip>
                <a:blip r:embed="rId1"/>
              </a:buBlip>
            </a:pP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取元素</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y</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k</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f</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y</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k</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0" name="TextBox 9"/>
          <p:cNvSpPr txBox="1"/>
          <p:nvPr/>
        </p:nvSpPr>
        <p:spPr>
          <a:xfrm>
            <a:off x="1264670" y="1532863"/>
            <a:ext cx="10287072" cy="501650"/>
          </a:xfrm>
          <a:prstGeom prst="rect">
            <a:avLst/>
          </a:prstGeom>
          <a:noFill/>
        </p:spPr>
        <p:txBody>
          <a:bodyPr wrap="square" rtlCol="0">
            <a:spAutoFit/>
          </a:bodyPr>
          <a:lstStyle/>
          <a:p>
            <a:pPr algn="l"/>
            <a:r>
              <a:rPr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对于</a:t>
            </a:r>
            <a:r>
              <a:rPr kumimoji="1"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对称矩阵</a:t>
            </a:r>
            <a:r>
              <a:rPr kumimoji="1" lang="en-US" altLang="zh-CN" sz="2665"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，采用一维数组</a:t>
            </a:r>
            <a:r>
              <a:rPr kumimoji="1" lang="en-US" altLang="zh-CN" sz="2665"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B</a:t>
            </a:r>
            <a:r>
              <a:rPr kumimoji="1"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存储，并提供</a:t>
            </a:r>
            <a:r>
              <a:rPr kumimoji="1" lang="en-US" altLang="zh-CN" sz="2665"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的所有运算。</a:t>
            </a:r>
            <a:endParaRPr kumimoji="1"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9" name="Rectangle 7" descr="信纸">
            <a:hlinkClick r:id="" action="ppaction://hlinkshowjump?jump=nextslide"/>
          </p:cNvPr>
          <p:cNvSpPr>
            <a:spLocks noChangeArrowheads="1"/>
          </p:cNvSpPr>
          <p:nvPr/>
        </p:nvSpPr>
        <p:spPr bwMode="auto">
          <a:xfrm>
            <a:off x="1148715" y="855980"/>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6.1.3  特殊矩阵的压缩存储       </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9" grpId="0" bldLvl="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389340" y="2322291"/>
            <a:ext cx="3069167" cy="501650"/>
          </a:xfrm>
          <a:prstGeom prst="rect">
            <a:avLst/>
          </a:prstGeom>
          <a:noFill/>
          <a:ln w="9525">
            <a:noFill/>
            <a:miter lim="800000"/>
          </a:ln>
          <a:effectLst/>
        </p:spPr>
        <p:txBody>
          <a:bodyPr>
            <a:spAutoFit/>
          </a:bodyPr>
          <a:lstStyle/>
          <a:p>
            <a:pPr marL="457200" indent="-457200" algn="l">
              <a:spcBef>
                <a:spcPct val="50000"/>
              </a:spcBef>
              <a:buBlip>
                <a:blip r:embed="rId1"/>
              </a:buBlip>
            </a:pPr>
            <a:r>
              <a:rPr kumimoji="1"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上</a:t>
            </a: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三角矩</a:t>
            </a:r>
            <a:r>
              <a:rPr kumimoji="1"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阵 </a:t>
            </a:r>
            <a:endParaRPr kumimoji="1" lang="zh-CN" altLang="en-US" sz="2665" b="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3" name="TextBox 22"/>
          <p:cNvSpPr txBox="1"/>
          <p:nvPr/>
        </p:nvSpPr>
        <p:spPr>
          <a:xfrm>
            <a:off x="1717428" y="4096600"/>
            <a:ext cx="8191557" cy="19380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l">
              <a:lnSpc>
                <a:spcPct val="150000"/>
              </a:lnSpc>
            </a:pPr>
            <a:r>
              <a:rPr lang="en-US" altLang="zh-CN" sz="2000" i="1" smtClean="0">
                <a:latin typeface="微软雅黑" panose="020B0503020204020204" pitchFamily="34" charset="-122"/>
                <a:ea typeface="微软雅黑" panose="020B0503020204020204" pitchFamily="34" charset="-122"/>
                <a:cs typeface="楷体" panose="02010609060101010101" pitchFamily="49" charset="-122"/>
              </a:rPr>
              <a:t>B=</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rPr>
              <a:t>（</a:t>
            </a:r>
            <a:r>
              <a:rPr lang="en-US" altLang="zh-CN" sz="2000" i="1" err="1" smtClean="0">
                <a:latin typeface="微软雅黑" panose="020B0503020204020204" pitchFamily="34" charset="-122"/>
                <a:ea typeface="微软雅黑" panose="020B0503020204020204" pitchFamily="34" charset="-122"/>
                <a:cs typeface="楷体" panose="02010609060101010101" pitchFamily="49" charset="-122"/>
              </a:rPr>
              <a:t>a</a:t>
            </a:r>
            <a:r>
              <a:rPr lang="en-US" altLang="zh-CN" sz="2000" baseline="-25000" err="1" smtClean="0">
                <a:latin typeface="微软雅黑" panose="020B0503020204020204" pitchFamily="34" charset="-122"/>
                <a:ea typeface="微软雅黑" panose="020B0503020204020204" pitchFamily="34" charset="-122"/>
                <a:cs typeface="楷体" panose="02010609060101010101" pitchFamily="49" charset="-122"/>
              </a:rPr>
              <a:t>0,0</a:t>
            </a:r>
            <a:r>
              <a:rPr lang="en-US" altLang="zh-CN" sz="2000" err="1" smtClean="0">
                <a:latin typeface="微软雅黑" panose="020B0503020204020204" pitchFamily="34" charset="-122"/>
                <a:ea typeface="微软雅黑" panose="020B0503020204020204" pitchFamily="34" charset="-122"/>
                <a:cs typeface="楷体" panose="02010609060101010101" pitchFamily="49" charset="-122"/>
              </a:rPr>
              <a:t>,</a:t>
            </a:r>
            <a:r>
              <a:rPr lang="en-US" altLang="zh-CN" sz="2000" i="1" err="1" smtClean="0">
                <a:latin typeface="微软雅黑" panose="020B0503020204020204" pitchFamily="34" charset="-122"/>
                <a:ea typeface="微软雅黑" panose="020B0503020204020204" pitchFamily="34" charset="-122"/>
                <a:cs typeface="楷体" panose="02010609060101010101" pitchFamily="49" charset="-122"/>
              </a:rPr>
              <a:t>a</a:t>
            </a:r>
            <a:r>
              <a:rPr lang="en-US" altLang="zh-CN" sz="2000" baseline="-25000" err="1" smtClean="0">
                <a:latin typeface="微软雅黑" panose="020B0503020204020204" pitchFamily="34" charset="-122"/>
                <a:ea typeface="微软雅黑" panose="020B0503020204020204" pitchFamily="34" charset="-122"/>
                <a:cs typeface="楷体" panose="02010609060101010101" pitchFamily="49" charset="-122"/>
              </a:rPr>
              <a:t>0,1</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rPr>
              <a:t>,</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lang="en-US" altLang="zh-CN" sz="2000" i="1" err="1" smtClean="0">
                <a:latin typeface="微软雅黑" panose="020B0503020204020204" pitchFamily="34" charset="-122"/>
                <a:ea typeface="微软雅黑" panose="020B0503020204020204" pitchFamily="34" charset="-122"/>
                <a:cs typeface="楷体" panose="02010609060101010101" pitchFamily="49" charset="-122"/>
              </a:rPr>
              <a:t>a</a:t>
            </a:r>
            <a:r>
              <a:rPr lang="en-US" altLang="zh-CN" sz="2000" baseline="-25000" err="1" smtClean="0">
                <a:latin typeface="微软雅黑" panose="020B0503020204020204" pitchFamily="34" charset="-122"/>
                <a:ea typeface="微软雅黑" panose="020B0503020204020204" pitchFamily="34" charset="-122"/>
                <a:cs typeface="楷体" panose="02010609060101010101" pitchFamily="49" charset="-122"/>
              </a:rPr>
              <a:t>0,</a:t>
            </a:r>
            <a:r>
              <a:rPr lang="en-US" altLang="zh-CN" sz="2000" i="1" baseline="-25000" err="1" smtClean="0">
                <a:latin typeface="微软雅黑" panose="020B0503020204020204" pitchFamily="34" charset="-122"/>
                <a:ea typeface="微软雅黑" panose="020B0503020204020204" pitchFamily="34" charset="-122"/>
                <a:cs typeface="楷体" panose="02010609060101010101" pitchFamily="49" charset="-122"/>
              </a:rPr>
              <a:t>n</a:t>
            </a:r>
            <a:r>
              <a:rPr lang="en-US" altLang="zh-CN" sz="2000" baseline="-25000" err="1" smtClean="0">
                <a:latin typeface="微软雅黑" panose="020B0503020204020204" pitchFamily="34" charset="-122"/>
                <a:ea typeface="微软雅黑" panose="020B0503020204020204" pitchFamily="34" charset="-122"/>
                <a:cs typeface="楷体" panose="02010609060101010101" pitchFamily="49" charset="-122"/>
              </a:rPr>
              <a:t>-1</a:t>
            </a:r>
            <a:r>
              <a:rPr lang="en-US" altLang="zh-CN" sz="2000" err="1" smtClean="0">
                <a:latin typeface="微软雅黑" panose="020B0503020204020204" pitchFamily="34" charset="-122"/>
                <a:ea typeface="微软雅黑" panose="020B0503020204020204" pitchFamily="34" charset="-122"/>
                <a:cs typeface="楷体" panose="02010609060101010101" pitchFamily="49" charset="-122"/>
              </a:rPr>
              <a:t>,</a:t>
            </a:r>
            <a:r>
              <a:rPr lang="en-US" altLang="zh-CN" sz="2000" i="1"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000" baseline="-25000"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1,1</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lang="en-US" altLang="zh-CN" sz="2000" i="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000" i="1"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000"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000" i="1"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n</a:t>
            </a:r>
            <a:r>
              <a:rPr lang="en-US" altLang="zh-CN" sz="2000"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a:p>
            <a:pPr algn="l">
              <a:lnSpc>
                <a:spcPct val="150000"/>
              </a:lnSpc>
            </a:pP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a:p>
            <a:pPr algn="l">
              <a:lnSpc>
                <a:spcPct val="150000"/>
              </a:lnSpc>
            </a:pPr>
            <a:r>
              <a:rPr lang="en-US" altLang="zh-CN" sz="2000" i="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a:t>
            </a:r>
            <a:r>
              <a:rPr lang="en-US" altLang="zh-CN" sz="2000" i="1"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000"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000" i="1"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000"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lang="en-US" altLang="zh-CN" sz="2000" i="1"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000" i="1" baseline="-25000"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a:t>
            </a:r>
            <a:r>
              <a:rPr lang="en-US" altLang="zh-CN" sz="2000" baseline="-25000"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000" i="1" baseline="-25000"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n</a:t>
            </a:r>
            <a:r>
              <a:rPr lang="en-US" altLang="zh-CN" sz="2000" baseline="-25000"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a:p>
            <a:pPr algn="l">
              <a:lnSpc>
                <a:spcPct val="150000"/>
              </a:lnSpc>
            </a:pPr>
            <a:r>
              <a:rPr lang="en-US" altLang="zh-CN" sz="2000" i="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a:t>
            </a:r>
            <a:r>
              <a:rPr lang="en-US" altLang="zh-CN" sz="2000" i="1"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i,i</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000" i="1"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000" i="1" baseline="-25000"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i,j-</a:t>
            </a:r>
            <a:r>
              <a:rPr lang="en-US" altLang="zh-CN" sz="2000" baseline="-25000"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sz="2000" err="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000" i="1"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000" i="1" baseline="-25000"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i,j </a:t>
            </a:r>
            <a:r>
              <a:rPr lang="en-US" altLang="zh-CN"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 ）</a:t>
            </a:r>
            <a:endParaRPr lang="zh-CN" altLang="en-US" sz="2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grpSp>
        <p:nvGrpSpPr>
          <p:cNvPr id="7" name="组合 6"/>
          <p:cNvGrpSpPr/>
          <p:nvPr/>
        </p:nvGrpSpPr>
        <p:grpSpPr>
          <a:xfrm>
            <a:off x="4765040" y="1559560"/>
            <a:ext cx="5334847" cy="2632287"/>
            <a:chOff x="5628" y="3192"/>
            <a:chExt cx="6301" cy="3109"/>
          </a:xfrm>
        </p:grpSpPr>
        <p:grpSp>
          <p:nvGrpSpPr>
            <p:cNvPr id="2" name="组合 37"/>
            <p:cNvGrpSpPr/>
            <p:nvPr/>
          </p:nvGrpSpPr>
          <p:grpSpPr>
            <a:xfrm>
              <a:off x="5628" y="3260"/>
              <a:ext cx="4500" cy="2760"/>
              <a:chOff x="3214676" y="2214554"/>
              <a:chExt cx="2838006" cy="1752612"/>
            </a:xfrm>
          </p:grpSpPr>
          <p:cxnSp>
            <p:nvCxnSpPr>
              <p:cNvPr id="39" name="直接连接符 38"/>
              <p:cNvCxnSpPr/>
              <p:nvPr/>
            </p:nvCxnSpPr>
            <p:spPr>
              <a:xfrm rot="5400000">
                <a:off x="2358214" y="3071016"/>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216264" y="222725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214676" y="392430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359140" y="2258590"/>
                <a:ext cx="714379" cy="30766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0,0</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Box 42"/>
              <p:cNvSpPr txBox="1"/>
              <p:nvPr/>
            </p:nvSpPr>
            <p:spPr>
              <a:xfrm>
                <a:off x="4002081" y="2258590"/>
                <a:ext cx="714379" cy="30766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Box 43"/>
              <p:cNvSpPr txBox="1"/>
              <p:nvPr/>
            </p:nvSpPr>
            <p:spPr>
              <a:xfrm>
                <a:off x="5216526" y="2258590"/>
                <a:ext cx="714379" cy="30766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Box 44"/>
              <p:cNvSpPr txBox="1"/>
              <p:nvPr/>
            </p:nvSpPr>
            <p:spPr>
              <a:xfrm>
                <a:off x="4645023" y="2239954"/>
                <a:ext cx="571504" cy="30766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47" name="TextBox 46"/>
              <p:cNvSpPr txBox="1"/>
              <p:nvPr/>
            </p:nvSpPr>
            <p:spPr>
              <a:xfrm>
                <a:off x="4002081" y="2687218"/>
                <a:ext cx="714379" cy="30766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TextBox 47"/>
              <p:cNvSpPr txBox="1"/>
              <p:nvPr/>
            </p:nvSpPr>
            <p:spPr>
              <a:xfrm>
                <a:off x="5216526" y="2687218"/>
                <a:ext cx="714379" cy="30766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TextBox 48"/>
              <p:cNvSpPr txBox="1"/>
              <p:nvPr/>
            </p:nvSpPr>
            <p:spPr>
              <a:xfrm>
                <a:off x="4645023" y="2668582"/>
                <a:ext cx="571504" cy="30766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50" name="TextBox 49"/>
              <p:cNvSpPr txBox="1"/>
              <p:nvPr/>
            </p:nvSpPr>
            <p:spPr>
              <a:xfrm>
                <a:off x="3359140" y="3549236"/>
                <a:ext cx="714379" cy="30766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TextBox 50"/>
              <p:cNvSpPr txBox="1"/>
              <p:nvPr/>
            </p:nvSpPr>
            <p:spPr>
              <a:xfrm>
                <a:off x="4002081" y="3549236"/>
                <a:ext cx="714379" cy="30766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TextBox 51"/>
              <p:cNvSpPr txBox="1"/>
              <p:nvPr/>
            </p:nvSpPr>
            <p:spPr>
              <a:xfrm>
                <a:off x="5110219" y="3549236"/>
                <a:ext cx="942463" cy="30766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TextBox 52"/>
              <p:cNvSpPr txBox="1"/>
              <p:nvPr/>
            </p:nvSpPr>
            <p:spPr>
              <a:xfrm>
                <a:off x="4645023" y="3530600"/>
                <a:ext cx="571504" cy="30766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cxnSp>
            <p:nvCxnSpPr>
              <p:cNvPr id="54" name="直接连接符 53"/>
              <p:cNvCxnSpPr/>
              <p:nvPr/>
            </p:nvCxnSpPr>
            <p:spPr>
              <a:xfrm rot="5400000">
                <a:off x="5180777" y="3109116"/>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908651" y="226535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907061" y="396240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502018" y="3097210"/>
                <a:ext cx="571504" cy="30766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46" name="TextBox 45"/>
              <p:cNvSpPr txBox="1"/>
              <p:nvPr/>
            </p:nvSpPr>
            <p:spPr>
              <a:xfrm>
                <a:off x="3359140" y="2687218"/>
                <a:ext cx="919808" cy="30766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73"/>
            <p:cNvGrpSpPr/>
            <p:nvPr/>
          </p:nvGrpSpPr>
          <p:grpSpPr>
            <a:xfrm>
              <a:off x="10354" y="4771"/>
              <a:ext cx="1575" cy="1530"/>
              <a:chOff x="6072230" y="1673827"/>
              <a:chExt cx="1000132" cy="971614"/>
            </a:xfrm>
          </p:grpSpPr>
          <p:sp>
            <p:nvSpPr>
              <p:cNvPr id="24" name="右弧形箭头 23"/>
              <p:cNvSpPr/>
              <p:nvPr/>
            </p:nvSpPr>
            <p:spPr>
              <a:xfrm>
                <a:off x="6072230" y="1797713"/>
                <a:ext cx="357158" cy="847728"/>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25" name="TextBox 24"/>
              <p:cNvSpPr txBox="1"/>
              <p:nvPr/>
            </p:nvSpPr>
            <p:spPr>
              <a:xfrm>
                <a:off x="6286512" y="1673827"/>
                <a:ext cx="785850" cy="376262"/>
              </a:xfrm>
              <a:prstGeom prst="rect">
                <a:avLst/>
              </a:prstGeom>
              <a:noFill/>
            </p:spPr>
            <p:txBody>
              <a:bodyPr wrap="square" rtlCol="0">
                <a:spAutoFit/>
              </a:bodyPr>
              <a:lstStyle/>
              <a:p>
                <a:r>
                  <a:rPr lang="en-US" altLang="zh-CN" sz="2665" i="1"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i,j</a:t>
                </a:r>
                <a:endPar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2" name="直角三角形 21"/>
            <p:cNvSpPr/>
            <p:nvPr/>
          </p:nvSpPr>
          <p:spPr>
            <a:xfrm>
              <a:off x="5811" y="3495"/>
              <a:ext cx="3038" cy="2363"/>
            </a:xfrm>
            <a:prstGeom prst="r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3200">
                <a:latin typeface="楷体" panose="02010609060101010101" pitchFamily="49" charset="-122"/>
                <a:ea typeface="楷体" panose="02010609060101010101" pitchFamily="49" charset="-122"/>
                <a:cs typeface="Consolas" panose="020B0609020204030204" pitchFamily="49" charset="0"/>
              </a:endParaRPr>
            </a:p>
          </p:txBody>
        </p:sp>
        <p:sp>
          <p:nvSpPr>
            <p:cNvPr id="14351" name="Text Box 15"/>
            <p:cNvSpPr txBox="1">
              <a:spLocks noChangeArrowheads="1"/>
            </p:cNvSpPr>
            <p:nvPr/>
          </p:nvSpPr>
          <p:spPr bwMode="auto">
            <a:xfrm flipH="1">
              <a:off x="6303" y="4782"/>
              <a:ext cx="563" cy="689"/>
            </a:xfrm>
            <a:prstGeom prst="rect">
              <a:avLst/>
            </a:prstGeom>
            <a:noFill/>
            <a:ln w="9525">
              <a:noFill/>
              <a:miter lim="800000"/>
            </a:ln>
            <a:effectLst/>
          </p:spPr>
          <p:txBody>
            <a:bodyPr wrap="square">
              <a:spAutoFit/>
            </a:bodyPr>
            <a:lstStyle/>
            <a:p>
              <a:pPr algn="l">
                <a:spcBef>
                  <a:spcPct val="50000"/>
                </a:spcBef>
              </a:pPr>
              <a:r>
                <a:rPr lang="en-US" altLang="zh-CN" sz="32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sz="3200" i="1">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TextBox 60"/>
            <p:cNvSpPr txBox="1"/>
            <p:nvPr/>
          </p:nvSpPr>
          <p:spPr>
            <a:xfrm>
              <a:off x="8435" y="4737"/>
              <a:ext cx="906" cy="533"/>
            </a:xfrm>
            <a:prstGeom prst="rect">
              <a:avLst/>
            </a:prstGeom>
            <a:noFill/>
          </p:spPr>
          <p:txBody>
            <a:bodyPr wrap="square" lIns="0" tIns="0" rIns="0" bIns="0" rtlCol="0">
              <a:spAutoFit/>
            </a:bodyPr>
            <a:lstStyle/>
            <a:p>
              <a:r>
                <a:rPr lang="en-US" altLang="zh-CN" sz="2935" i="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935" i="1"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cxnSp>
          <p:nvCxnSpPr>
            <p:cNvPr id="81" name="直接连接符 80"/>
            <p:cNvCxnSpPr/>
            <p:nvPr/>
          </p:nvCxnSpPr>
          <p:spPr>
            <a:xfrm flipV="1">
              <a:off x="9678" y="3485"/>
              <a:ext cx="1013" cy="563"/>
            </a:xfrm>
            <a:prstGeom prst="line">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82" name="TextBox 81"/>
            <p:cNvSpPr txBox="1"/>
            <p:nvPr/>
          </p:nvSpPr>
          <p:spPr>
            <a:xfrm>
              <a:off x="10466" y="3192"/>
              <a:ext cx="1350" cy="544"/>
            </a:xfrm>
            <a:prstGeom prst="rect">
              <a:avLst/>
            </a:prstGeom>
            <a:noFill/>
          </p:spPr>
          <p:txBody>
            <a:bodyPr wrap="square" rtlCol="0">
              <a:spAutoFit/>
            </a:bodyPr>
            <a:lstStyle/>
            <a:p>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6" name="组合 61"/>
          <p:cNvGrpSpPr/>
          <p:nvPr/>
        </p:nvGrpSpPr>
        <p:grpSpPr>
          <a:xfrm>
            <a:off x="5167630" y="6057265"/>
            <a:ext cx="762000" cy="797848"/>
            <a:chOff x="3357554" y="5702316"/>
            <a:chExt cx="571504" cy="880735"/>
          </a:xfrm>
        </p:grpSpPr>
        <p:sp>
          <p:nvSpPr>
            <p:cNvPr id="58" name="TextBox 57"/>
            <p:cNvSpPr txBox="1"/>
            <p:nvPr/>
          </p:nvSpPr>
          <p:spPr>
            <a:xfrm>
              <a:off x="3357554" y="6029286"/>
              <a:ext cx="571504" cy="553765"/>
            </a:xfrm>
            <a:prstGeom prst="rect">
              <a:avLst/>
            </a:prstGeom>
            <a:noFill/>
          </p:spPr>
          <p:txBody>
            <a:bodyPr wrap="square" rtlCol="0">
              <a:spAutoFit/>
            </a:bodyPr>
            <a:lstStyle/>
            <a:p>
              <a:r>
                <a:rPr lang="en-US" altLang="zh-CN" sz="2665" i="1"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endPar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0" name="直接箭头连接符 59"/>
            <p:cNvCxnSpPr/>
            <p:nvPr/>
          </p:nvCxnSpPr>
          <p:spPr>
            <a:xfrm rot="5400000">
              <a:off x="3444073" y="5880117"/>
              <a:ext cx="357190" cy="1588"/>
            </a:xfrm>
            <a:prstGeom prst="straightConnector1">
              <a:avLst/>
            </a:prstGeom>
            <a:ln w="28575">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1" name="Text Box 10"/>
          <p:cNvSpPr txBox="1">
            <a:spLocks noChangeArrowheads="1"/>
          </p:cNvSpPr>
          <p:nvPr/>
        </p:nvSpPr>
        <p:spPr bwMode="auto">
          <a:xfrm>
            <a:off x="1175810" y="1004752"/>
            <a:ext cx="5568949" cy="501650"/>
          </a:xfrm>
          <a:prstGeom prst="rect">
            <a:avLst/>
          </a:prstGeom>
          <a:noFill/>
          <a:ln w="38100" algn="ctr">
            <a:noFill/>
            <a:miter lim="800000"/>
          </a:ln>
          <a:effectLst/>
        </p:spPr>
        <p:txBody>
          <a:bodyPr wrap="square">
            <a:spAutoFit/>
          </a:bodyPr>
          <a:p>
            <a:pPr algn="l">
              <a:spcBef>
                <a:spcPct val="50000"/>
              </a:spcBef>
            </a:pPr>
            <a:r>
              <a:rPr kumimoji="1" lang="zh-CN" altLang="en-US" sz="2665" smtClean="0">
                <a:solidFill>
                  <a:schemeClr val="accent6">
                    <a:lumMod val="75000"/>
                  </a:schemeClr>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②</a:t>
            </a:r>
            <a:r>
              <a:rPr kumimoji="1" lang="zh-CN" altLang="en-US" sz="2665"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三角矩阵的压缩存储      </a:t>
            </a:r>
            <a:endPar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4"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95251" y="3436185"/>
            <a:ext cx="12096749" cy="460375"/>
          </a:xfrm>
          <a:prstGeom prst="rect">
            <a:avLst/>
          </a:prstGeom>
          <a:noFill/>
        </p:spPr>
        <p:txBody>
          <a:bodyPr wrap="square" rtlCol="0">
            <a:spAutoFit/>
          </a:bodyPr>
          <a:lstStyle/>
          <a:p>
            <a:pPr algn="l"/>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0,0</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i,j-</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endPar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8" name="下箭头 17"/>
          <p:cNvSpPr/>
          <p:nvPr/>
        </p:nvSpPr>
        <p:spPr>
          <a:xfrm>
            <a:off x="6544733" y="5322358"/>
            <a:ext cx="253153" cy="443653"/>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latin typeface="Consolas" panose="020B0609020204030204" pitchFamily="49" charset="0"/>
              <a:ea typeface="仿宋" panose="02010609060101010101" pitchFamily="49" charset="-122"/>
              <a:cs typeface="Consolas" panose="020B0609020204030204" pitchFamily="49" charset="0"/>
            </a:endParaRPr>
          </a:p>
        </p:txBody>
      </p:sp>
      <p:sp>
        <p:nvSpPr>
          <p:cNvPr id="14342" name="Text Box 6"/>
          <p:cNvSpPr txBox="1">
            <a:spLocks noChangeArrowheads="1"/>
          </p:cNvSpPr>
          <p:nvPr/>
        </p:nvSpPr>
        <p:spPr bwMode="auto">
          <a:xfrm>
            <a:off x="3236172" y="5936615"/>
            <a:ext cx="812800" cy="398780"/>
          </a:xfrm>
          <a:prstGeom prst="rect">
            <a:avLst/>
          </a:prstGeom>
          <a:noFill/>
          <a:ln w="9525">
            <a:noFill/>
            <a:miter lim="800000"/>
          </a:ln>
          <a:effectLst/>
        </p:spPr>
        <p:txBody>
          <a:bodyPr>
            <a:spAutoFit/>
          </a:bodyPr>
          <a:lstStyle/>
          <a:p>
            <a:pPr algn="l">
              <a:spcBef>
                <a:spcPct val="50000"/>
              </a:spcBef>
            </a:pPr>
            <a:r>
              <a:rPr kumimoji="1" lang="en-US" altLang="zh-CN" sz="2000" i="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sz="200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200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343" name="Text Box 7"/>
          <p:cNvSpPr txBox="1">
            <a:spLocks noChangeArrowheads="1"/>
          </p:cNvSpPr>
          <p:nvPr/>
        </p:nvSpPr>
        <p:spPr bwMode="auto">
          <a:xfrm>
            <a:off x="7166187" y="5682403"/>
            <a:ext cx="1810173" cy="398780"/>
          </a:xfrm>
          <a:prstGeom prst="rect">
            <a:avLst/>
          </a:prstGeom>
          <a:noFill/>
          <a:ln w="9525">
            <a:noFill/>
            <a:miter lim="800000"/>
          </a:ln>
          <a:effectLst/>
        </p:spPr>
        <p:txBody>
          <a:bodyPr wrap="square">
            <a:spAutoFit/>
          </a:bodyPr>
          <a:lstStyle/>
          <a:p>
            <a:pPr algn="l">
              <a:spcBef>
                <a:spcPct val="50000"/>
              </a:spcBef>
            </a:pPr>
            <a:r>
              <a:rPr kumimoji="1" lang="zh-CN" altLang="en-US"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kumimoji="1" lang="en-US" altLang="zh-CN" sz="2000"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200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kumimoji="1" lang="zh-CN" altLang="en-US" sz="200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endParaRPr kumimoji="1" lang="zh-CN" altLang="en-US" sz="200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344" name="Text Box 8"/>
          <p:cNvSpPr txBox="1">
            <a:spLocks noChangeArrowheads="1"/>
          </p:cNvSpPr>
          <p:nvPr/>
        </p:nvSpPr>
        <p:spPr bwMode="auto">
          <a:xfrm>
            <a:off x="7247467" y="6220883"/>
            <a:ext cx="1989667" cy="398780"/>
          </a:xfrm>
          <a:prstGeom prst="rect">
            <a:avLst/>
          </a:prstGeom>
          <a:noFill/>
          <a:ln w="9525">
            <a:noFill/>
            <a:miter lim="800000"/>
          </a:ln>
          <a:effectLst/>
        </p:spPr>
        <p:txBody>
          <a:bodyPr>
            <a:spAutoFit/>
          </a:bodyPr>
          <a:lstStyle/>
          <a:p>
            <a:pPr algn="l">
              <a:spcBef>
                <a:spcPct val="50000"/>
              </a:spcBef>
            </a:pPr>
            <a:r>
              <a:rPr kumimoji="1" lang="zh-CN" altLang="en-US" sz="200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kumimoji="1" lang="en-US" altLang="zh-CN" sz="2000"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200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kumimoji="1" lang="en-US" altLang="zh-CN" sz="2000" i="1">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kumimoji="1" lang="zh-CN" altLang="en-US" sz="200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endParaRPr kumimoji="1" lang="zh-CN" altLang="en-US" sz="200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345" name="AutoShape 9"/>
          <p:cNvSpPr/>
          <p:nvPr/>
        </p:nvSpPr>
        <p:spPr bwMode="auto">
          <a:xfrm>
            <a:off x="3728085" y="5813425"/>
            <a:ext cx="182880" cy="713740"/>
          </a:xfrm>
          <a:prstGeom prst="leftBrace">
            <a:avLst>
              <a:gd name="adj1" fmla="val 87500"/>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lstStyle/>
          <a:p>
            <a:endParaRPr lang="zh-CN" altLang="en-US" sz="2000">
              <a:solidFill>
                <a:schemeClr val="tx1"/>
              </a:solidFill>
              <a:latin typeface="Consolas" panose="020B0609020204030204" pitchFamily="49" charset="0"/>
              <a:ea typeface="仿宋" panose="02010609060101010101" pitchFamily="49" charset="-122"/>
              <a:cs typeface="Consolas" panose="020B0609020204030204" pitchFamily="49" charset="0"/>
            </a:endParaRPr>
          </a:p>
        </p:txBody>
      </p:sp>
      <p:sp>
        <p:nvSpPr>
          <p:cNvPr id="14352" name="Line 16"/>
          <p:cNvSpPr>
            <a:spLocks noChangeShapeType="1"/>
          </p:cNvSpPr>
          <p:nvPr/>
        </p:nvSpPr>
        <p:spPr bwMode="auto">
          <a:xfrm flipH="1" flipV="1">
            <a:off x="5332095" y="6452870"/>
            <a:ext cx="641350" cy="25908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14353" name="Text Box 17"/>
          <p:cNvSpPr txBox="1">
            <a:spLocks noChangeArrowheads="1"/>
          </p:cNvSpPr>
          <p:nvPr/>
        </p:nvSpPr>
        <p:spPr bwMode="auto">
          <a:xfrm>
            <a:off x="6045200" y="6484620"/>
            <a:ext cx="2621915" cy="398780"/>
          </a:xfrm>
          <a:prstGeom prst="rect">
            <a:avLst/>
          </a:prstGeom>
          <a:noFill/>
          <a:ln w="9525">
            <a:noFill/>
            <a:miter lim="800000"/>
          </a:ln>
          <a:effectLst/>
        </p:spPr>
        <p:txBody>
          <a:bodyPr wrap="square">
            <a:spAutoFit/>
          </a:bodyPr>
          <a:lstStyle/>
          <a:p>
            <a:pPr algn="l">
              <a:spcBef>
                <a:spcPct val="50000"/>
              </a:spcBef>
            </a:pPr>
            <a:r>
              <a:rPr lang="zh-CN" altLang="en-US" sz="2000">
                <a:solidFill>
                  <a:schemeClr val="tx1"/>
                </a:solidFill>
                <a:latin typeface="微软雅黑" panose="020B0503020204020204" pitchFamily="34" charset="-122"/>
                <a:ea typeface="微软雅黑" panose="020B0503020204020204" pitchFamily="34" charset="-122"/>
                <a:cs typeface="Consolas" panose="020B0609020204030204" pitchFamily="49" charset="0"/>
              </a:rPr>
              <a:t>存放常量</a:t>
            </a:r>
            <a:r>
              <a:rPr lang="en-US" altLang="zh-CN" sz="2000" i="1">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sz="2000" i="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35"/>
          <p:cNvGrpSpPr/>
          <p:nvPr/>
        </p:nvGrpSpPr>
        <p:grpSpPr>
          <a:xfrm rot="0">
            <a:off x="4096173" y="5583767"/>
            <a:ext cx="2595033" cy="571129"/>
            <a:chOff x="6554802" y="4214818"/>
            <a:chExt cx="1731974" cy="428377"/>
          </a:xfrm>
        </p:grpSpPr>
        <p:sp>
          <p:nvSpPr>
            <p:cNvPr id="27" name="TextBox 26"/>
            <p:cNvSpPr txBox="1"/>
            <p:nvPr/>
          </p:nvSpPr>
          <p:spPr>
            <a:xfrm>
              <a:off x="6572264" y="4214818"/>
              <a:ext cx="1071570" cy="230521"/>
            </a:xfrm>
            <a:prstGeom prst="rect">
              <a:avLst/>
            </a:prstGeom>
            <a:noFill/>
          </p:spPr>
          <p:txBody>
            <a:bodyPr wrap="square" lIns="0" tIns="0" rIns="0" bIns="0" rtlCol="0">
              <a:spAutoFit/>
            </a:bodyPr>
            <a:lstStyle/>
            <a:p>
              <a:r>
                <a:rPr lang="en-US" altLang="zh-CN" sz="2000"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8" name="直接连接符 27"/>
            <p:cNvCxnSpPr/>
            <p:nvPr/>
          </p:nvCxnSpPr>
          <p:spPr>
            <a:xfrm>
              <a:off x="6554802" y="4464368"/>
              <a:ext cx="1080000" cy="1588"/>
            </a:xfrm>
            <a:prstGeom prst="line">
              <a:avLst/>
            </a:prstGeom>
            <a:ln>
              <a:tailEnd type="none" w="med" len="med"/>
            </a:ln>
          </p:spPr>
          <p:style>
            <a:lnRef idx="3">
              <a:schemeClr val="accent6"/>
            </a:lnRef>
            <a:fillRef idx="0">
              <a:schemeClr val="accent6"/>
            </a:fillRef>
            <a:effectRef idx="2">
              <a:schemeClr val="accent6"/>
            </a:effectRef>
            <a:fontRef idx="minor">
              <a:schemeClr val="tx1"/>
            </a:fontRef>
          </p:style>
        </p:cxnSp>
        <p:sp>
          <p:nvSpPr>
            <p:cNvPr id="29" name="TextBox 28"/>
            <p:cNvSpPr txBox="1"/>
            <p:nvPr/>
          </p:nvSpPr>
          <p:spPr>
            <a:xfrm>
              <a:off x="6799546" y="4412674"/>
              <a:ext cx="500066" cy="230521"/>
            </a:xfrm>
            <a:prstGeom prst="rect">
              <a:avLst/>
            </a:prstGeom>
            <a:noFill/>
          </p:spPr>
          <p:txBody>
            <a:bodyPr wrap="square" lIns="0" tIns="0" rIns="0" bIns="0" rtlCol="0">
              <a:spAutoFit/>
            </a:bodyPr>
            <a:lstStyle/>
            <a:p>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29"/>
            <p:cNvSpPr txBox="1"/>
            <p:nvPr/>
          </p:nvSpPr>
          <p:spPr>
            <a:xfrm>
              <a:off x="7429520" y="4321492"/>
              <a:ext cx="857256" cy="230521"/>
            </a:xfrm>
            <a:prstGeom prst="rect">
              <a:avLst/>
            </a:prstGeom>
            <a:noFill/>
          </p:spPr>
          <p:txBody>
            <a:bodyPr wrap="square" lIns="0" tIns="0" rIns="0" bIns="0" rtlCol="0">
              <a:spAutoFit/>
            </a:bodyPr>
            <a:lstStyle/>
            <a:p>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endParaRPr lang="en-US" altLang="zh-CN" sz="2000"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6" name="组合 30"/>
          <p:cNvGrpSpPr/>
          <p:nvPr/>
        </p:nvGrpSpPr>
        <p:grpSpPr>
          <a:xfrm rot="0">
            <a:off x="4129193" y="6098540"/>
            <a:ext cx="1429173" cy="593142"/>
            <a:chOff x="500034" y="3571876"/>
            <a:chExt cx="1071570" cy="444887"/>
          </a:xfrm>
        </p:grpSpPr>
        <p:sp>
          <p:nvSpPr>
            <p:cNvPr id="32" name="TextBox 31"/>
            <p:cNvSpPr txBox="1"/>
            <p:nvPr/>
          </p:nvSpPr>
          <p:spPr>
            <a:xfrm>
              <a:off x="500034" y="3571876"/>
              <a:ext cx="1071570" cy="230521"/>
            </a:xfrm>
            <a:prstGeom prst="rect">
              <a:avLst/>
            </a:prstGeom>
            <a:noFill/>
          </p:spPr>
          <p:txBody>
            <a:bodyPr wrap="square" lIns="0" tIns="0" rIns="0" bIns="0" rtlCol="0">
              <a:spAutoFit/>
            </a:bodyPr>
            <a:lstStyle/>
            <a:p>
              <a:r>
                <a:rPr lang="en-US" altLang="zh-CN" sz="20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3" name="直接连接符 32"/>
            <p:cNvCxnSpPr/>
            <p:nvPr/>
          </p:nvCxnSpPr>
          <p:spPr>
            <a:xfrm>
              <a:off x="571472" y="3784276"/>
              <a:ext cx="928694" cy="1588"/>
            </a:xfrm>
            <a:prstGeom prst="line">
              <a:avLst/>
            </a:prstGeom>
            <a:ln>
              <a:tailEnd type="none" w="med" len="med"/>
            </a:ln>
          </p:spPr>
          <p:style>
            <a:lnRef idx="3">
              <a:schemeClr val="accent6"/>
            </a:lnRef>
            <a:fillRef idx="0">
              <a:schemeClr val="accent6"/>
            </a:fillRef>
            <a:effectRef idx="2">
              <a:schemeClr val="accent6"/>
            </a:effectRef>
            <a:fontRef idx="minor">
              <a:schemeClr val="tx1"/>
            </a:fontRef>
          </p:style>
        </p:cxnSp>
        <p:sp>
          <p:nvSpPr>
            <p:cNvPr id="34" name="TextBox 33"/>
            <p:cNvSpPr txBox="1"/>
            <p:nvPr/>
          </p:nvSpPr>
          <p:spPr>
            <a:xfrm>
              <a:off x="739748" y="3786242"/>
              <a:ext cx="500066" cy="230521"/>
            </a:xfrm>
            <a:prstGeom prst="rect">
              <a:avLst/>
            </a:prstGeom>
            <a:noFill/>
          </p:spPr>
          <p:txBody>
            <a:bodyPr wrap="square" lIns="0" tIns="0" rIns="0" bIns="0" rtlCol="0">
              <a:spAutoFit/>
            </a:bodyPr>
            <a:lstStyle/>
            <a:p>
              <a:r>
                <a:rPr lang="en-US" altLang="zh-CN" sz="2000" smtClean="0">
                  <a:solidFill>
                    <a:schemeClr val="tx1"/>
                  </a:solidFill>
                  <a:latin typeface="Consolas" panose="020B0609020204030204" pitchFamily="49" charset="0"/>
                  <a:ea typeface="仿宋" panose="02010609060101010101" pitchFamily="49" charset="-122"/>
                  <a:cs typeface="Consolas" panose="020B0609020204030204" pitchFamily="49" charset="0"/>
                </a:rPr>
                <a:t>2</a:t>
              </a:r>
              <a:endParaRPr lang="en-US" altLang="zh-CN" sz="2000" smtClean="0">
                <a:solidFill>
                  <a:schemeClr val="tx1"/>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7" name="组合 69"/>
          <p:cNvGrpSpPr/>
          <p:nvPr/>
        </p:nvGrpSpPr>
        <p:grpSpPr>
          <a:xfrm>
            <a:off x="857212" y="4097631"/>
            <a:ext cx="2095516" cy="747625"/>
            <a:chOff x="857224" y="3742146"/>
            <a:chExt cx="1571637" cy="560719"/>
          </a:xfrm>
        </p:grpSpPr>
        <p:sp>
          <p:nvSpPr>
            <p:cNvPr id="62" name="左中括号 61"/>
            <p:cNvSpPr/>
            <p:nvPr/>
          </p:nvSpPr>
          <p:spPr>
            <a:xfrm rot="16200000">
              <a:off x="1571042" y="3028328"/>
              <a:ext cx="144000" cy="1571636"/>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63" name="TextBox 62"/>
            <p:cNvSpPr txBox="1"/>
            <p:nvPr/>
          </p:nvSpPr>
          <p:spPr>
            <a:xfrm>
              <a:off x="1071539" y="3957584"/>
              <a:ext cx="1357322" cy="345281"/>
            </a:xfrm>
            <a:prstGeom prst="rect">
              <a:avLst/>
            </a:prstGeom>
            <a:noFill/>
          </p:spPr>
          <p:txBody>
            <a:bodyPr wrap="square"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8" name="组合 70"/>
          <p:cNvGrpSpPr/>
          <p:nvPr/>
        </p:nvGrpSpPr>
        <p:grpSpPr>
          <a:xfrm>
            <a:off x="3440835" y="4097631"/>
            <a:ext cx="1809763" cy="747625"/>
            <a:chOff x="2857488" y="3742146"/>
            <a:chExt cx="1357322" cy="560719"/>
          </a:xfrm>
        </p:grpSpPr>
        <p:sp>
          <p:nvSpPr>
            <p:cNvPr id="64" name="左中括号 63"/>
            <p:cNvSpPr/>
            <p:nvPr/>
          </p:nvSpPr>
          <p:spPr>
            <a:xfrm rot="16200000">
              <a:off x="3427001" y="3172633"/>
              <a:ext cx="146858" cy="1285884"/>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65" name="TextBox 64"/>
            <p:cNvSpPr txBox="1"/>
            <p:nvPr/>
          </p:nvSpPr>
          <p:spPr>
            <a:xfrm>
              <a:off x="2857488" y="3957584"/>
              <a:ext cx="1357322" cy="345281"/>
            </a:xfrm>
            <a:prstGeom prst="rect">
              <a:avLst/>
            </a:prstGeom>
            <a:noFill/>
          </p:spPr>
          <p:txBody>
            <a:bodyPr wrap="square"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9" name="组合 71"/>
          <p:cNvGrpSpPr/>
          <p:nvPr/>
        </p:nvGrpSpPr>
        <p:grpSpPr>
          <a:xfrm>
            <a:off x="6096000" y="4061107"/>
            <a:ext cx="2190765" cy="747625"/>
            <a:chOff x="5072066" y="3714753"/>
            <a:chExt cx="1643074" cy="560719"/>
          </a:xfrm>
        </p:grpSpPr>
        <p:sp>
          <p:nvSpPr>
            <p:cNvPr id="66" name="左中括号 65"/>
            <p:cNvSpPr/>
            <p:nvPr/>
          </p:nvSpPr>
          <p:spPr>
            <a:xfrm rot="16200000">
              <a:off x="5780264" y="3066753"/>
              <a:ext cx="144000" cy="1440000"/>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67" name="TextBox 66"/>
            <p:cNvSpPr txBox="1"/>
            <p:nvPr/>
          </p:nvSpPr>
          <p:spPr>
            <a:xfrm>
              <a:off x="5072066" y="3930191"/>
              <a:ext cx="1643074" cy="345281"/>
            </a:xfrm>
            <a:prstGeom prst="rect">
              <a:avLst/>
            </a:prstGeom>
            <a:noFill/>
          </p:spPr>
          <p:txBody>
            <a:bodyPr wrap="square"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0" name="组合 72"/>
          <p:cNvGrpSpPr/>
          <p:nvPr/>
        </p:nvGrpSpPr>
        <p:grpSpPr>
          <a:xfrm>
            <a:off x="8667768" y="4006192"/>
            <a:ext cx="1905013" cy="802540"/>
            <a:chOff x="6500826" y="3673567"/>
            <a:chExt cx="1428760" cy="601905"/>
          </a:xfrm>
        </p:grpSpPr>
        <p:sp>
          <p:nvSpPr>
            <p:cNvPr id="68" name="左中括号 67"/>
            <p:cNvSpPr/>
            <p:nvPr/>
          </p:nvSpPr>
          <p:spPr>
            <a:xfrm rot="16200000">
              <a:off x="7123520" y="3122311"/>
              <a:ext cx="144000" cy="1246512"/>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69" name="TextBox 68"/>
            <p:cNvSpPr txBox="1"/>
            <p:nvPr/>
          </p:nvSpPr>
          <p:spPr>
            <a:xfrm>
              <a:off x="6500826" y="3930191"/>
              <a:ext cx="1428760" cy="345281"/>
            </a:xfrm>
            <a:prstGeom prst="rect">
              <a:avLst/>
            </a:prstGeom>
            <a:noFill/>
          </p:spPr>
          <p:txBody>
            <a:bodyPr wrap="square"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1" name="组合 77"/>
          <p:cNvGrpSpPr/>
          <p:nvPr/>
        </p:nvGrpSpPr>
        <p:grpSpPr>
          <a:xfrm>
            <a:off x="857213" y="4649680"/>
            <a:ext cx="9620317" cy="686031"/>
            <a:chOff x="642910" y="3856504"/>
            <a:chExt cx="7215238" cy="514523"/>
          </a:xfrm>
        </p:grpSpPr>
        <p:sp>
          <p:nvSpPr>
            <p:cNvPr id="76" name="左中括号 75"/>
            <p:cNvSpPr/>
            <p:nvPr/>
          </p:nvSpPr>
          <p:spPr>
            <a:xfrm rot="16200000">
              <a:off x="4179091" y="320323"/>
              <a:ext cx="142876" cy="7215238"/>
            </a:xfrm>
            <a:prstGeom prst="leftBracket">
              <a:avLst/>
            </a:prstGeom>
            <a:ln>
              <a:tailEnd type="non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77" name="TextBox 76"/>
            <p:cNvSpPr txBox="1"/>
            <p:nvPr/>
          </p:nvSpPr>
          <p:spPr>
            <a:xfrm>
              <a:off x="2857488" y="4071942"/>
              <a:ext cx="3571899" cy="299085"/>
            </a:xfrm>
            <a:prstGeom prst="rect">
              <a:avLst/>
            </a:prstGeom>
            <a:noFill/>
          </p:spPr>
          <p:txBody>
            <a:bodyPr wrap="square" rtlCol="0">
              <a:spAutoFit/>
            </a:bodyPr>
            <a:lstStyle/>
            <a:p>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共计</a:t>
              </a:r>
              <a:r>
                <a:rPr lang="en-US" altLang="zh-CN" sz="2000"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en-US" altLang="zh-CN" sz="2000"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altLang="zh-CN" sz="2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altLang="zh-CN" sz="2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en-US" altLang="zh-CN" sz="2000"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en-US" altLang="zh-CN" sz="2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a:t>
              </a:r>
              <a:endPar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sp>
        <p:nvSpPr>
          <p:cNvPr id="70" name="TextBox 69"/>
          <p:cNvSpPr txBox="1"/>
          <p:nvPr/>
        </p:nvSpPr>
        <p:spPr>
          <a:xfrm>
            <a:off x="666712" y="2769431"/>
            <a:ext cx="1047757" cy="542925"/>
          </a:xfrm>
          <a:prstGeom prst="rect">
            <a:avLst/>
          </a:prstGeom>
          <a:noFill/>
        </p:spPr>
        <p:txBody>
          <a:bodyPr wrap="square" rtlCol="0">
            <a:spAutoFit/>
          </a:bodyPr>
          <a:lstStyle/>
          <a:p>
            <a:r>
              <a:rPr lang="en-US" altLang="zh-CN" sz="293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93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3" name="组合 12"/>
          <p:cNvGrpSpPr/>
          <p:nvPr/>
        </p:nvGrpSpPr>
        <p:grpSpPr>
          <a:xfrm>
            <a:off x="5147733" y="985520"/>
            <a:ext cx="5334847" cy="2632287"/>
            <a:chOff x="5628" y="3192"/>
            <a:chExt cx="6301" cy="3109"/>
          </a:xfrm>
        </p:grpSpPr>
        <p:grpSp>
          <p:nvGrpSpPr>
            <p:cNvPr id="14" name="组合 37"/>
            <p:cNvGrpSpPr/>
            <p:nvPr/>
          </p:nvGrpSpPr>
          <p:grpSpPr>
            <a:xfrm>
              <a:off x="5628" y="3260"/>
              <a:ext cx="4500" cy="2760"/>
              <a:chOff x="3214676" y="2214554"/>
              <a:chExt cx="2838006" cy="1752612"/>
            </a:xfrm>
          </p:grpSpPr>
          <p:cxnSp>
            <p:nvCxnSpPr>
              <p:cNvPr id="15" name="直接连接符 14"/>
              <p:cNvCxnSpPr/>
              <p:nvPr/>
            </p:nvCxnSpPr>
            <p:spPr>
              <a:xfrm rot="5400000">
                <a:off x="2358214" y="3071016"/>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216264" y="222725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214676" y="392430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19" name="TextBox 41"/>
              <p:cNvSpPr txBox="1"/>
              <p:nvPr/>
            </p:nvSpPr>
            <p:spPr>
              <a:xfrm>
                <a:off x="3359140" y="2258590"/>
                <a:ext cx="714379" cy="307660"/>
              </a:xfrm>
              <a:prstGeom prst="rect">
                <a:avLst/>
              </a:prstGeom>
              <a:noFill/>
            </p:spPr>
            <p:txBody>
              <a:bodyPr wrap="square" lIns="0" tIns="0" rIns="0" bIns="0" rtlCol="0">
                <a:spAutoFit/>
              </a:bodyPr>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0,0</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42"/>
              <p:cNvSpPr txBox="1"/>
              <p:nvPr/>
            </p:nvSpPr>
            <p:spPr>
              <a:xfrm>
                <a:off x="4002081" y="2258590"/>
                <a:ext cx="714379" cy="307660"/>
              </a:xfrm>
              <a:prstGeom prst="rect">
                <a:avLst/>
              </a:prstGeom>
              <a:noFill/>
            </p:spPr>
            <p:txBody>
              <a:bodyPr wrap="square" lIns="0" tIns="0" rIns="0" bIns="0" rtlCol="0">
                <a:spAutoFit/>
              </a:bodyPr>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TextBox 43"/>
              <p:cNvSpPr txBox="1"/>
              <p:nvPr/>
            </p:nvSpPr>
            <p:spPr>
              <a:xfrm>
                <a:off x="5216526" y="2258590"/>
                <a:ext cx="714379" cy="307660"/>
              </a:xfrm>
              <a:prstGeom prst="rect">
                <a:avLst/>
              </a:prstGeom>
              <a:noFill/>
            </p:spPr>
            <p:txBody>
              <a:bodyPr wrap="square" lIns="0" tIns="0" rIns="0" bIns="0" rtlCol="0">
                <a:spAutoFit/>
              </a:bodyPr>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TextBox 44"/>
              <p:cNvSpPr txBox="1"/>
              <p:nvPr/>
            </p:nvSpPr>
            <p:spPr>
              <a:xfrm>
                <a:off x="4645023" y="2239954"/>
                <a:ext cx="571504" cy="307660"/>
              </a:xfrm>
              <a:prstGeom prst="rect">
                <a:avLst/>
              </a:prstGeom>
              <a:noFill/>
            </p:spPr>
            <p:txBody>
              <a:bodyPr wrap="square" lIns="0" tIns="0" rIns="0" bIns="0" rtlCol="0">
                <a:spAutoFit/>
              </a:bodyPr>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35" name="TextBox 46"/>
              <p:cNvSpPr txBox="1"/>
              <p:nvPr/>
            </p:nvSpPr>
            <p:spPr>
              <a:xfrm>
                <a:off x="4002081" y="2687218"/>
                <a:ext cx="714379" cy="307660"/>
              </a:xfrm>
              <a:prstGeom prst="rect">
                <a:avLst/>
              </a:prstGeom>
              <a:noFill/>
            </p:spPr>
            <p:txBody>
              <a:bodyPr wrap="square" lIns="0" tIns="0" rIns="0" bIns="0" rtlCol="0">
                <a:spAutoFit/>
              </a:bodyPr>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TextBox 47"/>
              <p:cNvSpPr txBox="1"/>
              <p:nvPr/>
            </p:nvSpPr>
            <p:spPr>
              <a:xfrm>
                <a:off x="5216526" y="2687218"/>
                <a:ext cx="714379" cy="307660"/>
              </a:xfrm>
              <a:prstGeom prst="rect">
                <a:avLst/>
              </a:prstGeom>
              <a:noFill/>
            </p:spPr>
            <p:txBody>
              <a:bodyPr wrap="square" lIns="0" tIns="0" rIns="0" bIns="0" rtlCol="0">
                <a:spAutoFit/>
              </a:bodyPr>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TextBox 48"/>
              <p:cNvSpPr txBox="1"/>
              <p:nvPr/>
            </p:nvSpPr>
            <p:spPr>
              <a:xfrm>
                <a:off x="4645023" y="2668582"/>
                <a:ext cx="571504" cy="307660"/>
              </a:xfrm>
              <a:prstGeom prst="rect">
                <a:avLst/>
              </a:prstGeom>
              <a:noFill/>
            </p:spPr>
            <p:txBody>
              <a:bodyPr wrap="square" lIns="0" tIns="0" rIns="0" bIns="0" rtlCol="0">
                <a:spAutoFit/>
              </a:bodyPr>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38" name="TextBox 49"/>
              <p:cNvSpPr txBox="1"/>
              <p:nvPr/>
            </p:nvSpPr>
            <p:spPr>
              <a:xfrm>
                <a:off x="3359140" y="3549236"/>
                <a:ext cx="714379" cy="307660"/>
              </a:xfrm>
              <a:prstGeom prst="rect">
                <a:avLst/>
              </a:prstGeom>
              <a:noFill/>
            </p:spPr>
            <p:txBody>
              <a:bodyPr wrap="square" lIns="0" tIns="0" rIns="0" bIns="0" rtlCol="0">
                <a:spAutoFit/>
              </a:bodyPr>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8" name="TextBox 50"/>
              <p:cNvSpPr txBox="1"/>
              <p:nvPr/>
            </p:nvSpPr>
            <p:spPr>
              <a:xfrm>
                <a:off x="4002081" y="3549236"/>
                <a:ext cx="714379" cy="307660"/>
              </a:xfrm>
              <a:prstGeom prst="rect">
                <a:avLst/>
              </a:prstGeom>
              <a:noFill/>
            </p:spPr>
            <p:txBody>
              <a:bodyPr wrap="square" lIns="0" tIns="0" rIns="0" bIns="0" rtlCol="0">
                <a:spAutoFit/>
              </a:bodyPr>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9" name="TextBox 51"/>
              <p:cNvSpPr txBox="1"/>
              <p:nvPr/>
            </p:nvSpPr>
            <p:spPr>
              <a:xfrm>
                <a:off x="5110219" y="3549236"/>
                <a:ext cx="942463" cy="307660"/>
              </a:xfrm>
              <a:prstGeom prst="rect">
                <a:avLst/>
              </a:prstGeom>
              <a:noFill/>
            </p:spPr>
            <p:txBody>
              <a:bodyPr wrap="square" lIns="0" tIns="0" rIns="0" bIns="0" rtlCol="0">
                <a:spAutoFit/>
              </a:bodyPr>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 name="TextBox 52"/>
              <p:cNvSpPr txBox="1"/>
              <p:nvPr/>
            </p:nvSpPr>
            <p:spPr>
              <a:xfrm>
                <a:off x="4645023" y="3530600"/>
                <a:ext cx="571504" cy="307660"/>
              </a:xfrm>
              <a:prstGeom prst="rect">
                <a:avLst/>
              </a:prstGeom>
              <a:noFill/>
            </p:spPr>
            <p:txBody>
              <a:bodyPr wrap="square" lIns="0" tIns="0" rIns="0" bIns="0" rtlCol="0">
                <a:spAutoFit/>
              </a:bodyPr>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cxnSp>
            <p:nvCxnSpPr>
              <p:cNvPr id="71" name="直接连接符 70"/>
              <p:cNvCxnSpPr/>
              <p:nvPr/>
            </p:nvCxnSpPr>
            <p:spPr>
              <a:xfrm rot="5400000">
                <a:off x="5180777" y="3109116"/>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908651" y="226535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907061" y="396240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75" name="TextBox 56"/>
              <p:cNvSpPr txBox="1"/>
              <p:nvPr/>
            </p:nvSpPr>
            <p:spPr>
              <a:xfrm>
                <a:off x="3502018" y="3097210"/>
                <a:ext cx="571504" cy="307660"/>
              </a:xfrm>
              <a:prstGeom prst="rect">
                <a:avLst/>
              </a:prstGeom>
              <a:noFill/>
            </p:spPr>
            <p:txBody>
              <a:bodyPr wrap="square" lIns="0" tIns="0" rIns="0" bIns="0" rtlCol="0">
                <a:spAutoFit/>
              </a:bodyPr>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78" name="TextBox 45"/>
              <p:cNvSpPr txBox="1"/>
              <p:nvPr/>
            </p:nvSpPr>
            <p:spPr>
              <a:xfrm>
                <a:off x="3359140" y="2687218"/>
                <a:ext cx="919808" cy="307660"/>
              </a:xfrm>
              <a:prstGeom prst="rect">
                <a:avLst/>
              </a:prstGeom>
              <a:noFill/>
            </p:spPr>
            <p:txBody>
              <a:bodyPr wrap="square" lIns="0" tIns="0" rIns="0" bIns="0" rtlCol="0">
                <a:spAutoFit/>
              </a:bodyPr>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79" name="组合 73"/>
            <p:cNvGrpSpPr/>
            <p:nvPr/>
          </p:nvGrpSpPr>
          <p:grpSpPr>
            <a:xfrm>
              <a:off x="10354" y="4771"/>
              <a:ext cx="1575" cy="1530"/>
              <a:chOff x="6072230" y="1673827"/>
              <a:chExt cx="1000132" cy="971614"/>
            </a:xfrm>
          </p:grpSpPr>
          <p:sp>
            <p:nvSpPr>
              <p:cNvPr id="80" name="右弧形箭头 79"/>
              <p:cNvSpPr/>
              <p:nvPr/>
            </p:nvSpPr>
            <p:spPr>
              <a:xfrm>
                <a:off x="6072230" y="1797713"/>
                <a:ext cx="357158" cy="847728"/>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83" name="TextBox 24"/>
              <p:cNvSpPr txBox="1"/>
              <p:nvPr/>
            </p:nvSpPr>
            <p:spPr>
              <a:xfrm>
                <a:off x="6286512" y="1673827"/>
                <a:ext cx="785850" cy="376262"/>
              </a:xfrm>
              <a:prstGeom prst="rect">
                <a:avLst/>
              </a:prstGeom>
              <a:noFill/>
            </p:spPr>
            <p:txBody>
              <a:bodyPr wrap="square" rtlCol="0">
                <a:spAutoFit/>
              </a:bodyPr>
              <a:p>
                <a:r>
                  <a:rPr lang="en-US" altLang="zh-CN" sz="2665" i="1"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i,j</a:t>
                </a:r>
                <a:endPar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84" name="直角三角形 83"/>
            <p:cNvSpPr/>
            <p:nvPr/>
          </p:nvSpPr>
          <p:spPr>
            <a:xfrm>
              <a:off x="5811" y="3495"/>
              <a:ext cx="3038" cy="2363"/>
            </a:xfrm>
            <a:prstGeom prst="rtTriangle">
              <a:avLst/>
            </a:prstGeom>
          </p:spPr>
          <p:style>
            <a:lnRef idx="3">
              <a:schemeClr val="lt1"/>
            </a:lnRef>
            <a:fillRef idx="1">
              <a:schemeClr val="accent6"/>
            </a:fillRef>
            <a:effectRef idx="1">
              <a:schemeClr val="accent6"/>
            </a:effectRef>
            <a:fontRef idx="minor">
              <a:schemeClr val="lt1"/>
            </a:fontRef>
          </p:style>
          <p:txBody>
            <a:bodyPr rtlCol="0" anchor="ctr"/>
            <a:p>
              <a:pPr algn="ctr"/>
              <a:endParaRPr lang="zh-CN" altLang="en-US" sz="3200">
                <a:latin typeface="楷体" panose="02010609060101010101" pitchFamily="49" charset="-122"/>
                <a:ea typeface="楷体" panose="02010609060101010101" pitchFamily="49" charset="-122"/>
                <a:cs typeface="Consolas" panose="020B0609020204030204" pitchFamily="49" charset="0"/>
              </a:endParaRPr>
            </a:p>
          </p:txBody>
        </p:sp>
        <p:sp>
          <p:nvSpPr>
            <p:cNvPr id="85" name="Text Box 15"/>
            <p:cNvSpPr txBox="1">
              <a:spLocks noChangeArrowheads="1"/>
            </p:cNvSpPr>
            <p:nvPr/>
          </p:nvSpPr>
          <p:spPr bwMode="auto">
            <a:xfrm flipH="1">
              <a:off x="6303" y="4782"/>
              <a:ext cx="563" cy="689"/>
            </a:xfrm>
            <a:prstGeom prst="rect">
              <a:avLst/>
            </a:prstGeom>
            <a:noFill/>
            <a:ln w="9525">
              <a:noFill/>
              <a:miter lim="800000"/>
            </a:ln>
            <a:effectLst/>
          </p:spPr>
          <p:txBody>
            <a:bodyPr wrap="square">
              <a:spAutoFit/>
            </a:bodyPr>
            <a:p>
              <a:pPr algn="l">
                <a:spcBef>
                  <a:spcPct val="50000"/>
                </a:spcBef>
              </a:pPr>
              <a:r>
                <a:rPr lang="en-US" altLang="zh-CN" sz="32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sz="3200" i="1">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6" name="TextBox 60"/>
            <p:cNvSpPr txBox="1"/>
            <p:nvPr/>
          </p:nvSpPr>
          <p:spPr>
            <a:xfrm>
              <a:off x="8435" y="4737"/>
              <a:ext cx="906" cy="533"/>
            </a:xfrm>
            <a:prstGeom prst="rect">
              <a:avLst/>
            </a:prstGeom>
            <a:noFill/>
          </p:spPr>
          <p:txBody>
            <a:bodyPr wrap="square" lIns="0" tIns="0" rIns="0" bIns="0" rtlCol="0">
              <a:spAutoFit/>
            </a:bodyPr>
            <a:p>
              <a:r>
                <a:rPr lang="en-US" altLang="zh-CN" sz="2935" i="1"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935" i="1" baseline="-25000" smtClean="0">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cxnSp>
          <p:nvCxnSpPr>
            <p:cNvPr id="87" name="直接连接符 86"/>
            <p:cNvCxnSpPr/>
            <p:nvPr/>
          </p:nvCxnSpPr>
          <p:spPr>
            <a:xfrm flipV="1">
              <a:off x="9678" y="3485"/>
              <a:ext cx="1013" cy="563"/>
            </a:xfrm>
            <a:prstGeom prst="line">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88" name="TextBox 81"/>
            <p:cNvSpPr txBox="1"/>
            <p:nvPr/>
          </p:nvSpPr>
          <p:spPr>
            <a:xfrm>
              <a:off x="10466" y="3192"/>
              <a:ext cx="1350" cy="544"/>
            </a:xfrm>
            <a:prstGeom prst="rect">
              <a:avLst/>
            </a:prstGeom>
            <a:noFill/>
          </p:spPr>
          <p:txBody>
            <a:bodyPr wrap="square" rtlCol="0">
              <a:spAutoFit/>
            </a:bodyPr>
            <a:p>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3" name="图片 2" descr="looking-for-g9e4782f49_1920"/>
          <p:cNvPicPr>
            <a:picLocks noChangeAspect="1"/>
          </p:cNvPicPr>
          <p:nvPr/>
        </p:nvPicPr>
        <p:blipFill>
          <a:blip r:embed="rId1"/>
          <a:stretch>
            <a:fillRect/>
          </a:stretch>
        </p:blipFill>
        <p:spPr>
          <a:xfrm flipH="1">
            <a:off x="2063115" y="802005"/>
            <a:ext cx="2633980" cy="2633980"/>
          </a:xfrm>
          <a:prstGeom prst="rect">
            <a:avLst/>
          </a:prstGeom>
        </p:spPr>
      </p:pic>
      <p:sp>
        <p:nvSpPr>
          <p:cNvPr id="4"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099820" y="1548130"/>
            <a:ext cx="3420533" cy="501650"/>
          </a:xfrm>
          <a:prstGeom prst="rect">
            <a:avLst/>
          </a:prstGeom>
          <a:noFill/>
          <a:ln w="9525">
            <a:noFill/>
            <a:miter lim="800000"/>
          </a:ln>
          <a:effectLst/>
        </p:spPr>
        <p:txBody>
          <a:bodyPr>
            <a:spAutoFit/>
          </a:bodyPr>
          <a:lstStyle/>
          <a:p>
            <a:pPr algn="l">
              <a:spcBef>
                <a:spcPct val="50000"/>
              </a:spcBef>
              <a:buBlip>
                <a:blip r:embed="rId1"/>
              </a:buBlip>
            </a:pPr>
            <a:r>
              <a:rPr kumimoji="1" lang="en-US" altLang="zh-CN" sz="2665">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下</a:t>
            </a:r>
            <a:r>
              <a:rPr kumimoji="1" lang="zh-CN" altLang="en-US" sz="2665">
                <a:solidFill>
                  <a:srgbClr val="C00000"/>
                </a:solidFill>
                <a:latin typeface="微软雅黑" panose="020B0503020204020204" pitchFamily="34" charset="-122"/>
                <a:ea typeface="微软雅黑" panose="020B0503020204020204" pitchFamily="34" charset="-122"/>
                <a:cs typeface="Consolas" panose="020B0609020204030204" pitchFamily="49" charset="0"/>
              </a:rPr>
              <a:t>三角矩阵</a:t>
            </a:r>
            <a:endParaRPr kumimoji="1" lang="zh-CN" altLang="en-US" sz="2665" b="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TextBox 20"/>
          <p:cNvSpPr txBox="1"/>
          <p:nvPr/>
        </p:nvSpPr>
        <p:spPr>
          <a:xfrm>
            <a:off x="1717887" y="3866727"/>
            <a:ext cx="9715500" cy="501650"/>
          </a:xfrm>
          <a:prstGeom prst="rect">
            <a:avLst/>
          </a:prstGeom>
          <a:noFill/>
        </p:spPr>
        <p:txBody>
          <a:bodyPr wrap="square"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0,0</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-1,0</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-1,1</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nvGrpSpPr>
          <p:cNvPr id="3" name="组合 59"/>
          <p:cNvGrpSpPr/>
          <p:nvPr/>
        </p:nvGrpSpPr>
        <p:grpSpPr>
          <a:xfrm rot="0">
            <a:off x="8671560" y="2821093"/>
            <a:ext cx="1333500" cy="1318260"/>
            <a:chOff x="5929322" y="1681451"/>
            <a:chExt cx="1000132" cy="988695"/>
          </a:xfrm>
        </p:grpSpPr>
        <p:sp>
          <p:nvSpPr>
            <p:cNvPr id="22" name="右弧形箭头 21"/>
            <p:cNvSpPr/>
            <p:nvPr/>
          </p:nvSpPr>
          <p:spPr>
            <a:xfrm>
              <a:off x="5929322" y="2000221"/>
              <a:ext cx="285750" cy="669925"/>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sp>
          <p:nvSpPr>
            <p:cNvPr id="23" name="TextBox 22"/>
            <p:cNvSpPr txBox="1"/>
            <p:nvPr/>
          </p:nvSpPr>
          <p:spPr>
            <a:xfrm>
              <a:off x="6072198" y="1681451"/>
              <a:ext cx="857256" cy="376238"/>
            </a:xfrm>
            <a:prstGeom prst="rect">
              <a:avLst/>
            </a:prstGeom>
            <a:noFill/>
          </p:spPr>
          <p:txBody>
            <a:bodyPr wrap="square" rtlCol="0">
              <a:spAutoFit/>
            </a:bodyPr>
            <a:lstStyle/>
            <a:p>
              <a:r>
                <a:rPr lang="en-US" altLang="zh-CN" sz="2665" i="1"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i,j</a:t>
              </a:r>
              <a:endPar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6143636" y="2204945"/>
              <a:ext cx="571504" cy="376238"/>
            </a:xfrm>
            <a:prstGeom prst="rect">
              <a:avLst/>
            </a:prstGeom>
            <a:noFill/>
          </p:spPr>
          <p:txBody>
            <a:bodyPr wrap="square" rtlCol="0">
              <a:spAutoFit/>
            </a:bodyPr>
            <a:lstStyle/>
            <a:p>
              <a:r>
                <a:rPr lang="en-US" altLang="zh-CN" sz="2665" i="1"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endParaRPr lang="en-US" altLang="zh-CN" sz="2665" i="1" baseline="-2500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aphicFrame>
        <p:nvGraphicFramePr>
          <p:cNvPr id="19" name="对象 18"/>
          <p:cNvGraphicFramePr>
            <a:graphicFrameLocks noChangeAspect="1"/>
          </p:cNvGraphicFramePr>
          <p:nvPr/>
        </p:nvGraphicFramePr>
        <p:xfrm>
          <a:off x="6793653" y="4545753"/>
          <a:ext cx="135467" cy="254000"/>
        </p:xfrm>
        <a:graphic>
          <a:graphicData uri="http://schemas.openxmlformats.org/presentationml/2006/ole">
            <mc:AlternateContent xmlns:mc="http://schemas.openxmlformats.org/markup-compatibility/2006">
              <mc:Choice xmlns:v="urn:schemas-microsoft-com:vml" Requires="v">
                <p:oleObj spid="_x0000_s1025" name="Equation" r:id="rId2" imgW="2438400" imgH="4572000" progId="Equations">
                  <p:embed/>
                </p:oleObj>
              </mc:Choice>
              <mc:Fallback>
                <p:oleObj name="Equation" r:id="rId2" imgW="2438400" imgH="4572000" progId="Equations">
                  <p:embed/>
                  <p:pic>
                    <p:nvPicPr>
                      <p:cNvPr id="0" name="图片 1024"/>
                      <p:cNvPicPr>
                        <a:picLocks noChangeAspect="1"/>
                      </p:cNvPicPr>
                      <p:nvPr/>
                    </p:nvPicPr>
                    <p:blipFill>
                      <a:blip r:embed="rId3"/>
                      <a:stretch>
                        <a:fillRect/>
                      </a:stretch>
                    </p:blipFill>
                    <p:spPr>
                      <a:xfrm>
                        <a:off x="6793653" y="4545753"/>
                        <a:ext cx="135467" cy="254000"/>
                      </a:xfrm>
                      <a:prstGeom prst="rect">
                        <a:avLst/>
                      </a:prstGeom>
                      <a:noFill/>
                      <a:ln w="9525">
                        <a:noFill/>
                      </a:ln>
                    </p:spPr>
                  </p:pic>
                </p:oleObj>
              </mc:Fallback>
            </mc:AlternateContent>
          </a:graphicData>
        </a:graphic>
      </p:graphicFrame>
      <p:sp>
        <p:nvSpPr>
          <p:cNvPr id="22540" name="Rectangle 12"/>
          <p:cNvSpPr>
            <a:spLocks noChangeArrowheads="1"/>
          </p:cNvSpPr>
          <p:nvPr/>
        </p:nvSpPr>
        <p:spPr bwMode="auto">
          <a:xfrm>
            <a:off x="703121" y="1058241"/>
            <a:ext cx="370840" cy="614045"/>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nvGrpSpPr>
          <p:cNvPr id="4" name="组合 38"/>
          <p:cNvGrpSpPr/>
          <p:nvPr/>
        </p:nvGrpSpPr>
        <p:grpSpPr>
          <a:xfrm>
            <a:off x="3982315" y="4387003"/>
            <a:ext cx="7362181" cy="2454295"/>
            <a:chOff x="2412696" y="3859530"/>
            <a:chExt cx="5521636" cy="1840721"/>
          </a:xfrm>
        </p:grpSpPr>
        <p:sp>
          <p:nvSpPr>
            <p:cNvPr id="22542" name="Line 14"/>
            <p:cNvSpPr>
              <a:spLocks noChangeShapeType="1"/>
            </p:cNvSpPr>
            <p:nvPr/>
          </p:nvSpPr>
          <p:spPr bwMode="auto">
            <a:xfrm flipH="1" flipV="1">
              <a:off x="4050679" y="5366544"/>
              <a:ext cx="572135" cy="149860"/>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2543" name="Text Box 15"/>
            <p:cNvSpPr txBox="1">
              <a:spLocks noChangeArrowheads="1"/>
            </p:cNvSpPr>
            <p:nvPr/>
          </p:nvSpPr>
          <p:spPr bwMode="auto">
            <a:xfrm>
              <a:off x="4676630" y="5354970"/>
              <a:ext cx="1873250" cy="345281"/>
            </a:xfrm>
            <a:prstGeom prst="rect">
              <a:avLst/>
            </a:prstGeom>
            <a:noFill/>
            <a:ln w="9525">
              <a:noFill/>
              <a:miter lim="800000"/>
            </a:ln>
            <a:effectLst/>
          </p:spPr>
          <p:txBody>
            <a:bodyPr>
              <a:spAutoFit/>
            </a:bodyPr>
            <a:lstStyle/>
            <a:p>
              <a:pPr algn="l">
                <a:spcBef>
                  <a:spcPct val="50000"/>
                </a:spcBef>
              </a:pP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存放一个常量</a:t>
              </a:r>
              <a:r>
                <a:rPr lang="en-US" altLang="zh-CN" i="1">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i="1">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下箭头 15"/>
            <p:cNvSpPr/>
            <p:nvPr/>
          </p:nvSpPr>
          <p:spPr>
            <a:xfrm>
              <a:off x="4790118" y="3859530"/>
              <a:ext cx="285752"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latin typeface="Consolas" panose="020B0609020204030204" pitchFamily="49" charset="0"/>
                <a:ea typeface="仿宋" panose="02010609060101010101" pitchFamily="49" charset="-122"/>
                <a:cs typeface="Consolas" panose="020B0609020204030204" pitchFamily="49" charset="0"/>
              </a:endParaRPr>
            </a:p>
          </p:txBody>
        </p:sp>
        <p:sp>
          <p:nvSpPr>
            <p:cNvPr id="25" name="Text Box 10"/>
            <p:cNvSpPr txBox="1">
              <a:spLocks noChangeArrowheads="1"/>
            </p:cNvSpPr>
            <p:nvPr/>
          </p:nvSpPr>
          <p:spPr bwMode="auto">
            <a:xfrm>
              <a:off x="2412696" y="4662662"/>
              <a:ext cx="609600" cy="345281"/>
            </a:xfrm>
            <a:prstGeom prst="rect">
              <a:avLst/>
            </a:prstGeom>
            <a:noFill/>
            <a:ln w="9525">
              <a:noFill/>
              <a:miter lim="800000"/>
            </a:ln>
            <a:effectLst/>
          </p:spPr>
          <p:txBody>
            <a:bodyPr>
              <a:spAutoFit/>
            </a:bodyPr>
            <a:lstStyle/>
            <a:p>
              <a:pPr algn="l">
                <a:spcBef>
                  <a:spcPct val="50000"/>
                </a:spcBef>
              </a:pPr>
              <a:r>
                <a:rPr kumimoji="1" lang="en-US" altLang="zh-CN" i="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 Box 11"/>
            <p:cNvSpPr txBox="1">
              <a:spLocks noChangeArrowheads="1"/>
            </p:cNvSpPr>
            <p:nvPr/>
          </p:nvSpPr>
          <p:spPr bwMode="auto">
            <a:xfrm>
              <a:off x="5214942" y="4335478"/>
              <a:ext cx="1362068" cy="345281"/>
            </a:xfrm>
            <a:prstGeom prst="rect">
              <a:avLst/>
            </a:prstGeom>
            <a:noFill/>
            <a:ln w="9525">
              <a:noFill/>
              <a:miter lim="800000"/>
            </a:ln>
            <a:effectLst/>
          </p:spPr>
          <p:txBody>
            <a:bodyPr wrap="square">
              <a:spAutoFit/>
            </a:bodyPr>
            <a:lstStyle/>
            <a:p>
              <a:pPr algn="l">
                <a:spcBef>
                  <a:spcPct val="50000"/>
                </a:spcBef>
              </a:pPr>
              <a:r>
                <a:rPr kumimoji="1"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kumimoji="1"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kumimoji="1"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endParaRPr kumimoji="1" lang="zh-CN" altLang="en-US">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 Box 13"/>
            <p:cNvSpPr txBox="1">
              <a:spLocks noChangeArrowheads="1"/>
            </p:cNvSpPr>
            <p:nvPr/>
          </p:nvSpPr>
          <p:spPr bwMode="auto">
            <a:xfrm>
              <a:off x="5214942" y="4967462"/>
              <a:ext cx="2719390" cy="345281"/>
            </a:xfrm>
            <a:prstGeom prst="rect">
              <a:avLst/>
            </a:prstGeom>
            <a:noFill/>
            <a:ln w="9525">
              <a:noFill/>
              <a:miter lim="800000"/>
            </a:ln>
            <a:effectLst/>
          </p:spPr>
          <p:txBody>
            <a:bodyPr wrap="square">
              <a:spAutoFit/>
            </a:bodyPr>
            <a:lstStyle/>
            <a:p>
              <a:pPr algn="l">
                <a:spcBef>
                  <a:spcPct val="50000"/>
                </a:spcBef>
              </a:pPr>
              <a:r>
                <a:rPr kumimoji="1"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kumimoji="1"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kumimoji="1"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kumimoji="1"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endParaRPr kumimoji="1"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AutoShape 15"/>
            <p:cNvSpPr/>
            <p:nvPr/>
          </p:nvSpPr>
          <p:spPr bwMode="auto">
            <a:xfrm>
              <a:off x="2914664" y="4373404"/>
              <a:ext cx="228600" cy="900589"/>
            </a:xfrm>
            <a:prstGeom prst="leftBrace">
              <a:avLst>
                <a:gd name="adj1" fmla="val 41667"/>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lstStyle/>
            <a:p>
              <a:endParaRPr lang="zh-CN" altLang="en-US">
                <a:solidFill>
                  <a:schemeClr val="tx1"/>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5" name="组合 28"/>
            <p:cNvGrpSpPr/>
            <p:nvPr/>
          </p:nvGrpSpPr>
          <p:grpSpPr>
            <a:xfrm>
              <a:off x="3286116" y="4143380"/>
              <a:ext cx="1500198" cy="652527"/>
              <a:chOff x="500034" y="3571876"/>
              <a:chExt cx="1500198" cy="652527"/>
            </a:xfrm>
          </p:grpSpPr>
          <p:sp>
            <p:nvSpPr>
              <p:cNvPr id="30" name="TextBox 29"/>
              <p:cNvSpPr txBox="1"/>
              <p:nvPr/>
            </p:nvSpPr>
            <p:spPr>
              <a:xfrm>
                <a:off x="500034" y="3571876"/>
                <a:ext cx="1071570"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1" name="直接连接符 30"/>
              <p:cNvCxnSpPr/>
              <p:nvPr/>
            </p:nvCxnSpPr>
            <p:spPr>
              <a:xfrm>
                <a:off x="571472" y="3929066"/>
                <a:ext cx="928694" cy="1588"/>
              </a:xfrm>
              <a:prstGeom prst="line">
                <a:avLst/>
              </a:prstGeom>
              <a:ln>
                <a:tailEnd type="none" w="med" len="med"/>
              </a:ln>
            </p:spPr>
            <p:style>
              <a:lnRef idx="3">
                <a:schemeClr val="accent6"/>
              </a:lnRef>
              <a:fillRef idx="0">
                <a:schemeClr val="accent6"/>
              </a:fillRef>
              <a:effectRef idx="2">
                <a:schemeClr val="accent6"/>
              </a:effectRef>
              <a:fontRef idx="minor">
                <a:schemeClr val="tx1"/>
              </a:fontRef>
            </p:style>
          </p:cxnSp>
          <p:sp>
            <p:nvSpPr>
              <p:cNvPr id="32" name="TextBox 31"/>
              <p:cNvSpPr txBox="1"/>
              <p:nvPr/>
            </p:nvSpPr>
            <p:spPr>
              <a:xfrm>
                <a:off x="739748" y="3947702"/>
                <a:ext cx="500066" cy="276701"/>
              </a:xfrm>
              <a:prstGeom prst="rect">
                <a:avLst/>
              </a:prstGeom>
              <a:noFill/>
            </p:spPr>
            <p:txBody>
              <a:bodyPr wrap="square" lIns="0" tIns="0" rIns="0" bIns="0" rtlCol="0">
                <a:spAutoFit/>
              </a:bodyP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TextBox 32"/>
              <p:cNvSpPr txBox="1"/>
              <p:nvPr/>
            </p:nvSpPr>
            <p:spPr>
              <a:xfrm>
                <a:off x="1500166" y="3786190"/>
                <a:ext cx="500066" cy="276701"/>
              </a:xfrm>
              <a:prstGeom prst="rect">
                <a:avLst/>
              </a:prstGeom>
              <a:noFill/>
            </p:spPr>
            <p:txBody>
              <a:bodyPr wrap="square" lIns="0" tIns="0" rIns="0" bIns="0" rtlCol="0">
                <a:spAutoFit/>
              </a:bodyP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6" name="组合 33"/>
            <p:cNvGrpSpPr/>
            <p:nvPr/>
          </p:nvGrpSpPr>
          <p:grpSpPr>
            <a:xfrm>
              <a:off x="3286116" y="4888565"/>
              <a:ext cx="1071570" cy="557505"/>
              <a:chOff x="652434" y="5388631"/>
              <a:chExt cx="1071570" cy="557505"/>
            </a:xfrm>
          </p:grpSpPr>
          <p:sp>
            <p:nvSpPr>
              <p:cNvPr id="35" name="TextBox 34"/>
              <p:cNvSpPr txBox="1"/>
              <p:nvPr/>
            </p:nvSpPr>
            <p:spPr>
              <a:xfrm>
                <a:off x="652434" y="5388631"/>
                <a:ext cx="1071570"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6" name="直接连接符 35"/>
              <p:cNvCxnSpPr/>
              <p:nvPr/>
            </p:nvCxnSpPr>
            <p:spPr>
              <a:xfrm>
                <a:off x="723872" y="5696444"/>
                <a:ext cx="928694" cy="1588"/>
              </a:xfrm>
              <a:prstGeom prst="line">
                <a:avLst/>
              </a:prstGeom>
              <a:ln>
                <a:tailEnd type="none" w="med" len="med"/>
              </a:ln>
            </p:spPr>
            <p:style>
              <a:lnRef idx="3">
                <a:schemeClr val="accent6"/>
              </a:lnRef>
              <a:fillRef idx="0">
                <a:schemeClr val="accent6"/>
              </a:fillRef>
              <a:effectRef idx="2">
                <a:schemeClr val="accent6"/>
              </a:effectRef>
              <a:fontRef idx="minor">
                <a:schemeClr val="tx1"/>
              </a:fontRef>
            </p:style>
          </p:cxnSp>
          <p:sp>
            <p:nvSpPr>
              <p:cNvPr id="37" name="TextBox 36"/>
              <p:cNvSpPr txBox="1"/>
              <p:nvPr/>
            </p:nvSpPr>
            <p:spPr>
              <a:xfrm>
                <a:off x="892148" y="5669435"/>
                <a:ext cx="500066" cy="276701"/>
              </a:xfrm>
              <a:prstGeom prst="rect">
                <a:avLst/>
              </a:prstGeom>
              <a:noFill/>
            </p:spPr>
            <p:txBody>
              <a:bodyPr wrap="square" lIns="0" tIns="0" rIns="0" bIns="0" rtlCol="0">
                <a:spAutoFit/>
              </a:bodyPr>
              <a:lstStyle/>
              <a:p>
                <a:r>
                  <a:rPr lang="en-US" altLang="zh-CN" smtClean="0">
                    <a:solidFill>
                      <a:schemeClr val="tx1"/>
                    </a:solidFill>
                    <a:latin typeface="Consolas" panose="020B0609020204030204" pitchFamily="49" charset="0"/>
                    <a:ea typeface="仿宋" panose="02010609060101010101" pitchFamily="49" charset="-122"/>
                    <a:cs typeface="Consolas" panose="020B0609020204030204" pitchFamily="49" charset="0"/>
                  </a:rPr>
                  <a:t>2</a:t>
                </a:r>
                <a:endParaRPr lang="en-US" altLang="zh-CN" smtClean="0">
                  <a:solidFill>
                    <a:schemeClr val="tx1"/>
                  </a:solidFill>
                  <a:latin typeface="Consolas" panose="020B0609020204030204" pitchFamily="49" charset="0"/>
                  <a:ea typeface="仿宋" panose="02010609060101010101" pitchFamily="49" charset="-122"/>
                  <a:cs typeface="Consolas" panose="020B0609020204030204" pitchFamily="49" charset="0"/>
                </a:endParaRPr>
              </a:p>
            </p:txBody>
          </p:sp>
        </p:grpSp>
      </p:grpSp>
      <p:cxnSp>
        <p:nvCxnSpPr>
          <p:cNvPr id="41" name="直接连接符 40"/>
          <p:cNvCxnSpPr/>
          <p:nvPr/>
        </p:nvCxnSpPr>
        <p:spPr>
          <a:xfrm rot="5400000">
            <a:off x="3623733" y="2432473"/>
            <a:ext cx="228600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768427" y="1307253"/>
            <a:ext cx="19304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765887" y="3569547"/>
            <a:ext cx="19304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959773" y="1348740"/>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0,0</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Box 44"/>
          <p:cNvSpPr txBox="1"/>
          <p:nvPr/>
        </p:nvSpPr>
        <p:spPr>
          <a:xfrm>
            <a:off x="5823373" y="1348740"/>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TextBox 45"/>
          <p:cNvSpPr txBox="1"/>
          <p:nvPr/>
        </p:nvSpPr>
        <p:spPr>
          <a:xfrm>
            <a:off x="7453207" y="1348740"/>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TextBox 46"/>
          <p:cNvSpPr txBox="1"/>
          <p:nvPr/>
        </p:nvSpPr>
        <p:spPr>
          <a:xfrm>
            <a:off x="6686127" y="1324187"/>
            <a:ext cx="767080"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48" name="TextBox 47"/>
          <p:cNvSpPr txBox="1"/>
          <p:nvPr/>
        </p:nvSpPr>
        <p:spPr>
          <a:xfrm>
            <a:off x="4959773" y="1920240"/>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TextBox 48"/>
          <p:cNvSpPr txBox="1"/>
          <p:nvPr/>
        </p:nvSpPr>
        <p:spPr>
          <a:xfrm>
            <a:off x="5823373" y="1920240"/>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TextBox 49"/>
          <p:cNvSpPr txBox="1"/>
          <p:nvPr/>
        </p:nvSpPr>
        <p:spPr>
          <a:xfrm>
            <a:off x="7453207" y="1920240"/>
            <a:ext cx="959273" cy="410210"/>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TextBox 51"/>
          <p:cNvSpPr txBox="1"/>
          <p:nvPr/>
        </p:nvSpPr>
        <p:spPr>
          <a:xfrm>
            <a:off x="4925060" y="3139440"/>
            <a:ext cx="959273"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3" name="TextBox 52"/>
          <p:cNvSpPr txBox="1"/>
          <p:nvPr/>
        </p:nvSpPr>
        <p:spPr>
          <a:xfrm>
            <a:off x="5787813" y="3139440"/>
            <a:ext cx="959273"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4" name="TextBox 53"/>
          <p:cNvSpPr txBox="1"/>
          <p:nvPr/>
        </p:nvSpPr>
        <p:spPr>
          <a:xfrm>
            <a:off x="7302500" y="3139440"/>
            <a:ext cx="1074420"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5" name="TextBox 54"/>
          <p:cNvSpPr txBox="1"/>
          <p:nvPr/>
        </p:nvSpPr>
        <p:spPr>
          <a:xfrm>
            <a:off x="6651413" y="3114887"/>
            <a:ext cx="767080"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56" name="直接连接符 55"/>
          <p:cNvCxnSpPr/>
          <p:nvPr/>
        </p:nvCxnSpPr>
        <p:spPr>
          <a:xfrm rot="5400000">
            <a:off x="7413413" y="2483273"/>
            <a:ext cx="228600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382847" y="1358053"/>
            <a:ext cx="19304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380307" y="3620347"/>
            <a:ext cx="193040" cy="2540"/>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151967" y="2467187"/>
            <a:ext cx="767080" cy="410210"/>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20" name="直角三角形 19"/>
          <p:cNvSpPr/>
          <p:nvPr/>
        </p:nvSpPr>
        <p:spPr>
          <a:xfrm rot="10800000">
            <a:off x="5454640" y="1310613"/>
            <a:ext cx="2952771" cy="2095515"/>
          </a:xfrm>
          <a:prstGeom prst="r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3200">
              <a:solidFill>
                <a:schemeClr val="tx1"/>
              </a:solidFill>
              <a:latin typeface="Consolas" panose="020B0609020204030204" pitchFamily="49" charset="0"/>
              <a:cs typeface="Consolas" panose="020B0609020204030204" pitchFamily="49" charset="0"/>
            </a:endParaRPr>
          </a:p>
        </p:txBody>
      </p:sp>
      <p:sp>
        <p:nvSpPr>
          <p:cNvPr id="22541" name="Text Box 13"/>
          <p:cNvSpPr txBox="1">
            <a:spLocks noChangeArrowheads="1"/>
          </p:cNvSpPr>
          <p:nvPr/>
        </p:nvSpPr>
        <p:spPr bwMode="auto">
          <a:xfrm>
            <a:off x="7242389" y="1722096"/>
            <a:ext cx="768349" cy="583565"/>
          </a:xfrm>
          <a:prstGeom prst="rect">
            <a:avLst/>
          </a:prstGeom>
          <a:noFill/>
          <a:ln w="9525">
            <a:noFill/>
            <a:miter lim="800000"/>
          </a:ln>
          <a:effectLst/>
        </p:spPr>
        <p:txBody>
          <a:bodyPr>
            <a:spAutoFit/>
          </a:bodyPr>
          <a:lstStyle/>
          <a:p>
            <a:pPr algn="l">
              <a:spcBef>
                <a:spcPct val="50000"/>
              </a:spcBef>
            </a:pPr>
            <a:r>
              <a:rPr lang="en-US" altLang="zh-CN" sz="32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c</a:t>
            </a:r>
            <a:endParaRPr lang="en-US" altLang="zh-CN" sz="3200" i="1">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1" name="直接箭头连接符 60"/>
          <p:cNvCxnSpPr/>
          <p:nvPr/>
        </p:nvCxnSpPr>
        <p:spPr>
          <a:xfrm rot="10800000" flipV="1">
            <a:off x="4194368" y="2579353"/>
            <a:ext cx="1047757" cy="190501"/>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62" name="TextBox 61"/>
          <p:cNvSpPr txBox="1"/>
          <p:nvPr/>
        </p:nvSpPr>
        <p:spPr>
          <a:xfrm>
            <a:off x="3146611" y="2579353"/>
            <a:ext cx="1238259" cy="460375"/>
          </a:xfrm>
          <a:prstGeom prst="rect">
            <a:avLst/>
          </a:prstGeom>
          <a:noFill/>
        </p:spPr>
        <p:txBody>
          <a:bodyPr wrap="square" rtlCol="0">
            <a:spAutoFit/>
          </a:bodyPr>
          <a:lstStyle/>
          <a:p>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Rectangle 7" descr="信纸">
            <a:hlinkClick r:id="" action="ppaction://hlinkshowjump?jump=nextslide"/>
          </p:cNvPr>
          <p:cNvSpPr>
            <a:spLocks noChangeArrowheads="1"/>
          </p:cNvSpPr>
          <p:nvPr/>
        </p:nvSpPr>
        <p:spPr bwMode="auto">
          <a:xfrm>
            <a:off x="1148715" y="855980"/>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6.1.3  特殊矩阵的压缩存储       </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635" y="1387475"/>
            <a:ext cx="10035540" cy="1198880"/>
          </a:xfrm>
          <a:prstGeom prst="rect">
            <a:avLst/>
          </a:prstGeom>
          <a:noFill/>
        </p:spPr>
        <p:txBody>
          <a:bodyPr wrap="square" rtlCol="0">
            <a:spAutoFit/>
          </a:bodyPr>
          <a:lstStyle/>
          <a:p>
            <a:pPr algn="l">
              <a:lnSpc>
                <a:spcPct val="100000"/>
              </a:lnSpc>
            </a:pP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若将</a:t>
            </a:r>
            <a:r>
              <a:rPr lang="en-US"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阶上三角矩阵</a:t>
            </a:r>
            <a:r>
              <a:rPr lang="en-US"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zh-CN" altLang="en-US"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按列</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优先顺序压缩存放在一维数组</a:t>
            </a:r>
            <a:r>
              <a:rPr lang="en-US"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en-US"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中，</a:t>
            </a:r>
            <a:r>
              <a:rPr lang="en-US"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中第一个非零元素</a:t>
            </a:r>
            <a:r>
              <a:rPr lang="en-US"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存于</a:t>
            </a:r>
            <a:r>
              <a:rPr lang="en-US"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数组的</a:t>
            </a:r>
            <a:r>
              <a:rPr lang="en-US"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lang="en-US"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中，则应存放到</a:t>
            </a:r>
            <a:r>
              <a:rPr lang="en-US"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lang="en-US"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k</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中的非零元素</a:t>
            </a:r>
            <a:r>
              <a:rPr lang="en-US"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en-US"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）的下标</a:t>
            </a:r>
            <a:r>
              <a:rPr lang="en-US"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与</a:t>
            </a:r>
            <a:r>
              <a:rPr lang="en-US"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k</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的对应关系是（  ）。</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 name="TextBox 2"/>
          <p:cNvSpPr txBox="1"/>
          <p:nvPr/>
        </p:nvSpPr>
        <p:spPr>
          <a:xfrm>
            <a:off x="1904971" y="2482411"/>
            <a:ext cx="9144064" cy="1198880"/>
          </a:xfrm>
          <a:prstGeom prst="rect">
            <a:avLst/>
          </a:prstGeom>
          <a:noFill/>
        </p:spPr>
        <p:txBody>
          <a:bodyPr wrap="square" rtlCol="0">
            <a:spAutoFit/>
          </a:bodyPr>
          <a:lstStyle/>
          <a:p>
            <a:pPr marL="457200" indent="-457200" algn="l">
              <a:lnSpc>
                <a:spcPct val="150000"/>
              </a:lnSpc>
            </a:pP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 </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B. </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pP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C. </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D. </a:t>
            </a:r>
            <a:r>
              <a:rPr lang="en-US" altLang="zh-CN" i="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i="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38"/>
          <p:cNvGrpSpPr/>
          <p:nvPr/>
        </p:nvGrpSpPr>
        <p:grpSpPr>
          <a:xfrm>
            <a:off x="476211" y="3965923"/>
            <a:ext cx="5238787" cy="2394043"/>
            <a:chOff x="357158" y="3490856"/>
            <a:chExt cx="3929090" cy="1795532"/>
          </a:xfrm>
        </p:grpSpPr>
        <p:grpSp>
          <p:nvGrpSpPr>
            <p:cNvPr id="28" name="组合 3"/>
            <p:cNvGrpSpPr/>
            <p:nvPr/>
          </p:nvGrpSpPr>
          <p:grpSpPr>
            <a:xfrm>
              <a:off x="357158" y="3533776"/>
              <a:ext cx="2857520" cy="1752612"/>
              <a:chOff x="3214676" y="2214554"/>
              <a:chExt cx="2837975" cy="1752612"/>
            </a:xfrm>
          </p:grpSpPr>
          <p:cxnSp>
            <p:nvCxnSpPr>
              <p:cNvPr id="5" name="直接连接符 4"/>
              <p:cNvCxnSpPr/>
              <p:nvPr/>
            </p:nvCxnSpPr>
            <p:spPr>
              <a:xfrm rot="5400000">
                <a:off x="2358214" y="3071016"/>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216264" y="222725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214676" y="392430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9140" y="2258590"/>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Box 8"/>
              <p:cNvSpPr txBox="1"/>
              <p:nvPr/>
            </p:nvSpPr>
            <p:spPr>
              <a:xfrm>
                <a:off x="4002081" y="2258590"/>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9"/>
              <p:cNvSpPr txBox="1"/>
              <p:nvPr/>
            </p:nvSpPr>
            <p:spPr>
              <a:xfrm>
                <a:off x="5216526" y="2258590"/>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TextBox 10"/>
              <p:cNvSpPr txBox="1"/>
              <p:nvPr/>
            </p:nvSpPr>
            <p:spPr>
              <a:xfrm>
                <a:off x="4645023" y="2239954"/>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2" name="TextBox 11"/>
              <p:cNvSpPr txBox="1"/>
              <p:nvPr/>
            </p:nvSpPr>
            <p:spPr>
              <a:xfrm>
                <a:off x="3359140" y="2687218"/>
                <a:ext cx="714379" cy="276701"/>
              </a:xfrm>
              <a:prstGeom prst="rect">
                <a:avLst/>
              </a:prstGeom>
              <a:noFill/>
            </p:spPr>
            <p:txBody>
              <a:bodyPr wrap="square" lIns="0" tIns="0" rIns="0" bIns="0" rtlCol="0">
                <a:spAutoFit/>
              </a:bodyPr>
              <a:lstStyle/>
              <a:p>
                <a:r>
                  <a:rPr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TextBox 12"/>
              <p:cNvSpPr txBox="1"/>
              <p:nvPr/>
            </p:nvSpPr>
            <p:spPr>
              <a:xfrm>
                <a:off x="4002081" y="2687218"/>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2,2</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Box 13"/>
              <p:cNvSpPr txBox="1"/>
              <p:nvPr/>
            </p:nvSpPr>
            <p:spPr>
              <a:xfrm>
                <a:off x="5216526" y="2687218"/>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TextBox 14"/>
              <p:cNvSpPr txBox="1"/>
              <p:nvPr/>
            </p:nvSpPr>
            <p:spPr>
              <a:xfrm>
                <a:off x="4645023" y="2668582"/>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6" name="TextBox 15"/>
              <p:cNvSpPr txBox="1"/>
              <p:nvPr/>
            </p:nvSpPr>
            <p:spPr>
              <a:xfrm>
                <a:off x="3359140" y="3549236"/>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TextBox 16"/>
              <p:cNvSpPr txBox="1"/>
              <p:nvPr/>
            </p:nvSpPr>
            <p:spPr>
              <a:xfrm>
                <a:off x="4002081" y="3549236"/>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TextBox 17"/>
              <p:cNvSpPr txBox="1"/>
              <p:nvPr/>
            </p:nvSpPr>
            <p:spPr>
              <a:xfrm>
                <a:off x="5216526" y="3549236"/>
                <a:ext cx="714379"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18"/>
              <p:cNvSpPr txBox="1"/>
              <p:nvPr/>
            </p:nvSpPr>
            <p:spPr>
              <a:xfrm>
                <a:off x="4645023" y="3530600"/>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20" name="直接连接符 19"/>
              <p:cNvCxnSpPr/>
              <p:nvPr/>
            </p:nvCxnSpPr>
            <p:spPr>
              <a:xfrm rot="5400000">
                <a:off x="5180777" y="3109116"/>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908651" y="226535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907061" y="3962404"/>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02018" y="3097210"/>
                <a:ext cx="571504" cy="276701"/>
              </a:xfrm>
              <a:prstGeom prst="rect">
                <a:avLst/>
              </a:prstGeom>
              <a:noFill/>
            </p:spPr>
            <p:txBody>
              <a:bodyPr wrap="square" lIns="0" tIns="0" rIns="0" bIns="0"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sp>
          <p:nvSpPr>
            <p:cNvPr id="24" name="直角三角形 23"/>
            <p:cNvSpPr/>
            <p:nvPr/>
          </p:nvSpPr>
          <p:spPr>
            <a:xfrm>
              <a:off x="500034" y="3852865"/>
              <a:ext cx="1928826" cy="1381809"/>
            </a:xfrm>
            <a:prstGeom prst="r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latin typeface="Consolas" panose="020B0609020204030204" pitchFamily="49" charset="0"/>
                <a:cs typeface="Consolas" panose="020B0609020204030204" pitchFamily="49" charset="0"/>
              </a:endParaRPr>
            </a:p>
          </p:txBody>
        </p:sp>
        <p:cxnSp>
          <p:nvCxnSpPr>
            <p:cNvPr id="25" name="直接连接符 24"/>
            <p:cNvCxnSpPr/>
            <p:nvPr/>
          </p:nvCxnSpPr>
          <p:spPr>
            <a:xfrm flipV="1">
              <a:off x="2928926" y="3676652"/>
              <a:ext cx="642942" cy="357190"/>
            </a:xfrm>
            <a:prstGeom prst="line">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6" name="TextBox 25"/>
            <p:cNvSpPr txBox="1"/>
            <p:nvPr/>
          </p:nvSpPr>
          <p:spPr>
            <a:xfrm>
              <a:off x="3428992" y="3490856"/>
              <a:ext cx="857256" cy="345281"/>
            </a:xfrm>
            <a:prstGeom prst="rect">
              <a:avLst/>
            </a:prstGeom>
            <a:noFill/>
          </p:spPr>
          <p:txBody>
            <a:bodyPr wrap="square" rtlCol="0">
              <a:spAutoFit/>
            </a:bodyPr>
            <a:lstStyle/>
            <a:p>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kumimoji="1" lang="en-US" altLang="zh-CN"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 Box 15"/>
            <p:cNvSpPr txBox="1">
              <a:spLocks noChangeArrowheads="1"/>
            </p:cNvSpPr>
            <p:nvPr/>
          </p:nvSpPr>
          <p:spPr bwMode="auto">
            <a:xfrm flipH="1">
              <a:off x="785786" y="4419550"/>
              <a:ext cx="357190" cy="345281"/>
            </a:xfrm>
            <a:prstGeom prst="rect">
              <a:avLst/>
            </a:prstGeom>
            <a:noFill/>
            <a:ln w="9525">
              <a:noFill/>
              <a:miter lim="800000"/>
            </a:ln>
            <a:effectLst/>
          </p:spPr>
          <p:txBody>
            <a:bodyPr wrap="square">
              <a:spAutoFit/>
            </a:bodyPr>
            <a:lstStyle/>
            <a:p>
              <a:pPr algn="l">
                <a:spcBef>
                  <a:spcPct val="50000"/>
                </a:spcBef>
              </a:pPr>
              <a:r>
                <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9" name="直接连接符 28"/>
            <p:cNvCxnSpPr/>
            <p:nvPr/>
          </p:nvCxnSpPr>
          <p:spPr>
            <a:xfrm rot="16200000" flipH="1">
              <a:off x="478436" y="3744402"/>
              <a:ext cx="432000" cy="0"/>
            </a:xfrm>
            <a:prstGeom prst="line">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30" name="直接连接符 29"/>
            <p:cNvCxnSpPr/>
            <p:nvPr/>
          </p:nvCxnSpPr>
          <p:spPr>
            <a:xfrm rot="16200000" flipH="1">
              <a:off x="894227" y="3976294"/>
              <a:ext cx="900000" cy="0"/>
            </a:xfrm>
            <a:prstGeom prst="line">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32" name="直接连接符 31"/>
            <p:cNvCxnSpPr/>
            <p:nvPr/>
          </p:nvCxnSpPr>
          <p:spPr>
            <a:xfrm rot="16200000" flipH="1">
              <a:off x="1631745" y="4348933"/>
              <a:ext cx="1716155" cy="0"/>
            </a:xfrm>
            <a:prstGeom prst="line">
              <a:avLst/>
            </a:prstGeom>
            <a:ln>
              <a:tailEnd type="arrow" w="med" len="med"/>
            </a:ln>
          </p:spPr>
          <p:style>
            <a:lnRef idx="3">
              <a:schemeClr val="accent6"/>
            </a:lnRef>
            <a:fillRef idx="0">
              <a:schemeClr val="accent6"/>
            </a:fillRef>
            <a:effectRef idx="2">
              <a:schemeClr val="accent6"/>
            </a:effectRef>
            <a:fontRef idx="minor">
              <a:schemeClr val="tx1"/>
            </a:fontRef>
          </p:style>
        </p:cxnSp>
      </p:grpSp>
      <p:sp>
        <p:nvSpPr>
          <p:cNvPr id="34" name="TextBox 33"/>
          <p:cNvSpPr txBox="1"/>
          <p:nvPr/>
        </p:nvSpPr>
        <p:spPr>
          <a:xfrm>
            <a:off x="5905499" y="5669967"/>
            <a:ext cx="5238787" cy="1198880"/>
          </a:xfrm>
          <a:prstGeom prst="rect">
            <a:avLst/>
          </a:prstGeom>
          <a:noFill/>
        </p:spPr>
        <p:txBody>
          <a:bodyPr wrap="square" rtlCol="0">
            <a:spAutoFit/>
          </a:bodyPr>
          <a:lstStyle/>
          <a:p>
            <a:pPr marL="457200" indent="-457200" algn="l">
              <a:lnSpc>
                <a:spcPct val="150000"/>
              </a:lnSpc>
              <a:buBlip>
                <a:blip r:embed="rId1"/>
              </a:buBlip>
            </a:pP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按</a:t>
            </a:r>
            <a:r>
              <a:rPr lang="zh-CN" altLang="en-US"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行</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还是按</a:t>
            </a:r>
            <a:r>
              <a:rPr lang="zh-CN" altLang="en-US"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列</a:t>
            </a:r>
            <a:endPar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marL="457200" indent="-457200" algn="l">
              <a:lnSpc>
                <a:spcPct val="150000"/>
              </a:lnSpc>
              <a:buBlip>
                <a:blip r:embed="rId1"/>
              </a:buBlip>
            </a:pP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初始下标从</a:t>
            </a:r>
            <a:r>
              <a:rPr lang="zh-CN" altLang="en-US"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0</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还是从</a:t>
            </a:r>
            <a:r>
              <a:rPr lang="zh-CN" altLang="en-US"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开始</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31" name="组合 39"/>
          <p:cNvGrpSpPr/>
          <p:nvPr/>
        </p:nvGrpSpPr>
        <p:grpSpPr>
          <a:xfrm>
            <a:off x="6000749" y="3789043"/>
            <a:ext cx="5429288" cy="1028444"/>
            <a:chOff x="4500562" y="3358196"/>
            <a:chExt cx="4071966" cy="771333"/>
          </a:xfrm>
        </p:grpSpPr>
        <p:sp>
          <p:nvSpPr>
            <p:cNvPr id="33" name="TextBox 32"/>
            <p:cNvSpPr txBox="1"/>
            <p:nvPr/>
          </p:nvSpPr>
          <p:spPr>
            <a:xfrm>
              <a:off x="4500562" y="3358196"/>
              <a:ext cx="4071966" cy="345281"/>
            </a:xfrm>
            <a:prstGeom prst="rect">
              <a:avLst/>
            </a:prstGeom>
            <a:noFill/>
          </p:spPr>
          <p:txBody>
            <a:bodyPr wrap="square" rtlCol="0">
              <a:spAutoFit/>
            </a:bodyPr>
            <a:lstStyle/>
            <a:p>
              <a:pPr algn="l"/>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列的元素个数：</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Box 34"/>
            <p:cNvSpPr txBox="1"/>
            <p:nvPr/>
          </p:nvSpPr>
          <p:spPr>
            <a:xfrm>
              <a:off x="4500562" y="3784248"/>
              <a:ext cx="4071966" cy="345281"/>
            </a:xfrm>
            <a:prstGeom prst="rect">
              <a:avLst/>
            </a:prstGeom>
            <a:noFill/>
          </p:spPr>
          <p:txBody>
            <a:bodyPr wrap="square" rtlCol="0">
              <a:spAutoFit/>
            </a:bodyPr>
            <a:lstStyle/>
            <a:p>
              <a:pPr algn="l"/>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列</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ij</a:t>
              </a:r>
              <a:r>
                <a:rPr lang="zh-CN" altLang="en-US"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之前的元素个数：</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8" name="组合 40"/>
          <p:cNvGrpSpPr/>
          <p:nvPr/>
        </p:nvGrpSpPr>
        <p:grpSpPr>
          <a:xfrm>
            <a:off x="6000749" y="4835955"/>
            <a:ext cx="5810291" cy="837943"/>
            <a:chOff x="4500562" y="4143380"/>
            <a:chExt cx="4357718" cy="628457"/>
          </a:xfrm>
        </p:grpSpPr>
        <p:sp>
          <p:nvSpPr>
            <p:cNvPr id="36" name="TextBox 35"/>
            <p:cNvSpPr txBox="1"/>
            <p:nvPr/>
          </p:nvSpPr>
          <p:spPr>
            <a:xfrm>
              <a:off x="4500562" y="4426556"/>
              <a:ext cx="4357718" cy="345281"/>
            </a:xfrm>
            <a:prstGeom prst="rect">
              <a:avLst/>
            </a:prstGeom>
            <a:noFill/>
          </p:spPr>
          <p:txBody>
            <a:bodyPr wrap="square" rtlCol="0">
              <a:spAutoFit/>
            </a:bodyPr>
            <a:lstStyle/>
            <a:p>
              <a:pPr algn="l"/>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i="1"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j(j-1)/2+i</a:t>
              </a:r>
              <a:endParaRPr lang="zh-CN" altLang="en-US"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7" name="下箭头 36"/>
            <p:cNvSpPr/>
            <p:nvPr/>
          </p:nvSpPr>
          <p:spPr>
            <a:xfrm>
              <a:off x="6215074" y="4143380"/>
              <a:ext cx="142876" cy="285752"/>
            </a:xfrm>
            <a:prstGeom prst="downArrow">
              <a:avLst/>
            </a:prstGeom>
            <a:ln>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800">
                <a:latin typeface="Consolas" panose="020B0609020204030204" pitchFamily="49" charset="0"/>
                <a:cs typeface="Consolas" panose="020B0609020204030204" pitchFamily="49" charset="0"/>
              </a:endParaRPr>
            </a:p>
          </p:txBody>
        </p:sp>
      </p:grpSp>
      <p:grpSp>
        <p:nvGrpSpPr>
          <p:cNvPr id="39" name="组合 7"/>
          <p:cNvGrpSpPr/>
          <p:nvPr/>
        </p:nvGrpSpPr>
        <p:grpSpPr>
          <a:xfrm>
            <a:off x="1154853" y="853440"/>
            <a:ext cx="936413" cy="736600"/>
            <a:chOff x="5703182" y="3835411"/>
            <a:chExt cx="1238250" cy="1236663"/>
          </a:xfrm>
        </p:grpSpPr>
        <p:grpSp>
          <p:nvGrpSpPr>
            <p:cNvPr id="40" name="Group 19"/>
            <p:cNvGrpSpPr/>
            <p:nvPr/>
          </p:nvGrpSpPr>
          <p:grpSpPr bwMode="auto">
            <a:xfrm>
              <a:off x="5703182" y="3835411"/>
              <a:ext cx="1238250" cy="1236663"/>
              <a:chOff x="810" y="845"/>
              <a:chExt cx="827" cy="826"/>
            </a:xfrm>
          </p:grpSpPr>
          <p:sp>
            <p:nvSpPr>
              <p:cNvPr id="45" name="Oval 20"/>
              <p:cNvSpPr>
                <a:spLocks noChangeArrowheads="1"/>
              </p:cNvSpPr>
              <p:nvPr/>
            </p:nvSpPr>
            <p:spPr bwMode="gray">
              <a:xfrm>
                <a:off x="810" y="845"/>
                <a:ext cx="827" cy="826"/>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endParaRPr lang="zh-CN" altLang="zh-CN" sz="3200">
                  <a:latin typeface="Calibri" panose="020F0502020204030204" charset="0"/>
                  <a:ea typeface="方正楷体_GB2312" panose="02000000000000000000" charset="-122"/>
                  <a:cs typeface="Arial" panose="020B0604020202020204" pitchFamily="34" charset="0"/>
                </a:endParaRPr>
              </a:p>
            </p:txBody>
          </p:sp>
          <p:sp>
            <p:nvSpPr>
              <p:cNvPr id="46" name="Oval 21"/>
              <p:cNvSpPr>
                <a:spLocks noChangeArrowheads="1"/>
              </p:cNvSpPr>
              <p:nvPr/>
            </p:nvSpPr>
            <p:spPr bwMode="gray">
              <a:xfrm>
                <a:off x="836" y="879"/>
                <a:ext cx="758" cy="758"/>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endParaRPr lang="zh-CN" altLang="zh-CN" sz="3200">
                  <a:latin typeface="Calibri" panose="020F0502020204030204" charset="0"/>
                  <a:ea typeface="方正楷体_GB2312" panose="02000000000000000000" charset="-122"/>
                  <a:cs typeface="Arial" panose="020B0604020202020204" pitchFamily="34" charset="0"/>
                </a:endParaRPr>
              </a:p>
            </p:txBody>
          </p:sp>
          <p:sp>
            <p:nvSpPr>
              <p:cNvPr id="47" name="Oval 22"/>
              <p:cNvSpPr>
                <a:spLocks noChangeArrowheads="1"/>
              </p:cNvSpPr>
              <p:nvPr/>
            </p:nvSpPr>
            <p:spPr bwMode="gray">
              <a:xfrm>
                <a:off x="870" y="915"/>
                <a:ext cx="690" cy="690"/>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endParaRPr lang="zh-CN" altLang="zh-CN" sz="3200">
                  <a:latin typeface="Calibri" panose="020F0502020204030204" charset="0"/>
                  <a:ea typeface="方正楷体_GB2312" panose="02000000000000000000" charset="-122"/>
                  <a:cs typeface="Arial" panose="020B0604020202020204" pitchFamily="34" charset="0"/>
                </a:endParaRPr>
              </a:p>
            </p:txBody>
          </p:sp>
        </p:grpSp>
        <p:sp>
          <p:nvSpPr>
            <p:cNvPr id="44" name="Text Box 23"/>
            <p:cNvSpPr txBox="1">
              <a:spLocks noChangeArrowheads="1"/>
            </p:cNvSpPr>
            <p:nvPr/>
          </p:nvSpPr>
          <p:spPr bwMode="gray">
            <a:xfrm>
              <a:off x="5762641" y="4088696"/>
              <a:ext cx="1082674" cy="705751"/>
            </a:xfrm>
            <a:prstGeom prst="rect">
              <a:avLst/>
            </a:prstGeom>
            <a:solidFill>
              <a:srgbClr val="000000">
                <a:alpha val="0"/>
              </a:srgbClr>
            </a:solidFill>
            <a:ln>
              <a:solidFill>
                <a:srgbClr val="000000">
                  <a:alpha val="0"/>
                </a:srgbClr>
              </a:solidFill>
            </a:ln>
          </p:spPr>
          <p:style>
            <a:lnRef idx="1">
              <a:schemeClr val="accent6"/>
            </a:lnRef>
            <a:fillRef idx="2">
              <a:schemeClr val="accent6"/>
            </a:fillRef>
            <a:effectRef idx="1">
              <a:schemeClr val="accent6"/>
            </a:effectRef>
            <a:fontRef idx="minor">
              <a:schemeClr val="dk1"/>
            </a:fontRef>
          </p:style>
          <p:txBody>
            <a:bodyPr>
              <a:spAutoFit/>
            </a:bodyPr>
            <a:lstStyle/>
            <a:p>
              <a:pPr algn="ctr">
                <a:spcBef>
                  <a:spcPct val="50000"/>
                </a:spcBef>
              </a:pPr>
              <a:r>
                <a:rPr lang="zh-CN" altLang="en-US" sz="2135"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135"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41"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6"/>
          <p:cNvSpPr>
            <a:spLocks noChangeArrowheads="1"/>
          </p:cNvSpPr>
          <p:nvPr/>
        </p:nvSpPr>
        <p:spPr bwMode="auto">
          <a:xfrm>
            <a:off x="3215673" y="6008563"/>
            <a:ext cx="4512733" cy="501650"/>
          </a:xfrm>
          <a:prstGeom prst="rect">
            <a:avLst/>
          </a:prstGeom>
          <a:noFill/>
          <a:ln w="9525">
            <a:noFill/>
            <a:miter lim="800000"/>
          </a:ln>
          <a:effectLst/>
        </p:spPr>
        <p:txBody>
          <a:bodyPr>
            <a:spAutoFit/>
          </a:bodyPr>
          <a:lstStyle/>
          <a:p>
            <a:pPr algn="l"/>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半带宽为</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的对角矩阵</a:t>
            </a:r>
            <a:r>
              <a:rPr kumimoji="1" lang="zh-CN" altLang="en-US" sz="2665" b="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kumimoji="1" lang="zh-CN" altLang="en-US" sz="2665" b="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2" name="Group 26"/>
          <p:cNvGrpSpPr/>
          <p:nvPr/>
        </p:nvGrpSpPr>
        <p:grpSpPr bwMode="auto">
          <a:xfrm>
            <a:off x="2350805" y="2318790"/>
            <a:ext cx="4593168" cy="3467100"/>
            <a:chOff x="438" y="2155"/>
            <a:chExt cx="2170" cy="1638"/>
          </a:xfrm>
        </p:grpSpPr>
        <p:sp>
          <p:nvSpPr>
            <p:cNvPr id="24583" name="Line 7"/>
            <p:cNvSpPr>
              <a:spLocks noChangeShapeType="1"/>
            </p:cNvSpPr>
            <p:nvPr/>
          </p:nvSpPr>
          <p:spPr bwMode="auto">
            <a:xfrm>
              <a:off x="975" y="2432"/>
              <a:ext cx="0" cy="1361"/>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84" name="Line 8"/>
            <p:cNvSpPr>
              <a:spLocks noChangeShapeType="1"/>
            </p:cNvSpPr>
            <p:nvPr/>
          </p:nvSpPr>
          <p:spPr bwMode="auto">
            <a:xfrm>
              <a:off x="975" y="2432"/>
              <a:ext cx="136"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85" name="Line 9"/>
            <p:cNvSpPr>
              <a:spLocks noChangeShapeType="1"/>
            </p:cNvSpPr>
            <p:nvPr/>
          </p:nvSpPr>
          <p:spPr bwMode="auto">
            <a:xfrm>
              <a:off x="975" y="3793"/>
              <a:ext cx="136"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86" name="Line 10"/>
            <p:cNvSpPr>
              <a:spLocks noChangeShapeType="1"/>
            </p:cNvSpPr>
            <p:nvPr/>
          </p:nvSpPr>
          <p:spPr bwMode="auto">
            <a:xfrm>
              <a:off x="2603" y="2432"/>
              <a:ext cx="0" cy="1361"/>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87" name="Line 11"/>
            <p:cNvSpPr>
              <a:spLocks noChangeShapeType="1"/>
            </p:cNvSpPr>
            <p:nvPr/>
          </p:nvSpPr>
          <p:spPr bwMode="auto">
            <a:xfrm>
              <a:off x="2472" y="2432"/>
              <a:ext cx="136"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88" name="Line 12"/>
            <p:cNvSpPr>
              <a:spLocks noChangeShapeType="1"/>
            </p:cNvSpPr>
            <p:nvPr/>
          </p:nvSpPr>
          <p:spPr bwMode="auto">
            <a:xfrm>
              <a:off x="2472" y="3793"/>
              <a:ext cx="136"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89" name="Line 13"/>
            <p:cNvSpPr>
              <a:spLocks noChangeShapeType="1"/>
            </p:cNvSpPr>
            <p:nvPr/>
          </p:nvSpPr>
          <p:spPr bwMode="auto">
            <a:xfrm>
              <a:off x="1095" y="2507"/>
              <a:ext cx="1406" cy="1225"/>
            </a:xfrm>
            <a:prstGeom prst="line">
              <a:avLst/>
            </a:prstGeom>
          </p:spPr>
          <p:style>
            <a:lnRef idx="3">
              <a:schemeClr val="accent6"/>
            </a:lnRef>
            <a:fillRef idx="0">
              <a:schemeClr val="accent6"/>
            </a:fillRef>
            <a:effectRef idx="2">
              <a:schemeClr val="accent6"/>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90" name="Line 14"/>
            <p:cNvSpPr>
              <a:spLocks noChangeShapeType="1"/>
            </p:cNvSpPr>
            <p:nvPr/>
          </p:nvSpPr>
          <p:spPr bwMode="auto">
            <a:xfrm>
              <a:off x="1338" y="2523"/>
              <a:ext cx="1088" cy="952"/>
            </a:xfrm>
            <a:prstGeom prst="line">
              <a:avLst/>
            </a:prstGeom>
          </p:spPr>
          <p:style>
            <a:lnRef idx="3">
              <a:schemeClr val="accent6"/>
            </a:lnRef>
            <a:fillRef idx="0">
              <a:schemeClr val="accent6"/>
            </a:fillRef>
            <a:effectRef idx="2">
              <a:schemeClr val="accent6"/>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91" name="Line 15"/>
            <p:cNvSpPr>
              <a:spLocks noChangeShapeType="1"/>
            </p:cNvSpPr>
            <p:nvPr/>
          </p:nvSpPr>
          <p:spPr bwMode="auto">
            <a:xfrm>
              <a:off x="1791" y="2523"/>
              <a:ext cx="635" cy="590"/>
            </a:xfrm>
            <a:prstGeom prst="line">
              <a:avLst/>
            </a:prstGeom>
          </p:spPr>
          <p:style>
            <a:lnRef idx="3">
              <a:schemeClr val="accent6"/>
            </a:lnRef>
            <a:fillRef idx="0">
              <a:schemeClr val="accent6"/>
            </a:fillRef>
            <a:effectRef idx="2">
              <a:schemeClr val="accent6"/>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92" name="Line 16"/>
            <p:cNvSpPr>
              <a:spLocks noChangeShapeType="1"/>
            </p:cNvSpPr>
            <p:nvPr/>
          </p:nvSpPr>
          <p:spPr bwMode="auto">
            <a:xfrm>
              <a:off x="1156" y="2764"/>
              <a:ext cx="1088" cy="952"/>
            </a:xfrm>
            <a:prstGeom prst="line">
              <a:avLst/>
            </a:prstGeom>
          </p:spPr>
          <p:style>
            <a:lnRef idx="3">
              <a:schemeClr val="accent6"/>
            </a:lnRef>
            <a:fillRef idx="0">
              <a:schemeClr val="accent6"/>
            </a:fillRef>
            <a:effectRef idx="2">
              <a:schemeClr val="accent6"/>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93" name="Line 17"/>
            <p:cNvSpPr>
              <a:spLocks noChangeShapeType="1"/>
            </p:cNvSpPr>
            <p:nvPr/>
          </p:nvSpPr>
          <p:spPr bwMode="auto">
            <a:xfrm>
              <a:off x="1156" y="3112"/>
              <a:ext cx="635" cy="590"/>
            </a:xfrm>
            <a:prstGeom prst="line">
              <a:avLst/>
            </a:prstGeom>
          </p:spPr>
          <p:style>
            <a:lnRef idx="3">
              <a:schemeClr val="accent6"/>
            </a:lnRef>
            <a:fillRef idx="0">
              <a:schemeClr val="accent6"/>
            </a:fillRef>
            <a:effectRef idx="2">
              <a:schemeClr val="accent6"/>
            </a:effectRef>
            <a:fontRef idx="minor">
              <a:schemeClr val="tx1"/>
            </a:fontRef>
          </p:style>
          <p:txBody>
            <a:bodyPr wrap="none"/>
            <a:lstStyle/>
            <a:p>
              <a:endParaRPr lang="zh-CN" altLang="en-US">
                <a:latin typeface="Consolas" panose="020B0609020204030204" pitchFamily="49" charset="0"/>
                <a:ea typeface="仿宋" panose="02010609060101010101" pitchFamily="49" charset="-122"/>
                <a:cs typeface="Consolas" panose="020B0609020204030204" pitchFamily="49" charset="0"/>
              </a:endParaRPr>
            </a:p>
          </p:txBody>
        </p:sp>
        <p:sp>
          <p:nvSpPr>
            <p:cNvPr id="24594" name="AutoShape 18"/>
            <p:cNvSpPr/>
            <p:nvPr/>
          </p:nvSpPr>
          <p:spPr bwMode="auto">
            <a:xfrm>
              <a:off x="809" y="2659"/>
              <a:ext cx="91" cy="431"/>
            </a:xfrm>
            <a:prstGeom prst="leftBrace">
              <a:avLst>
                <a:gd name="adj1" fmla="val 39469"/>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lstStyle/>
            <a:p>
              <a:endParaRPr lang="zh-CN" altLang="en-US">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24595" name="Text Box 19"/>
            <p:cNvSpPr txBox="1">
              <a:spLocks noChangeArrowheads="1"/>
            </p:cNvSpPr>
            <p:nvPr/>
          </p:nvSpPr>
          <p:spPr bwMode="auto">
            <a:xfrm>
              <a:off x="438" y="2736"/>
              <a:ext cx="454" cy="218"/>
            </a:xfrm>
            <a:prstGeom prst="rect">
              <a:avLst/>
            </a:prstGeom>
            <a:noFill/>
            <a:ln w="38100" algn="ctr">
              <a:noFill/>
              <a:miter lim="800000"/>
            </a:ln>
            <a:effectLst/>
          </p:spPr>
          <p:txBody>
            <a:bodyPr>
              <a:spAutoFit/>
            </a:bodyPr>
            <a:lstStyle/>
            <a:p>
              <a:pPr>
                <a:spcBef>
                  <a:spcPct val="50000"/>
                </a:spcBef>
              </a:pPr>
              <a:r>
                <a:rPr lang="en-US" altLang="zh-CN" i="1">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条</a:t>
              </a:r>
              <a:endPar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4596" name="Text Box 20"/>
            <p:cNvSpPr txBox="1">
              <a:spLocks noChangeArrowheads="1"/>
            </p:cNvSpPr>
            <p:nvPr/>
          </p:nvSpPr>
          <p:spPr bwMode="auto">
            <a:xfrm>
              <a:off x="1066" y="3475"/>
              <a:ext cx="454" cy="218"/>
            </a:xfrm>
            <a:prstGeom prst="rect">
              <a:avLst/>
            </a:prstGeom>
            <a:noFill/>
            <a:ln w="38100" algn="ctr">
              <a:noFill/>
              <a:miter lim="800000"/>
            </a:ln>
            <a:effectLst/>
          </p:spPr>
          <p:txBody>
            <a:bodyPr>
              <a:spAutoFit/>
            </a:bodyPr>
            <a:lstStyle/>
            <a:p>
              <a:pPr>
                <a:spcBef>
                  <a:spcPct val="50000"/>
                </a:spcBef>
              </a:pPr>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597" name="Text Box 21"/>
            <p:cNvSpPr txBox="1">
              <a:spLocks noChangeArrowheads="1"/>
            </p:cNvSpPr>
            <p:nvPr/>
          </p:nvSpPr>
          <p:spPr bwMode="auto">
            <a:xfrm>
              <a:off x="2064" y="2478"/>
              <a:ext cx="454" cy="218"/>
            </a:xfrm>
            <a:prstGeom prst="rect">
              <a:avLst/>
            </a:prstGeom>
            <a:noFill/>
            <a:ln w="38100" algn="ctr">
              <a:noFill/>
              <a:miter lim="800000"/>
            </a:ln>
            <a:effectLst/>
          </p:spPr>
          <p:txBody>
            <a:bodyPr>
              <a:spAutoFit/>
            </a:bodyPr>
            <a:lstStyle/>
            <a:p>
              <a:pPr>
                <a:spcBef>
                  <a:spcPct val="50000"/>
                </a:spcBef>
              </a:pPr>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598" name="Text Box 22"/>
            <p:cNvSpPr txBox="1">
              <a:spLocks noChangeArrowheads="1"/>
            </p:cNvSpPr>
            <p:nvPr/>
          </p:nvSpPr>
          <p:spPr bwMode="auto">
            <a:xfrm rot="2212194">
              <a:off x="1247" y="3079"/>
              <a:ext cx="454" cy="218"/>
            </a:xfrm>
            <a:prstGeom prst="rect">
              <a:avLst/>
            </a:prstGeom>
            <a:noFill/>
            <a:ln w="38100" algn="ctr">
              <a:noFill/>
              <a:miter lim="800000"/>
            </a:ln>
            <a:effectLst/>
          </p:spPr>
          <p:txBody>
            <a:bodyPr>
              <a:spAutoFit/>
            </a:bodyPr>
            <a:lstStyle/>
            <a:p>
              <a:pPr>
                <a:spcBef>
                  <a:spcPct val="50000"/>
                </a:spcBef>
              </a:pPr>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599" name="Text Box 23"/>
            <p:cNvSpPr txBox="1">
              <a:spLocks noChangeArrowheads="1"/>
            </p:cNvSpPr>
            <p:nvPr/>
          </p:nvSpPr>
          <p:spPr bwMode="auto">
            <a:xfrm rot="2212194">
              <a:off x="1655" y="2705"/>
              <a:ext cx="454" cy="218"/>
            </a:xfrm>
            <a:prstGeom prst="rect">
              <a:avLst/>
            </a:prstGeom>
            <a:noFill/>
            <a:ln w="38100" algn="ctr">
              <a:noFill/>
              <a:miter lim="800000"/>
            </a:ln>
            <a:effectLst/>
          </p:spPr>
          <p:txBody>
            <a:bodyPr>
              <a:spAutoFit/>
            </a:bodyPr>
            <a:lstStyle/>
            <a:p>
              <a:pPr>
                <a:spcBef>
                  <a:spcPct val="50000"/>
                </a:spcBef>
              </a:pPr>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600" name="Text Box 24"/>
            <p:cNvSpPr txBox="1">
              <a:spLocks noChangeArrowheads="1"/>
            </p:cNvSpPr>
            <p:nvPr/>
          </p:nvSpPr>
          <p:spPr bwMode="auto">
            <a:xfrm>
              <a:off x="1348" y="2155"/>
              <a:ext cx="454" cy="218"/>
            </a:xfrm>
            <a:prstGeom prst="rect">
              <a:avLst/>
            </a:prstGeom>
            <a:noFill/>
            <a:ln w="38100" algn="ctr">
              <a:noFill/>
              <a:miter lim="800000"/>
            </a:ln>
            <a:effectLst/>
          </p:spPr>
          <p:txBody>
            <a:bodyPr>
              <a:spAutoFit/>
            </a:bodyPr>
            <a:lstStyle/>
            <a:p>
              <a:pPr>
                <a:spcBef>
                  <a:spcPct val="50000"/>
                </a:spcBef>
              </a:pPr>
              <a:r>
                <a:rPr lang="en-US" altLang="zh-CN" i="1">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条</a:t>
              </a:r>
              <a:endPar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4601" name="AutoShape 25"/>
            <p:cNvSpPr/>
            <p:nvPr/>
          </p:nvSpPr>
          <p:spPr bwMode="auto">
            <a:xfrm rot="5400000">
              <a:off x="1522" y="2217"/>
              <a:ext cx="91" cy="431"/>
            </a:xfrm>
            <a:prstGeom prst="leftBrace">
              <a:avLst>
                <a:gd name="adj1" fmla="val 39469"/>
                <a:gd name="adj2" fmla="val 50000"/>
              </a:avLst>
            </a:prstGeom>
          </p:spPr>
          <p:style>
            <a:lnRef idx="3">
              <a:schemeClr val="accent6"/>
            </a:lnRef>
            <a:fillRef idx="0">
              <a:schemeClr val="accent6"/>
            </a:fillRef>
            <a:effectRef idx="2">
              <a:schemeClr val="accent6"/>
            </a:effectRef>
            <a:fontRef idx="minor">
              <a:schemeClr val="tx1"/>
            </a:fontRef>
          </p:style>
          <p:txBody>
            <a:bodyPr wrap="none" anchor="ctr"/>
            <a:lstStyle/>
            <a:p>
              <a:endParaRPr lang="zh-CN" altLang="en-US">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grpSp>
      <p:sp>
        <p:nvSpPr>
          <p:cNvPr id="11" name="Text Box 10"/>
          <p:cNvSpPr txBox="1">
            <a:spLocks noChangeArrowheads="1"/>
          </p:cNvSpPr>
          <p:nvPr/>
        </p:nvSpPr>
        <p:spPr bwMode="auto">
          <a:xfrm>
            <a:off x="1104055" y="1602711"/>
            <a:ext cx="5568949" cy="501650"/>
          </a:xfrm>
          <a:prstGeom prst="rect">
            <a:avLst/>
          </a:prstGeom>
          <a:noFill/>
          <a:ln w="38100" algn="ctr">
            <a:noFill/>
            <a:miter lim="800000"/>
          </a:ln>
          <a:effectLst/>
        </p:spPr>
        <p:txBody>
          <a:bodyPr wrap="square">
            <a:spAutoFit/>
          </a:bodyPr>
          <a:p>
            <a:pPr algn="l">
              <a:spcBef>
                <a:spcPct val="50000"/>
              </a:spcBef>
            </a:pPr>
            <a:r>
              <a:rPr kumimoji="1" lang="zh-CN" altLang="en-US" sz="2665" smtClean="0">
                <a:solidFill>
                  <a:schemeClr val="accent6">
                    <a:lumMod val="75000"/>
                  </a:schemeClr>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③</a:t>
            </a:r>
            <a:r>
              <a:rPr kumimoji="1" lang="zh-CN" altLang="en-US" sz="2665"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对角矩阵的压缩存储          </a:t>
            </a:r>
            <a:endPar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9" name="Rectangle 7" descr="信纸">
            <a:hlinkClick r:id="" action="ppaction://hlinkshowjump?jump=nextslide"/>
          </p:cNvPr>
          <p:cNvSpPr>
            <a:spLocks noChangeArrowheads="1"/>
          </p:cNvSpPr>
          <p:nvPr/>
        </p:nvSpPr>
        <p:spPr bwMode="auto">
          <a:xfrm>
            <a:off x="1148715" y="854710"/>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6.1.3  特殊矩阵的压缩存储       </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pic>
        <p:nvPicPr>
          <p:cNvPr id="5" name="图片 4" descr="post-it-5033079_1920"/>
          <p:cNvPicPr>
            <a:picLocks noChangeAspect="1"/>
          </p:cNvPicPr>
          <p:nvPr/>
        </p:nvPicPr>
        <p:blipFill>
          <a:blip r:embed="rId1"/>
          <a:stretch>
            <a:fillRect/>
          </a:stretch>
        </p:blipFill>
        <p:spPr>
          <a:xfrm>
            <a:off x="6456045" y="2319020"/>
            <a:ext cx="4013200" cy="40132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p:cNvSpPr txBox="1">
            <a:spLocks noChangeArrowheads="1"/>
          </p:cNvSpPr>
          <p:nvPr/>
        </p:nvSpPr>
        <p:spPr bwMode="auto">
          <a:xfrm>
            <a:off x="3145343" y="2175699"/>
            <a:ext cx="4703235" cy="1087755"/>
          </a:xfrm>
          <a:prstGeom prst="rect">
            <a:avLst/>
          </a:prstGeom>
          <a:noFill/>
          <a:ln w="9525">
            <a:noFill/>
            <a:miter lim="800000"/>
          </a:ln>
          <a:effectLst/>
        </p:spPr>
        <p:txBody>
          <a:bodyPr wrap="square">
            <a:spAutoFit/>
          </a:bodyPr>
          <a:lstStyle/>
          <a:p>
            <a:pPr>
              <a:lnSpc>
                <a:spcPct val="110000"/>
              </a:lnSpc>
              <a:spcBef>
                <a:spcPct val="50000"/>
              </a:spcBef>
            </a:pP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i="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ct val="110000"/>
              </a:lnSpc>
              <a:spcBef>
                <a:spcPct val="50000"/>
              </a:spcBef>
            </a:pPr>
            <a:r>
              <a:rPr kumimoji="1"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左右箭头 3"/>
          <p:cNvSpPr/>
          <p:nvPr/>
        </p:nvSpPr>
        <p:spPr>
          <a:xfrm>
            <a:off x="5128189" y="2427584"/>
            <a:ext cx="952507" cy="144000"/>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5" name="左右箭头 4"/>
          <p:cNvSpPr/>
          <p:nvPr/>
        </p:nvSpPr>
        <p:spPr>
          <a:xfrm>
            <a:off x="5145607" y="3065732"/>
            <a:ext cx="952507" cy="144000"/>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26626" name="Text Box 2"/>
          <p:cNvSpPr txBox="1">
            <a:spLocks noChangeArrowheads="1"/>
          </p:cNvSpPr>
          <p:nvPr/>
        </p:nvSpPr>
        <p:spPr bwMode="auto">
          <a:xfrm>
            <a:off x="1599142" y="3935307"/>
            <a:ext cx="5374640" cy="1732915"/>
          </a:xfrm>
          <a:prstGeom prst="rect">
            <a:avLst/>
          </a:prstGeom>
          <a:noFill/>
          <a:ln w="9525">
            <a:noFill/>
            <a:miter lim="800000"/>
          </a:ln>
          <a:effectLst/>
        </p:spPr>
        <p:txBody>
          <a:bodyPr>
            <a:spAutoFit/>
          </a:bodyPr>
          <a:lstStyle/>
          <a:p>
            <a:pPr algn="l">
              <a:spcBef>
                <a:spcPct val="50000"/>
              </a:spcBef>
            </a:pP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当</a:t>
            </a:r>
            <a:r>
              <a:rPr kumimoji="1"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kumimoji="1"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时称为</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三对角矩阵</a:t>
            </a:r>
            <a:endPar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spcBef>
                <a:spcPct val="50000"/>
              </a:spcBef>
            </a:pP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其压缩地址计算公式如下：</a:t>
            </a:r>
            <a:endPar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spcBef>
                <a:spcPct val="50000"/>
              </a:spcBef>
            </a:pP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665"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k </a:t>
            </a:r>
            <a:r>
              <a:rPr kumimoji="1"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665"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2</a:t>
            </a:r>
            <a:r>
              <a:rPr kumimoji="1" lang="en-US" altLang="zh-CN" sz="2665" i="1"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665"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665" i="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j</a:t>
            </a:r>
            <a:r>
              <a:rPr kumimoji="1"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endParaRPr kumimoji="1"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7" name="组合 6"/>
          <p:cNvGrpSpPr/>
          <p:nvPr/>
        </p:nvGrpSpPr>
        <p:grpSpPr>
          <a:xfrm>
            <a:off x="7717367" y="3531447"/>
            <a:ext cx="287867" cy="2881207"/>
            <a:chOff x="9115" y="5521"/>
            <a:chExt cx="340" cy="3403"/>
          </a:xfrm>
        </p:grpSpPr>
        <p:sp>
          <p:nvSpPr>
            <p:cNvPr id="28" name="Line 7"/>
            <p:cNvSpPr>
              <a:spLocks noChangeShapeType="1"/>
            </p:cNvSpPr>
            <p:nvPr/>
          </p:nvSpPr>
          <p:spPr bwMode="auto">
            <a:xfrm>
              <a:off x="9115" y="5521"/>
              <a:ext cx="0" cy="3403"/>
            </a:xfrm>
            <a:prstGeom prst="line">
              <a:avLst/>
            </a:prstGeom>
            <a:noFill/>
            <a:ln w="38100">
              <a:solidFill>
                <a:srgbClr val="C00000"/>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29" name="Line 8"/>
            <p:cNvSpPr>
              <a:spLocks noChangeShapeType="1"/>
            </p:cNvSpPr>
            <p:nvPr/>
          </p:nvSpPr>
          <p:spPr bwMode="auto">
            <a:xfrm>
              <a:off x="9115" y="5521"/>
              <a:ext cx="340" cy="0"/>
            </a:xfrm>
            <a:prstGeom prst="line">
              <a:avLst/>
            </a:prstGeom>
            <a:noFill/>
            <a:ln w="38100">
              <a:solidFill>
                <a:srgbClr val="C00000"/>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0" name="Line 9"/>
            <p:cNvSpPr>
              <a:spLocks noChangeShapeType="1"/>
            </p:cNvSpPr>
            <p:nvPr/>
          </p:nvSpPr>
          <p:spPr bwMode="auto">
            <a:xfrm>
              <a:off x="9115" y="8924"/>
              <a:ext cx="340" cy="0"/>
            </a:xfrm>
            <a:prstGeom prst="line">
              <a:avLst/>
            </a:prstGeom>
            <a:noFill/>
            <a:ln w="38100">
              <a:solidFill>
                <a:srgbClr val="C00000"/>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grpSp>
        <p:nvGrpSpPr>
          <p:cNvPr id="6" name="组合 5"/>
          <p:cNvGrpSpPr/>
          <p:nvPr/>
        </p:nvGrpSpPr>
        <p:grpSpPr>
          <a:xfrm>
            <a:off x="10885593" y="3531447"/>
            <a:ext cx="287867" cy="2881207"/>
            <a:chOff x="12857" y="5521"/>
            <a:chExt cx="340" cy="3403"/>
          </a:xfrm>
        </p:grpSpPr>
        <p:sp>
          <p:nvSpPr>
            <p:cNvPr id="31" name="Line 10"/>
            <p:cNvSpPr>
              <a:spLocks noChangeShapeType="1"/>
            </p:cNvSpPr>
            <p:nvPr/>
          </p:nvSpPr>
          <p:spPr bwMode="auto">
            <a:xfrm>
              <a:off x="13185" y="5521"/>
              <a:ext cx="0" cy="3403"/>
            </a:xfrm>
            <a:prstGeom prst="line">
              <a:avLst/>
            </a:prstGeom>
            <a:noFill/>
            <a:ln w="38100">
              <a:solidFill>
                <a:srgbClr val="C00000"/>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2" name="Line 11"/>
            <p:cNvSpPr>
              <a:spLocks noChangeShapeType="1"/>
            </p:cNvSpPr>
            <p:nvPr/>
          </p:nvSpPr>
          <p:spPr bwMode="auto">
            <a:xfrm>
              <a:off x="12857" y="5521"/>
              <a:ext cx="340" cy="0"/>
            </a:xfrm>
            <a:prstGeom prst="line">
              <a:avLst/>
            </a:prstGeom>
            <a:noFill/>
            <a:ln w="38100">
              <a:solidFill>
                <a:srgbClr val="C00000"/>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3" name="Line 12"/>
            <p:cNvSpPr>
              <a:spLocks noChangeShapeType="1"/>
            </p:cNvSpPr>
            <p:nvPr/>
          </p:nvSpPr>
          <p:spPr bwMode="auto">
            <a:xfrm>
              <a:off x="12857" y="8924"/>
              <a:ext cx="340" cy="0"/>
            </a:xfrm>
            <a:prstGeom prst="line">
              <a:avLst/>
            </a:prstGeom>
            <a:noFill/>
            <a:ln w="38100">
              <a:solidFill>
                <a:srgbClr val="C00000"/>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sp>
        <p:nvSpPr>
          <p:cNvPr id="34" name="Line 13"/>
          <p:cNvSpPr>
            <a:spLocks noChangeShapeType="1"/>
          </p:cNvSpPr>
          <p:nvPr/>
        </p:nvSpPr>
        <p:spPr bwMode="auto">
          <a:xfrm>
            <a:off x="7971367" y="3690620"/>
            <a:ext cx="2976033" cy="2593340"/>
          </a:xfrm>
          <a:prstGeom prst="line">
            <a:avLst/>
          </a:prstGeom>
          <a:noFill/>
          <a:ln w="38100">
            <a:solidFill>
              <a:schemeClr val="accent6">
                <a:lumMod val="75000"/>
              </a:schemeClr>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5" name="Line 14"/>
          <p:cNvSpPr>
            <a:spLocks noChangeShapeType="1"/>
          </p:cNvSpPr>
          <p:nvPr/>
        </p:nvSpPr>
        <p:spPr bwMode="auto">
          <a:xfrm>
            <a:off x="8536093" y="3690620"/>
            <a:ext cx="2302933" cy="2015067"/>
          </a:xfrm>
          <a:prstGeom prst="line">
            <a:avLst/>
          </a:prstGeom>
          <a:noFill/>
          <a:ln w="38100">
            <a:solidFill>
              <a:schemeClr val="accent6">
                <a:lumMod val="75000"/>
              </a:schemeClr>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7" name="Line 16"/>
          <p:cNvSpPr>
            <a:spLocks noChangeShapeType="1"/>
          </p:cNvSpPr>
          <p:nvPr/>
        </p:nvSpPr>
        <p:spPr bwMode="auto">
          <a:xfrm>
            <a:off x="8100060" y="4234180"/>
            <a:ext cx="2302933" cy="2015067"/>
          </a:xfrm>
          <a:prstGeom prst="line">
            <a:avLst/>
          </a:prstGeom>
          <a:noFill/>
          <a:ln w="38100">
            <a:solidFill>
              <a:schemeClr val="accent6">
                <a:lumMod val="75000"/>
              </a:schemeClr>
            </a:solidFill>
            <a:round/>
          </a:ln>
          <a:effectLst/>
        </p:spPr>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41" name="Text Box 20"/>
          <p:cNvSpPr txBox="1">
            <a:spLocks noChangeArrowheads="1"/>
          </p:cNvSpPr>
          <p:nvPr/>
        </p:nvSpPr>
        <p:spPr bwMode="auto">
          <a:xfrm>
            <a:off x="8288867" y="5460153"/>
            <a:ext cx="960967" cy="501650"/>
          </a:xfrm>
          <a:prstGeom prst="rect">
            <a:avLst/>
          </a:prstGeom>
          <a:noFill/>
          <a:ln w="38100" algn="ctr">
            <a:noFill/>
            <a:miter lim="800000"/>
          </a:ln>
          <a:effectLst/>
        </p:spPr>
        <p:txBody>
          <a:bodyPr>
            <a:spAutoFit/>
          </a:bodyPr>
          <a:lstStyle/>
          <a:p>
            <a:pPr>
              <a:spcBef>
                <a:spcPct val="50000"/>
              </a:spcBef>
            </a:pPr>
            <a:r>
              <a:rPr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 Box 21"/>
          <p:cNvSpPr txBox="1">
            <a:spLocks noChangeArrowheads="1"/>
          </p:cNvSpPr>
          <p:nvPr/>
        </p:nvSpPr>
        <p:spPr bwMode="auto">
          <a:xfrm>
            <a:off x="9812867" y="4030980"/>
            <a:ext cx="960967" cy="501650"/>
          </a:xfrm>
          <a:prstGeom prst="rect">
            <a:avLst/>
          </a:prstGeom>
          <a:noFill/>
          <a:ln w="38100" algn="ctr">
            <a:noFill/>
            <a:miter lim="800000"/>
          </a:ln>
          <a:effectLst/>
        </p:spPr>
        <p:txBody>
          <a:bodyPr>
            <a:spAutoFit/>
          </a:bodyPr>
          <a:lstStyle/>
          <a:p>
            <a:pPr>
              <a:spcBef>
                <a:spcPct val="50000"/>
              </a:spcBef>
            </a:pPr>
            <a:r>
              <a:rPr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2665">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右箭头 47"/>
          <p:cNvSpPr/>
          <p:nvPr/>
        </p:nvSpPr>
        <p:spPr>
          <a:xfrm>
            <a:off x="5812367" y="4578773"/>
            <a:ext cx="1429173" cy="286173"/>
          </a:xfrm>
          <a:prstGeom prst="rightArrow">
            <a:avLst/>
          </a:prstGeom>
          <a:ln>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50" name="TextBox 49"/>
          <p:cNvSpPr txBox="1"/>
          <p:nvPr/>
        </p:nvSpPr>
        <p:spPr>
          <a:xfrm>
            <a:off x="3240593" y="1642219"/>
            <a:ext cx="1809763" cy="501650"/>
          </a:xfrm>
          <a:prstGeom prst="rect">
            <a:avLst/>
          </a:prstGeom>
          <a:noFill/>
        </p:spPr>
        <p:txBody>
          <a:bodyPr wrap="square" rtlCol="0">
            <a:spAutoFit/>
          </a:bodyPr>
          <a:lstStyle/>
          <a:p>
            <a:pPr algn="l"/>
            <a:r>
              <a:rPr kumimoji="1" lang="zh-CN" altLang="en-US"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对角矩阵</a:t>
            </a:r>
            <a:endParaRPr kumimoji="1" lang="zh-CN" altLang="en-US"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TextBox 50"/>
          <p:cNvSpPr txBox="1"/>
          <p:nvPr/>
        </p:nvSpPr>
        <p:spPr>
          <a:xfrm>
            <a:off x="6002863" y="1642219"/>
            <a:ext cx="1714512" cy="501650"/>
          </a:xfrm>
          <a:prstGeom prst="rect">
            <a:avLst/>
          </a:prstGeom>
          <a:noFill/>
        </p:spPr>
        <p:txBody>
          <a:bodyPr wrap="square" rtlCol="0">
            <a:spAutoFit/>
          </a:bodyPr>
          <a:lstStyle/>
          <a:p>
            <a:pPr algn="l"/>
            <a:r>
              <a:rPr kumimoji="1" lang="zh-CN" altLang="en-US"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压缩存储</a:t>
            </a:r>
            <a:endParaRPr kumimoji="1" lang="zh-CN" altLang="en-US"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Rectangle 7" descr="信纸">
            <a:hlinkClick r:id="" action="ppaction://hlinkshowjump?jump=nextslide"/>
          </p:cNvPr>
          <p:cNvSpPr>
            <a:spLocks noChangeArrowheads="1"/>
          </p:cNvSpPr>
          <p:nvPr/>
        </p:nvSpPr>
        <p:spPr bwMode="auto">
          <a:xfrm>
            <a:off x="1148715" y="854710"/>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6.1.3  特殊矩阵的压缩存储       </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761963" y="1602839"/>
            <a:ext cx="10858576" cy="1835150"/>
          </a:xfrm>
          <a:prstGeom prst="rect">
            <a:avLst/>
          </a:prstGeom>
          <a:noFill/>
          <a:ln w="9525">
            <a:noFill/>
            <a:miter lim="800000"/>
          </a:ln>
          <a:effectLst/>
        </p:spPr>
        <p:txBody>
          <a:bodyPr wrap="square">
            <a:spAutoFit/>
          </a:bodyPr>
          <a:lstStyle/>
          <a:p>
            <a:pPr algn="just">
              <a:lnSpc>
                <a:spcPts val="3000"/>
              </a:lnSpc>
              <a:spcBef>
                <a:spcPct val="50000"/>
              </a:spcBef>
            </a:pP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一个阶数较大的矩阵中的非零元素个数</a:t>
            </a:r>
            <a:r>
              <a:rPr kumimoji="1" lang="en-US" altLang="zh-CN"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s</a:t>
            </a: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相对于矩阵元素的总个数</a:t>
            </a:r>
            <a:r>
              <a:rPr kumimoji="1" lang="en-US" altLang="zh-CN"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t</a:t>
            </a: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十分小时，即</a:t>
            </a:r>
            <a:r>
              <a:rPr kumimoji="1" lang="en-US" altLang="zh-CN"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s&lt;&lt;t</a:t>
            </a:r>
            <a:r>
              <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时，称</a:t>
            </a: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该矩阵为</a:t>
            </a:r>
            <a:r>
              <a:rPr kumimoji="1" lang="zh-CN" altLang="en-US" sz="2665"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稀疏矩阵</a:t>
            </a:r>
            <a:r>
              <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just">
              <a:lnSpc>
                <a:spcPts val="3000"/>
              </a:lnSpc>
              <a:spcBef>
                <a:spcPct val="50000"/>
              </a:spcBef>
            </a:pPr>
            <a:r>
              <a:rPr kumimoji="1"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例如</a:t>
            </a: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一个</a:t>
            </a:r>
            <a:r>
              <a:rPr kumimoji="1" lang="en-US" altLang="zh-CN"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100×100</a:t>
            </a: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的矩阵，若其中只有</a:t>
            </a:r>
            <a:r>
              <a:rPr kumimoji="1" lang="en-US" altLang="zh-CN"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100</a:t>
            </a: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个非零元素，就可称其为稀疏矩阵。</a:t>
            </a:r>
            <a:endPar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2" name="组合 7"/>
          <p:cNvGrpSpPr/>
          <p:nvPr/>
        </p:nvGrpSpPr>
        <p:grpSpPr>
          <a:xfrm>
            <a:off x="8477267" y="2269593"/>
            <a:ext cx="2857520" cy="2405605"/>
            <a:chOff x="6429388" y="3144042"/>
            <a:chExt cx="2143140" cy="1804204"/>
          </a:xfrm>
        </p:grpSpPr>
        <p:sp>
          <p:nvSpPr>
            <p:cNvPr id="5" name="TextBox 4"/>
            <p:cNvSpPr txBox="1"/>
            <p:nvPr/>
          </p:nvSpPr>
          <p:spPr>
            <a:xfrm>
              <a:off x="6429388" y="4572008"/>
              <a:ext cx="2143140" cy="376238"/>
            </a:xfrm>
            <a:prstGeom prst="rect">
              <a:avLst/>
            </a:prstGeom>
            <a:noFill/>
          </p:spPr>
          <p:txBody>
            <a:bodyPr wrap="square" rtlCol="0">
              <a:spAutoFit/>
            </a:bodyPr>
            <a:lstStyle/>
            <a:p>
              <a:r>
                <a:rPr lang="zh-CN" altLang="en-US" sz="2665" smtClean="0">
                  <a:solidFill>
                    <a:schemeClr val="tx1"/>
                  </a:solidFill>
                  <a:latin typeface="微软雅黑" panose="020B0503020204020204" pitchFamily="34" charset="-122"/>
                  <a:ea typeface="微软雅黑" panose="020B0503020204020204" pitchFamily="34" charset="-122"/>
                  <a:cs typeface="Wingdings 3" panose="05040102010807070707" charset="0"/>
                </a:rPr>
                <a:t>定性的描述</a:t>
              </a:r>
              <a:endParaRPr lang="zh-CN" altLang="en-US" sz="2665" smtClean="0">
                <a:solidFill>
                  <a:schemeClr val="tx1"/>
                </a:solidFill>
                <a:latin typeface="微软雅黑" panose="020B0503020204020204" pitchFamily="34" charset="-122"/>
                <a:ea typeface="微软雅黑" panose="020B0503020204020204" pitchFamily="34" charset="-122"/>
                <a:cs typeface="Wingdings 3" panose="05040102010807070707" charset="0"/>
              </a:endParaRPr>
            </a:p>
          </p:txBody>
        </p:sp>
        <p:cxnSp>
          <p:nvCxnSpPr>
            <p:cNvPr id="7" name="直接箭头连接符 6"/>
            <p:cNvCxnSpPr/>
            <p:nvPr/>
          </p:nvCxnSpPr>
          <p:spPr>
            <a:xfrm rot="5400000" flipH="1" flipV="1">
              <a:off x="6796103" y="3857628"/>
              <a:ext cx="1428760" cy="1588"/>
            </a:xfrm>
            <a:prstGeom prst="straightConnector1">
              <a:avLst/>
            </a:prstGeom>
            <a:ln w="28575">
              <a:solidFill>
                <a:schemeClr val="accent6">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3" name="组合 1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4806950" y="3441065"/>
            <a:ext cx="2367915" cy="2760345"/>
            <a:chOff x="4038600" y="1030288"/>
            <a:chExt cx="4116388" cy="4797425"/>
          </a:xfrm>
        </p:grpSpPr>
        <p:sp>
          <p:nvSpPr>
            <p:cNvPr id="14" name="íšḻïḑe"/>
            <p:cNvSpPr/>
            <p:nvPr/>
          </p:nvSpPr>
          <p:spPr bwMode="auto">
            <a:xfrm>
              <a:off x="7221538" y="1939926"/>
              <a:ext cx="571500" cy="130175"/>
            </a:xfrm>
            <a:custGeom>
              <a:avLst/>
              <a:gdLst>
                <a:gd name="T0" fmla="*/ 360 w 360"/>
                <a:gd name="T1" fmla="*/ 18 h 82"/>
                <a:gd name="T2" fmla="*/ 165 w 360"/>
                <a:gd name="T3" fmla="*/ 82 h 82"/>
                <a:gd name="T4" fmla="*/ 0 w 360"/>
                <a:gd name="T5" fmla="*/ 66 h 82"/>
                <a:gd name="T6" fmla="*/ 191 w 360"/>
                <a:gd name="T7" fmla="*/ 0 h 82"/>
                <a:gd name="T8" fmla="*/ 360 w 360"/>
                <a:gd name="T9" fmla="*/ 18 h 82"/>
              </a:gdLst>
              <a:ahLst/>
              <a:cxnLst>
                <a:cxn ang="0">
                  <a:pos x="T0" y="T1"/>
                </a:cxn>
                <a:cxn ang="0">
                  <a:pos x="T2" y="T3"/>
                </a:cxn>
                <a:cxn ang="0">
                  <a:pos x="T4" y="T5"/>
                </a:cxn>
                <a:cxn ang="0">
                  <a:pos x="T6" y="T7"/>
                </a:cxn>
                <a:cxn ang="0">
                  <a:pos x="T8" y="T9"/>
                </a:cxn>
              </a:cxnLst>
              <a:rect l="0" t="0" r="r" b="b"/>
              <a:pathLst>
                <a:path w="360" h="82">
                  <a:moveTo>
                    <a:pt x="360" y="18"/>
                  </a:moveTo>
                  <a:lnTo>
                    <a:pt x="165" y="82"/>
                  </a:lnTo>
                  <a:lnTo>
                    <a:pt x="0" y="66"/>
                  </a:lnTo>
                  <a:lnTo>
                    <a:pt x="191" y="0"/>
                  </a:lnTo>
                  <a:lnTo>
                    <a:pt x="360" y="18"/>
                  </a:ln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 name="íṩliḑê"/>
            <p:cNvSpPr/>
            <p:nvPr/>
          </p:nvSpPr>
          <p:spPr bwMode="auto">
            <a:xfrm>
              <a:off x="7194551" y="1328738"/>
              <a:ext cx="330200" cy="715963"/>
            </a:xfrm>
            <a:custGeom>
              <a:avLst/>
              <a:gdLst>
                <a:gd name="T0" fmla="*/ 208 w 208"/>
                <a:gd name="T1" fmla="*/ 385 h 451"/>
                <a:gd name="T2" fmla="*/ 17 w 208"/>
                <a:gd name="T3" fmla="*/ 451 h 451"/>
                <a:gd name="T4" fmla="*/ 0 w 208"/>
                <a:gd name="T5" fmla="*/ 84 h 451"/>
                <a:gd name="T6" fmla="*/ 186 w 208"/>
                <a:gd name="T7" fmla="*/ 0 h 451"/>
                <a:gd name="T8" fmla="*/ 208 w 208"/>
                <a:gd name="T9" fmla="*/ 385 h 451"/>
              </a:gdLst>
              <a:ahLst/>
              <a:cxnLst>
                <a:cxn ang="0">
                  <a:pos x="T0" y="T1"/>
                </a:cxn>
                <a:cxn ang="0">
                  <a:pos x="T2" y="T3"/>
                </a:cxn>
                <a:cxn ang="0">
                  <a:pos x="T4" y="T5"/>
                </a:cxn>
                <a:cxn ang="0">
                  <a:pos x="T6" y="T7"/>
                </a:cxn>
                <a:cxn ang="0">
                  <a:pos x="T8" y="T9"/>
                </a:cxn>
              </a:cxnLst>
              <a:rect l="0" t="0" r="r" b="b"/>
              <a:pathLst>
                <a:path w="208" h="451">
                  <a:moveTo>
                    <a:pt x="208" y="385"/>
                  </a:moveTo>
                  <a:lnTo>
                    <a:pt x="17" y="451"/>
                  </a:lnTo>
                  <a:lnTo>
                    <a:pt x="0" y="84"/>
                  </a:lnTo>
                  <a:lnTo>
                    <a:pt x="186" y="0"/>
                  </a:lnTo>
                  <a:lnTo>
                    <a:pt x="208" y="385"/>
                  </a:lnTo>
                  <a:close/>
                </a:path>
              </a:pathLst>
            </a:custGeom>
            <a:solidFill>
              <a:srgbClr val="A7006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 name="ísľíḍê"/>
            <p:cNvSpPr/>
            <p:nvPr/>
          </p:nvSpPr>
          <p:spPr bwMode="auto">
            <a:xfrm>
              <a:off x="7489826" y="1328738"/>
              <a:ext cx="303213" cy="639763"/>
            </a:xfrm>
            <a:custGeom>
              <a:avLst/>
              <a:gdLst>
                <a:gd name="T0" fmla="*/ 0 w 191"/>
                <a:gd name="T1" fmla="*/ 0 h 403"/>
                <a:gd name="T2" fmla="*/ 66 w 191"/>
                <a:gd name="T3" fmla="*/ 9 h 403"/>
                <a:gd name="T4" fmla="*/ 83 w 191"/>
                <a:gd name="T5" fmla="*/ 296 h 403"/>
                <a:gd name="T6" fmla="*/ 185 w 191"/>
                <a:gd name="T7" fmla="*/ 308 h 403"/>
                <a:gd name="T8" fmla="*/ 191 w 191"/>
                <a:gd name="T9" fmla="*/ 403 h 403"/>
                <a:gd name="T10" fmla="*/ 22 w 191"/>
                <a:gd name="T11" fmla="*/ 385 h 403"/>
                <a:gd name="T12" fmla="*/ 0 w 191"/>
                <a:gd name="T13" fmla="*/ 0 h 403"/>
              </a:gdLst>
              <a:ahLst/>
              <a:cxnLst>
                <a:cxn ang="0">
                  <a:pos x="T0" y="T1"/>
                </a:cxn>
                <a:cxn ang="0">
                  <a:pos x="T2" y="T3"/>
                </a:cxn>
                <a:cxn ang="0">
                  <a:pos x="T4" y="T5"/>
                </a:cxn>
                <a:cxn ang="0">
                  <a:pos x="T6" y="T7"/>
                </a:cxn>
                <a:cxn ang="0">
                  <a:pos x="T8" y="T9"/>
                </a:cxn>
                <a:cxn ang="0">
                  <a:pos x="T10" y="T11"/>
                </a:cxn>
                <a:cxn ang="0">
                  <a:pos x="T12" y="T13"/>
                </a:cxn>
              </a:cxnLst>
              <a:rect l="0" t="0" r="r" b="b"/>
              <a:pathLst>
                <a:path w="191" h="403">
                  <a:moveTo>
                    <a:pt x="0" y="0"/>
                  </a:moveTo>
                  <a:lnTo>
                    <a:pt x="66" y="9"/>
                  </a:lnTo>
                  <a:lnTo>
                    <a:pt x="83" y="296"/>
                  </a:lnTo>
                  <a:lnTo>
                    <a:pt x="185" y="308"/>
                  </a:lnTo>
                  <a:lnTo>
                    <a:pt x="191" y="403"/>
                  </a:lnTo>
                  <a:lnTo>
                    <a:pt x="22" y="385"/>
                  </a:lnTo>
                  <a:lnTo>
                    <a:pt x="0" y="0"/>
                  </a:lnTo>
                  <a:close/>
                </a:path>
              </a:pathLst>
            </a:custGeom>
            <a:solidFill>
              <a:srgbClr val="FF317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7" name="îś1iḋe"/>
            <p:cNvSpPr/>
            <p:nvPr/>
          </p:nvSpPr>
          <p:spPr bwMode="auto">
            <a:xfrm>
              <a:off x="6994526" y="1438276"/>
              <a:ext cx="298450" cy="134938"/>
            </a:xfrm>
            <a:custGeom>
              <a:avLst/>
              <a:gdLst>
                <a:gd name="T0" fmla="*/ 188 w 188"/>
                <a:gd name="T1" fmla="*/ 3 h 85"/>
                <a:gd name="T2" fmla="*/ 4 w 188"/>
                <a:gd name="T3" fmla="*/ 85 h 85"/>
                <a:gd name="T4" fmla="*/ 3 w 188"/>
                <a:gd name="T5" fmla="*/ 84 h 85"/>
                <a:gd name="T6" fmla="*/ 2 w 188"/>
                <a:gd name="T7" fmla="*/ 83 h 85"/>
                <a:gd name="T8" fmla="*/ 1 w 188"/>
                <a:gd name="T9" fmla="*/ 82 h 85"/>
                <a:gd name="T10" fmla="*/ 0 w 188"/>
                <a:gd name="T11" fmla="*/ 81 h 85"/>
                <a:gd name="T12" fmla="*/ 183 w 188"/>
                <a:gd name="T13" fmla="*/ 0 h 85"/>
                <a:gd name="T14" fmla="*/ 184 w 188"/>
                <a:gd name="T15" fmla="*/ 0 h 85"/>
                <a:gd name="T16" fmla="*/ 186 w 188"/>
                <a:gd name="T17" fmla="*/ 1 h 85"/>
                <a:gd name="T18" fmla="*/ 187 w 188"/>
                <a:gd name="T19" fmla="*/ 2 h 85"/>
                <a:gd name="T20" fmla="*/ 188 w 188"/>
                <a:gd name="T21"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85">
                  <a:moveTo>
                    <a:pt x="188" y="3"/>
                  </a:moveTo>
                  <a:lnTo>
                    <a:pt x="4" y="85"/>
                  </a:lnTo>
                  <a:lnTo>
                    <a:pt x="3" y="84"/>
                  </a:lnTo>
                  <a:lnTo>
                    <a:pt x="2" y="83"/>
                  </a:lnTo>
                  <a:lnTo>
                    <a:pt x="1" y="82"/>
                  </a:lnTo>
                  <a:lnTo>
                    <a:pt x="0" y="81"/>
                  </a:lnTo>
                  <a:lnTo>
                    <a:pt x="183" y="0"/>
                  </a:lnTo>
                  <a:lnTo>
                    <a:pt x="184" y="0"/>
                  </a:lnTo>
                  <a:lnTo>
                    <a:pt x="186" y="1"/>
                  </a:lnTo>
                  <a:lnTo>
                    <a:pt x="187" y="2"/>
                  </a:lnTo>
                  <a:lnTo>
                    <a:pt x="188" y="3"/>
                  </a:lnTo>
                  <a:close/>
                </a:path>
              </a:pathLst>
            </a:custGeom>
            <a:solidFill>
              <a:srgbClr val="84004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 name="îsḷîďe"/>
            <p:cNvSpPr/>
            <p:nvPr/>
          </p:nvSpPr>
          <p:spPr bwMode="auto">
            <a:xfrm>
              <a:off x="6994526" y="1438276"/>
              <a:ext cx="298450" cy="134938"/>
            </a:xfrm>
            <a:custGeom>
              <a:avLst/>
              <a:gdLst>
                <a:gd name="T0" fmla="*/ 188 w 188"/>
                <a:gd name="T1" fmla="*/ 3 h 85"/>
                <a:gd name="T2" fmla="*/ 4 w 188"/>
                <a:gd name="T3" fmla="*/ 85 h 85"/>
                <a:gd name="T4" fmla="*/ 3 w 188"/>
                <a:gd name="T5" fmla="*/ 84 h 85"/>
                <a:gd name="T6" fmla="*/ 2 w 188"/>
                <a:gd name="T7" fmla="*/ 83 h 85"/>
                <a:gd name="T8" fmla="*/ 1 w 188"/>
                <a:gd name="T9" fmla="*/ 82 h 85"/>
                <a:gd name="T10" fmla="*/ 0 w 188"/>
                <a:gd name="T11" fmla="*/ 81 h 85"/>
                <a:gd name="T12" fmla="*/ 183 w 188"/>
                <a:gd name="T13" fmla="*/ 0 h 85"/>
                <a:gd name="T14" fmla="*/ 184 w 188"/>
                <a:gd name="T15" fmla="*/ 0 h 85"/>
                <a:gd name="T16" fmla="*/ 186 w 188"/>
                <a:gd name="T17" fmla="*/ 1 h 85"/>
                <a:gd name="T18" fmla="*/ 187 w 188"/>
                <a:gd name="T19" fmla="*/ 2 h 85"/>
                <a:gd name="T20" fmla="*/ 188 w 188"/>
                <a:gd name="T21"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85">
                  <a:moveTo>
                    <a:pt x="188" y="3"/>
                  </a:moveTo>
                  <a:lnTo>
                    <a:pt x="4" y="85"/>
                  </a:lnTo>
                  <a:lnTo>
                    <a:pt x="3" y="84"/>
                  </a:lnTo>
                  <a:lnTo>
                    <a:pt x="2" y="83"/>
                  </a:lnTo>
                  <a:lnTo>
                    <a:pt x="1" y="82"/>
                  </a:lnTo>
                  <a:lnTo>
                    <a:pt x="0" y="81"/>
                  </a:lnTo>
                  <a:lnTo>
                    <a:pt x="183" y="0"/>
                  </a:lnTo>
                  <a:lnTo>
                    <a:pt x="184" y="0"/>
                  </a:lnTo>
                  <a:lnTo>
                    <a:pt x="186" y="1"/>
                  </a:lnTo>
                  <a:lnTo>
                    <a:pt x="187" y="2"/>
                  </a:lnTo>
                  <a:lnTo>
                    <a:pt x="188"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 name="ïsḻiďè"/>
            <p:cNvSpPr/>
            <p:nvPr/>
          </p:nvSpPr>
          <p:spPr bwMode="auto">
            <a:xfrm>
              <a:off x="6986588" y="1433513"/>
              <a:ext cx="298450" cy="133350"/>
            </a:xfrm>
            <a:custGeom>
              <a:avLst/>
              <a:gdLst>
                <a:gd name="T0" fmla="*/ 190 w 190"/>
                <a:gd name="T1" fmla="*/ 3 h 85"/>
                <a:gd name="T2" fmla="*/ 5 w 190"/>
                <a:gd name="T3" fmla="*/ 85 h 85"/>
                <a:gd name="T4" fmla="*/ 4 w 190"/>
                <a:gd name="T5" fmla="*/ 85 h 85"/>
                <a:gd name="T6" fmla="*/ 3 w 190"/>
                <a:gd name="T7" fmla="*/ 84 h 85"/>
                <a:gd name="T8" fmla="*/ 2 w 190"/>
                <a:gd name="T9" fmla="*/ 83 h 85"/>
                <a:gd name="T10" fmla="*/ 0 w 190"/>
                <a:gd name="T11" fmla="*/ 83 h 85"/>
                <a:gd name="T12" fmla="*/ 185 w 190"/>
                <a:gd name="T13" fmla="*/ 0 h 85"/>
                <a:gd name="T14" fmla="*/ 187 w 190"/>
                <a:gd name="T15" fmla="*/ 0 h 85"/>
                <a:gd name="T16" fmla="*/ 188 w 190"/>
                <a:gd name="T17" fmla="*/ 1 h 85"/>
                <a:gd name="T18" fmla="*/ 189 w 190"/>
                <a:gd name="T19" fmla="*/ 2 h 85"/>
                <a:gd name="T20" fmla="*/ 190 w 190"/>
                <a:gd name="T21"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5">
                  <a:moveTo>
                    <a:pt x="190" y="3"/>
                  </a:moveTo>
                  <a:cubicBezTo>
                    <a:pt x="5" y="85"/>
                    <a:pt x="5" y="85"/>
                    <a:pt x="5" y="85"/>
                  </a:cubicBezTo>
                  <a:cubicBezTo>
                    <a:pt x="5" y="85"/>
                    <a:pt x="5" y="85"/>
                    <a:pt x="4" y="85"/>
                  </a:cubicBezTo>
                  <a:cubicBezTo>
                    <a:pt x="4" y="84"/>
                    <a:pt x="3" y="84"/>
                    <a:pt x="3" y="84"/>
                  </a:cubicBezTo>
                  <a:cubicBezTo>
                    <a:pt x="3" y="84"/>
                    <a:pt x="2" y="83"/>
                    <a:pt x="2" y="83"/>
                  </a:cubicBezTo>
                  <a:cubicBezTo>
                    <a:pt x="1" y="83"/>
                    <a:pt x="1" y="83"/>
                    <a:pt x="0" y="83"/>
                  </a:cubicBezTo>
                  <a:cubicBezTo>
                    <a:pt x="185" y="0"/>
                    <a:pt x="185" y="0"/>
                    <a:pt x="185" y="0"/>
                  </a:cubicBezTo>
                  <a:cubicBezTo>
                    <a:pt x="186" y="0"/>
                    <a:pt x="186" y="0"/>
                    <a:pt x="187" y="0"/>
                  </a:cubicBezTo>
                  <a:cubicBezTo>
                    <a:pt x="187" y="1"/>
                    <a:pt x="187" y="1"/>
                    <a:pt x="188" y="1"/>
                  </a:cubicBezTo>
                  <a:cubicBezTo>
                    <a:pt x="188" y="1"/>
                    <a:pt x="189" y="2"/>
                    <a:pt x="189" y="2"/>
                  </a:cubicBezTo>
                  <a:cubicBezTo>
                    <a:pt x="190" y="2"/>
                    <a:pt x="190" y="2"/>
                    <a:pt x="190" y="3"/>
                  </a:cubicBezTo>
                </a:path>
              </a:pathLst>
            </a:custGeom>
            <a:solidFill>
              <a:srgbClr val="7F004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 name="í$ľiḑe"/>
            <p:cNvSpPr/>
            <p:nvPr/>
          </p:nvSpPr>
          <p:spPr bwMode="auto">
            <a:xfrm>
              <a:off x="6800851" y="1398588"/>
              <a:ext cx="298450" cy="207963"/>
            </a:xfrm>
            <a:custGeom>
              <a:avLst/>
              <a:gdLst>
                <a:gd name="T0" fmla="*/ 181 w 191"/>
                <a:gd name="T1" fmla="*/ 51 h 133"/>
                <a:gd name="T2" fmla="*/ 0 w 191"/>
                <a:gd name="T3" fmla="*/ 133 h 133"/>
                <a:gd name="T4" fmla="*/ 2 w 191"/>
                <a:gd name="T5" fmla="*/ 120 h 133"/>
                <a:gd name="T6" fmla="*/ 4 w 191"/>
                <a:gd name="T7" fmla="*/ 108 h 133"/>
                <a:gd name="T8" fmla="*/ 7 w 191"/>
                <a:gd name="T9" fmla="*/ 96 h 133"/>
                <a:gd name="T10" fmla="*/ 10 w 191"/>
                <a:gd name="T11" fmla="*/ 85 h 133"/>
                <a:gd name="T12" fmla="*/ 191 w 191"/>
                <a:gd name="T13" fmla="*/ 0 h 133"/>
                <a:gd name="T14" fmla="*/ 188 w 191"/>
                <a:gd name="T15" fmla="*/ 11 h 133"/>
                <a:gd name="T16" fmla="*/ 185 w 191"/>
                <a:gd name="T17" fmla="*/ 24 h 133"/>
                <a:gd name="T18" fmla="*/ 183 w 191"/>
                <a:gd name="T19" fmla="*/ 37 h 133"/>
                <a:gd name="T20" fmla="*/ 181 w 191"/>
                <a:gd name="T21" fmla="*/ 5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33">
                  <a:moveTo>
                    <a:pt x="181" y="51"/>
                  </a:moveTo>
                  <a:cubicBezTo>
                    <a:pt x="0" y="133"/>
                    <a:pt x="0" y="133"/>
                    <a:pt x="0" y="133"/>
                  </a:cubicBezTo>
                  <a:cubicBezTo>
                    <a:pt x="0" y="129"/>
                    <a:pt x="1" y="124"/>
                    <a:pt x="2" y="120"/>
                  </a:cubicBezTo>
                  <a:cubicBezTo>
                    <a:pt x="2" y="116"/>
                    <a:pt x="3" y="112"/>
                    <a:pt x="4" y="108"/>
                  </a:cubicBezTo>
                  <a:cubicBezTo>
                    <a:pt x="5" y="104"/>
                    <a:pt x="6" y="100"/>
                    <a:pt x="7" y="96"/>
                  </a:cubicBezTo>
                  <a:cubicBezTo>
                    <a:pt x="8" y="92"/>
                    <a:pt x="9" y="88"/>
                    <a:pt x="10" y="85"/>
                  </a:cubicBezTo>
                  <a:cubicBezTo>
                    <a:pt x="191" y="0"/>
                    <a:pt x="191" y="0"/>
                    <a:pt x="191" y="0"/>
                  </a:cubicBezTo>
                  <a:cubicBezTo>
                    <a:pt x="190" y="4"/>
                    <a:pt x="189" y="7"/>
                    <a:pt x="188" y="11"/>
                  </a:cubicBezTo>
                  <a:cubicBezTo>
                    <a:pt x="187" y="15"/>
                    <a:pt x="186" y="20"/>
                    <a:pt x="185" y="24"/>
                  </a:cubicBezTo>
                  <a:cubicBezTo>
                    <a:pt x="184" y="28"/>
                    <a:pt x="183" y="32"/>
                    <a:pt x="183" y="37"/>
                  </a:cubicBezTo>
                  <a:cubicBezTo>
                    <a:pt x="182" y="41"/>
                    <a:pt x="181" y="46"/>
                    <a:pt x="181" y="51"/>
                  </a:cubicBezTo>
                </a:path>
              </a:pathLst>
            </a:custGeom>
            <a:solidFill>
              <a:srgbClr val="9C005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 name="ïṣ1íḑê"/>
            <p:cNvSpPr/>
            <p:nvPr/>
          </p:nvSpPr>
          <p:spPr bwMode="auto">
            <a:xfrm>
              <a:off x="6797676" y="1293813"/>
              <a:ext cx="549275" cy="739775"/>
            </a:xfrm>
            <a:custGeom>
              <a:avLst/>
              <a:gdLst>
                <a:gd name="T0" fmla="*/ 347 w 351"/>
                <a:gd name="T1" fmla="*/ 198 h 473"/>
                <a:gd name="T2" fmla="*/ 345 w 351"/>
                <a:gd name="T3" fmla="*/ 171 h 473"/>
                <a:gd name="T4" fmla="*/ 342 w 351"/>
                <a:gd name="T5" fmla="*/ 150 h 473"/>
                <a:gd name="T6" fmla="*/ 337 w 351"/>
                <a:gd name="T7" fmla="*/ 132 h 473"/>
                <a:gd name="T8" fmla="*/ 334 w 351"/>
                <a:gd name="T9" fmla="*/ 122 h 473"/>
                <a:gd name="T10" fmla="*/ 330 w 351"/>
                <a:gd name="T11" fmla="*/ 114 h 473"/>
                <a:gd name="T12" fmla="*/ 327 w 351"/>
                <a:gd name="T13" fmla="*/ 108 h 473"/>
                <a:gd name="T14" fmla="*/ 323 w 351"/>
                <a:gd name="T15" fmla="*/ 103 h 473"/>
                <a:gd name="T16" fmla="*/ 319 w 351"/>
                <a:gd name="T17" fmla="*/ 98 h 473"/>
                <a:gd name="T18" fmla="*/ 315 w 351"/>
                <a:gd name="T19" fmla="*/ 94 h 473"/>
                <a:gd name="T20" fmla="*/ 303 w 351"/>
                <a:gd name="T21" fmla="*/ 87 h 473"/>
                <a:gd name="T22" fmla="*/ 294 w 351"/>
                <a:gd name="T23" fmla="*/ 85 h 473"/>
                <a:gd name="T24" fmla="*/ 282 w 351"/>
                <a:gd name="T25" fmla="*/ 86 h 473"/>
                <a:gd name="T26" fmla="*/ 194 w 351"/>
                <a:gd name="T27" fmla="*/ 64 h 473"/>
                <a:gd name="T28" fmla="*/ 203 w 351"/>
                <a:gd name="T29" fmla="*/ 41 h 473"/>
                <a:gd name="T30" fmla="*/ 214 w 351"/>
                <a:gd name="T31" fmla="*/ 23 h 473"/>
                <a:gd name="T32" fmla="*/ 228 w 351"/>
                <a:gd name="T33" fmla="*/ 9 h 473"/>
                <a:gd name="T34" fmla="*/ 47 w 351"/>
                <a:gd name="T35" fmla="*/ 96 h 473"/>
                <a:gd name="T36" fmla="*/ 41 w 351"/>
                <a:gd name="T37" fmla="*/ 101 h 473"/>
                <a:gd name="T38" fmla="*/ 36 w 351"/>
                <a:gd name="T39" fmla="*/ 107 h 473"/>
                <a:gd name="T40" fmla="*/ 29 w 351"/>
                <a:gd name="T41" fmla="*/ 115 h 473"/>
                <a:gd name="T42" fmla="*/ 25 w 351"/>
                <a:gd name="T43" fmla="*/ 121 h 473"/>
                <a:gd name="T44" fmla="*/ 21 w 351"/>
                <a:gd name="T45" fmla="*/ 130 h 473"/>
                <a:gd name="T46" fmla="*/ 15 w 351"/>
                <a:gd name="T47" fmla="*/ 142 h 473"/>
                <a:gd name="T48" fmla="*/ 12 w 351"/>
                <a:gd name="T49" fmla="*/ 152 h 473"/>
                <a:gd name="T50" fmla="*/ 1 w 351"/>
                <a:gd name="T51" fmla="*/ 215 h 473"/>
                <a:gd name="T52" fmla="*/ 0 w 351"/>
                <a:gd name="T53" fmla="*/ 244 h 473"/>
                <a:gd name="T54" fmla="*/ 1 w 351"/>
                <a:gd name="T55" fmla="*/ 286 h 473"/>
                <a:gd name="T56" fmla="*/ 4 w 351"/>
                <a:gd name="T57" fmla="*/ 312 h 473"/>
                <a:gd name="T58" fmla="*/ 9 w 351"/>
                <a:gd name="T59" fmla="*/ 339 h 473"/>
                <a:gd name="T60" fmla="*/ 15 w 351"/>
                <a:gd name="T61" fmla="*/ 363 h 473"/>
                <a:gd name="T62" fmla="*/ 23 w 351"/>
                <a:gd name="T63" fmla="*/ 385 h 473"/>
                <a:gd name="T64" fmla="*/ 28 w 351"/>
                <a:gd name="T65" fmla="*/ 398 h 473"/>
                <a:gd name="T66" fmla="*/ 35 w 351"/>
                <a:gd name="T67" fmla="*/ 411 h 473"/>
                <a:gd name="T68" fmla="*/ 42 w 351"/>
                <a:gd name="T69" fmla="*/ 423 h 473"/>
                <a:gd name="T70" fmla="*/ 50 w 351"/>
                <a:gd name="T71" fmla="*/ 433 h 473"/>
                <a:gd name="T72" fmla="*/ 57 w 351"/>
                <a:gd name="T73" fmla="*/ 442 h 473"/>
                <a:gd name="T74" fmla="*/ 64 w 351"/>
                <a:gd name="T75" fmla="*/ 448 h 473"/>
                <a:gd name="T76" fmla="*/ 72 w 351"/>
                <a:gd name="T77" fmla="*/ 454 h 473"/>
                <a:gd name="T78" fmla="*/ 81 w 351"/>
                <a:gd name="T79" fmla="*/ 460 h 473"/>
                <a:gd name="T80" fmla="*/ 91 w 351"/>
                <a:gd name="T81" fmla="*/ 464 h 473"/>
                <a:gd name="T82" fmla="*/ 106 w 351"/>
                <a:gd name="T83" fmla="*/ 470 h 473"/>
                <a:gd name="T84" fmla="*/ 127 w 351"/>
                <a:gd name="T85" fmla="*/ 473 h 473"/>
                <a:gd name="T86" fmla="*/ 155 w 351"/>
                <a:gd name="T87" fmla="*/ 471 h 473"/>
                <a:gd name="T88" fmla="*/ 321 w 351"/>
                <a:gd name="T89" fmla="*/ 405 h 473"/>
                <a:gd name="T90" fmla="*/ 300 w 351"/>
                <a:gd name="T91" fmla="*/ 403 h 473"/>
                <a:gd name="T92" fmla="*/ 270 w 351"/>
                <a:gd name="T93" fmla="*/ 392 h 473"/>
                <a:gd name="T94" fmla="*/ 248 w 351"/>
                <a:gd name="T95" fmla="*/ 376 h 473"/>
                <a:gd name="T96" fmla="*/ 321 w 351"/>
                <a:gd name="T97" fmla="*/ 310 h 473"/>
                <a:gd name="T98" fmla="*/ 326 w 351"/>
                <a:gd name="T99" fmla="*/ 307 h 473"/>
                <a:gd name="T100" fmla="*/ 330 w 351"/>
                <a:gd name="T101" fmla="*/ 304 h 473"/>
                <a:gd name="T102" fmla="*/ 333 w 351"/>
                <a:gd name="T103" fmla="*/ 301 h 473"/>
                <a:gd name="T104" fmla="*/ 336 w 351"/>
                <a:gd name="T105" fmla="*/ 296 h 473"/>
                <a:gd name="T106" fmla="*/ 338 w 351"/>
                <a:gd name="T107" fmla="*/ 293 h 473"/>
                <a:gd name="T108" fmla="*/ 340 w 351"/>
                <a:gd name="T109" fmla="*/ 289 h 473"/>
                <a:gd name="T110" fmla="*/ 342 w 351"/>
                <a:gd name="T111" fmla="*/ 283 h 473"/>
                <a:gd name="T112" fmla="*/ 344 w 351"/>
                <a:gd name="T113" fmla="*/ 276 h 473"/>
                <a:gd name="T114" fmla="*/ 346 w 351"/>
                <a:gd name="T115" fmla="*/ 263 h 473"/>
                <a:gd name="T116" fmla="*/ 347 w 351"/>
                <a:gd name="T117" fmla="*/ 254 h 473"/>
                <a:gd name="T118" fmla="*/ 348 w 351"/>
                <a:gd name="T119" fmla="*/ 239 h 473"/>
                <a:gd name="T120" fmla="*/ 348 w 351"/>
                <a:gd name="T121" fmla="*/ 22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1" h="473">
                  <a:moveTo>
                    <a:pt x="348" y="218"/>
                  </a:moveTo>
                  <a:cubicBezTo>
                    <a:pt x="348" y="217"/>
                    <a:pt x="348" y="216"/>
                    <a:pt x="348" y="215"/>
                  </a:cubicBezTo>
                  <a:cubicBezTo>
                    <a:pt x="348" y="214"/>
                    <a:pt x="348" y="214"/>
                    <a:pt x="348" y="214"/>
                  </a:cubicBezTo>
                  <a:cubicBezTo>
                    <a:pt x="348" y="213"/>
                    <a:pt x="348" y="211"/>
                    <a:pt x="348" y="209"/>
                  </a:cubicBezTo>
                  <a:cubicBezTo>
                    <a:pt x="348" y="208"/>
                    <a:pt x="348" y="207"/>
                    <a:pt x="348" y="206"/>
                  </a:cubicBezTo>
                  <a:cubicBezTo>
                    <a:pt x="348" y="204"/>
                    <a:pt x="348" y="201"/>
                    <a:pt x="347" y="198"/>
                  </a:cubicBezTo>
                  <a:cubicBezTo>
                    <a:pt x="347" y="194"/>
                    <a:pt x="347" y="190"/>
                    <a:pt x="347" y="186"/>
                  </a:cubicBezTo>
                  <a:cubicBezTo>
                    <a:pt x="347" y="185"/>
                    <a:pt x="346" y="185"/>
                    <a:pt x="346" y="184"/>
                  </a:cubicBezTo>
                  <a:cubicBezTo>
                    <a:pt x="346" y="183"/>
                    <a:pt x="346" y="182"/>
                    <a:pt x="346" y="182"/>
                  </a:cubicBezTo>
                  <a:cubicBezTo>
                    <a:pt x="346" y="179"/>
                    <a:pt x="346" y="176"/>
                    <a:pt x="345" y="173"/>
                  </a:cubicBezTo>
                  <a:cubicBezTo>
                    <a:pt x="345" y="172"/>
                    <a:pt x="345" y="172"/>
                    <a:pt x="345" y="172"/>
                  </a:cubicBezTo>
                  <a:cubicBezTo>
                    <a:pt x="345" y="172"/>
                    <a:pt x="345" y="171"/>
                    <a:pt x="345" y="171"/>
                  </a:cubicBezTo>
                  <a:cubicBezTo>
                    <a:pt x="345" y="169"/>
                    <a:pt x="345" y="168"/>
                    <a:pt x="345" y="166"/>
                  </a:cubicBezTo>
                  <a:cubicBezTo>
                    <a:pt x="344" y="165"/>
                    <a:pt x="344" y="163"/>
                    <a:pt x="344" y="161"/>
                  </a:cubicBezTo>
                  <a:cubicBezTo>
                    <a:pt x="344" y="161"/>
                    <a:pt x="344" y="160"/>
                    <a:pt x="344" y="160"/>
                  </a:cubicBezTo>
                  <a:cubicBezTo>
                    <a:pt x="343" y="158"/>
                    <a:pt x="343" y="155"/>
                    <a:pt x="342" y="153"/>
                  </a:cubicBezTo>
                  <a:cubicBezTo>
                    <a:pt x="342" y="152"/>
                    <a:pt x="342" y="151"/>
                    <a:pt x="342" y="151"/>
                  </a:cubicBezTo>
                  <a:cubicBezTo>
                    <a:pt x="342" y="150"/>
                    <a:pt x="342" y="150"/>
                    <a:pt x="342" y="150"/>
                  </a:cubicBezTo>
                  <a:cubicBezTo>
                    <a:pt x="342" y="149"/>
                    <a:pt x="342" y="149"/>
                    <a:pt x="342" y="149"/>
                  </a:cubicBezTo>
                  <a:cubicBezTo>
                    <a:pt x="341" y="146"/>
                    <a:pt x="340" y="143"/>
                    <a:pt x="340" y="140"/>
                  </a:cubicBezTo>
                  <a:cubicBezTo>
                    <a:pt x="340" y="140"/>
                    <a:pt x="340" y="140"/>
                    <a:pt x="340" y="140"/>
                  </a:cubicBezTo>
                  <a:cubicBezTo>
                    <a:pt x="339" y="139"/>
                    <a:pt x="339" y="139"/>
                    <a:pt x="339" y="139"/>
                  </a:cubicBezTo>
                  <a:cubicBezTo>
                    <a:pt x="339" y="138"/>
                    <a:pt x="339" y="136"/>
                    <a:pt x="338" y="135"/>
                  </a:cubicBezTo>
                  <a:cubicBezTo>
                    <a:pt x="338" y="134"/>
                    <a:pt x="337" y="133"/>
                    <a:pt x="337" y="132"/>
                  </a:cubicBezTo>
                  <a:cubicBezTo>
                    <a:pt x="337" y="131"/>
                    <a:pt x="337" y="131"/>
                    <a:pt x="337" y="131"/>
                  </a:cubicBezTo>
                  <a:cubicBezTo>
                    <a:pt x="337" y="130"/>
                    <a:pt x="337" y="130"/>
                    <a:pt x="337" y="130"/>
                  </a:cubicBezTo>
                  <a:cubicBezTo>
                    <a:pt x="336" y="129"/>
                    <a:pt x="336" y="129"/>
                    <a:pt x="336" y="129"/>
                  </a:cubicBezTo>
                  <a:cubicBezTo>
                    <a:pt x="336" y="128"/>
                    <a:pt x="335" y="126"/>
                    <a:pt x="335" y="124"/>
                  </a:cubicBezTo>
                  <a:cubicBezTo>
                    <a:pt x="334" y="124"/>
                    <a:pt x="334" y="124"/>
                    <a:pt x="334" y="123"/>
                  </a:cubicBezTo>
                  <a:cubicBezTo>
                    <a:pt x="334" y="123"/>
                    <a:pt x="334" y="122"/>
                    <a:pt x="334" y="122"/>
                  </a:cubicBezTo>
                  <a:cubicBezTo>
                    <a:pt x="333" y="121"/>
                    <a:pt x="333" y="120"/>
                    <a:pt x="333" y="120"/>
                  </a:cubicBezTo>
                  <a:cubicBezTo>
                    <a:pt x="333" y="119"/>
                    <a:pt x="332" y="119"/>
                    <a:pt x="332" y="119"/>
                  </a:cubicBezTo>
                  <a:cubicBezTo>
                    <a:pt x="332" y="118"/>
                    <a:pt x="332" y="118"/>
                    <a:pt x="332" y="117"/>
                  </a:cubicBezTo>
                  <a:cubicBezTo>
                    <a:pt x="331" y="117"/>
                    <a:pt x="331" y="117"/>
                    <a:pt x="331" y="116"/>
                  </a:cubicBezTo>
                  <a:cubicBezTo>
                    <a:pt x="331" y="116"/>
                    <a:pt x="331" y="116"/>
                    <a:pt x="331" y="115"/>
                  </a:cubicBezTo>
                  <a:cubicBezTo>
                    <a:pt x="330" y="115"/>
                    <a:pt x="330" y="114"/>
                    <a:pt x="330" y="114"/>
                  </a:cubicBezTo>
                  <a:cubicBezTo>
                    <a:pt x="330" y="114"/>
                    <a:pt x="329" y="113"/>
                    <a:pt x="329" y="113"/>
                  </a:cubicBezTo>
                  <a:cubicBezTo>
                    <a:pt x="329" y="112"/>
                    <a:pt x="329" y="112"/>
                    <a:pt x="328" y="111"/>
                  </a:cubicBezTo>
                  <a:cubicBezTo>
                    <a:pt x="328" y="111"/>
                    <a:pt x="328" y="111"/>
                    <a:pt x="328" y="110"/>
                  </a:cubicBezTo>
                  <a:cubicBezTo>
                    <a:pt x="327" y="110"/>
                    <a:pt x="327" y="109"/>
                    <a:pt x="327" y="109"/>
                  </a:cubicBezTo>
                  <a:cubicBezTo>
                    <a:pt x="327" y="109"/>
                    <a:pt x="327" y="109"/>
                    <a:pt x="327" y="109"/>
                  </a:cubicBezTo>
                  <a:cubicBezTo>
                    <a:pt x="327" y="108"/>
                    <a:pt x="327" y="108"/>
                    <a:pt x="327" y="108"/>
                  </a:cubicBezTo>
                  <a:cubicBezTo>
                    <a:pt x="326" y="108"/>
                    <a:pt x="326" y="107"/>
                    <a:pt x="326" y="107"/>
                  </a:cubicBezTo>
                  <a:cubicBezTo>
                    <a:pt x="325" y="106"/>
                    <a:pt x="325" y="106"/>
                    <a:pt x="324" y="105"/>
                  </a:cubicBezTo>
                  <a:cubicBezTo>
                    <a:pt x="324" y="105"/>
                    <a:pt x="324" y="104"/>
                    <a:pt x="323" y="104"/>
                  </a:cubicBezTo>
                  <a:cubicBezTo>
                    <a:pt x="323" y="103"/>
                    <a:pt x="323" y="103"/>
                    <a:pt x="323" y="103"/>
                  </a:cubicBezTo>
                  <a:cubicBezTo>
                    <a:pt x="323" y="103"/>
                    <a:pt x="323" y="103"/>
                    <a:pt x="323" y="103"/>
                  </a:cubicBezTo>
                  <a:cubicBezTo>
                    <a:pt x="323" y="103"/>
                    <a:pt x="323" y="103"/>
                    <a:pt x="323" y="103"/>
                  </a:cubicBezTo>
                  <a:cubicBezTo>
                    <a:pt x="322" y="102"/>
                    <a:pt x="322" y="102"/>
                    <a:pt x="322" y="102"/>
                  </a:cubicBezTo>
                  <a:cubicBezTo>
                    <a:pt x="322" y="102"/>
                    <a:pt x="322" y="102"/>
                    <a:pt x="321" y="101"/>
                  </a:cubicBezTo>
                  <a:cubicBezTo>
                    <a:pt x="321" y="101"/>
                    <a:pt x="321" y="100"/>
                    <a:pt x="320" y="100"/>
                  </a:cubicBezTo>
                  <a:cubicBezTo>
                    <a:pt x="320" y="100"/>
                    <a:pt x="320" y="99"/>
                    <a:pt x="319" y="99"/>
                  </a:cubicBezTo>
                  <a:cubicBezTo>
                    <a:pt x="319" y="98"/>
                    <a:pt x="319" y="98"/>
                    <a:pt x="319" y="98"/>
                  </a:cubicBezTo>
                  <a:cubicBezTo>
                    <a:pt x="319" y="98"/>
                    <a:pt x="319" y="98"/>
                    <a:pt x="319" y="98"/>
                  </a:cubicBezTo>
                  <a:cubicBezTo>
                    <a:pt x="318" y="98"/>
                    <a:pt x="318" y="98"/>
                    <a:pt x="318" y="98"/>
                  </a:cubicBezTo>
                  <a:cubicBezTo>
                    <a:pt x="318" y="97"/>
                    <a:pt x="318" y="97"/>
                    <a:pt x="318" y="97"/>
                  </a:cubicBezTo>
                  <a:cubicBezTo>
                    <a:pt x="317" y="96"/>
                    <a:pt x="317" y="96"/>
                    <a:pt x="317" y="96"/>
                  </a:cubicBezTo>
                  <a:cubicBezTo>
                    <a:pt x="316" y="95"/>
                    <a:pt x="316" y="95"/>
                    <a:pt x="316" y="95"/>
                  </a:cubicBezTo>
                  <a:cubicBezTo>
                    <a:pt x="315" y="95"/>
                    <a:pt x="315" y="95"/>
                    <a:pt x="315" y="95"/>
                  </a:cubicBezTo>
                  <a:cubicBezTo>
                    <a:pt x="315" y="94"/>
                    <a:pt x="315" y="94"/>
                    <a:pt x="315" y="94"/>
                  </a:cubicBezTo>
                  <a:cubicBezTo>
                    <a:pt x="312" y="92"/>
                    <a:pt x="309" y="90"/>
                    <a:pt x="306" y="89"/>
                  </a:cubicBezTo>
                  <a:cubicBezTo>
                    <a:pt x="306" y="89"/>
                    <a:pt x="306" y="89"/>
                    <a:pt x="306" y="89"/>
                  </a:cubicBezTo>
                  <a:cubicBezTo>
                    <a:pt x="305" y="88"/>
                    <a:pt x="305" y="88"/>
                    <a:pt x="305" y="88"/>
                  </a:cubicBezTo>
                  <a:cubicBezTo>
                    <a:pt x="305" y="88"/>
                    <a:pt x="305" y="88"/>
                    <a:pt x="305" y="88"/>
                  </a:cubicBezTo>
                  <a:cubicBezTo>
                    <a:pt x="305" y="88"/>
                    <a:pt x="305" y="88"/>
                    <a:pt x="305" y="88"/>
                  </a:cubicBezTo>
                  <a:cubicBezTo>
                    <a:pt x="304" y="88"/>
                    <a:pt x="304" y="88"/>
                    <a:pt x="303" y="87"/>
                  </a:cubicBezTo>
                  <a:cubicBezTo>
                    <a:pt x="302" y="87"/>
                    <a:pt x="302" y="87"/>
                    <a:pt x="301" y="86"/>
                  </a:cubicBezTo>
                  <a:cubicBezTo>
                    <a:pt x="300" y="86"/>
                    <a:pt x="300" y="86"/>
                    <a:pt x="300" y="86"/>
                  </a:cubicBezTo>
                  <a:cubicBezTo>
                    <a:pt x="299" y="86"/>
                    <a:pt x="299" y="86"/>
                    <a:pt x="299" y="86"/>
                  </a:cubicBezTo>
                  <a:cubicBezTo>
                    <a:pt x="299" y="86"/>
                    <a:pt x="298" y="86"/>
                    <a:pt x="298" y="86"/>
                  </a:cubicBezTo>
                  <a:cubicBezTo>
                    <a:pt x="297" y="85"/>
                    <a:pt x="296" y="85"/>
                    <a:pt x="295" y="85"/>
                  </a:cubicBezTo>
                  <a:cubicBezTo>
                    <a:pt x="294" y="85"/>
                    <a:pt x="294" y="85"/>
                    <a:pt x="294" y="85"/>
                  </a:cubicBezTo>
                  <a:cubicBezTo>
                    <a:pt x="293" y="85"/>
                    <a:pt x="293" y="85"/>
                    <a:pt x="293" y="85"/>
                  </a:cubicBezTo>
                  <a:cubicBezTo>
                    <a:pt x="293" y="85"/>
                    <a:pt x="293" y="85"/>
                    <a:pt x="293" y="85"/>
                  </a:cubicBezTo>
                  <a:cubicBezTo>
                    <a:pt x="292" y="85"/>
                    <a:pt x="292" y="85"/>
                    <a:pt x="292" y="85"/>
                  </a:cubicBezTo>
                  <a:cubicBezTo>
                    <a:pt x="291" y="85"/>
                    <a:pt x="290" y="85"/>
                    <a:pt x="289" y="85"/>
                  </a:cubicBezTo>
                  <a:cubicBezTo>
                    <a:pt x="288" y="85"/>
                    <a:pt x="287" y="85"/>
                    <a:pt x="286" y="85"/>
                  </a:cubicBezTo>
                  <a:cubicBezTo>
                    <a:pt x="284" y="85"/>
                    <a:pt x="283" y="86"/>
                    <a:pt x="282" y="86"/>
                  </a:cubicBezTo>
                  <a:cubicBezTo>
                    <a:pt x="281" y="86"/>
                    <a:pt x="280" y="87"/>
                    <a:pt x="279" y="87"/>
                  </a:cubicBezTo>
                  <a:cubicBezTo>
                    <a:pt x="182" y="131"/>
                    <a:pt x="182" y="131"/>
                    <a:pt x="182" y="131"/>
                  </a:cubicBezTo>
                  <a:cubicBezTo>
                    <a:pt x="182" y="131"/>
                    <a:pt x="182" y="131"/>
                    <a:pt x="182" y="131"/>
                  </a:cubicBezTo>
                  <a:cubicBezTo>
                    <a:pt x="182" y="127"/>
                    <a:pt x="183" y="123"/>
                    <a:pt x="183" y="119"/>
                  </a:cubicBezTo>
                  <a:cubicBezTo>
                    <a:pt x="184" y="112"/>
                    <a:pt x="185" y="104"/>
                    <a:pt x="186" y="97"/>
                  </a:cubicBezTo>
                  <a:cubicBezTo>
                    <a:pt x="188" y="85"/>
                    <a:pt x="190" y="74"/>
                    <a:pt x="194" y="64"/>
                  </a:cubicBezTo>
                  <a:cubicBezTo>
                    <a:pt x="194" y="63"/>
                    <a:pt x="194" y="63"/>
                    <a:pt x="194" y="62"/>
                  </a:cubicBezTo>
                  <a:cubicBezTo>
                    <a:pt x="195" y="60"/>
                    <a:pt x="196" y="58"/>
                    <a:pt x="196" y="56"/>
                  </a:cubicBezTo>
                  <a:cubicBezTo>
                    <a:pt x="197" y="55"/>
                    <a:pt x="197" y="55"/>
                    <a:pt x="197" y="55"/>
                  </a:cubicBezTo>
                  <a:cubicBezTo>
                    <a:pt x="198" y="53"/>
                    <a:pt x="199" y="51"/>
                    <a:pt x="200" y="49"/>
                  </a:cubicBezTo>
                  <a:cubicBezTo>
                    <a:pt x="200" y="48"/>
                    <a:pt x="200" y="47"/>
                    <a:pt x="200" y="47"/>
                  </a:cubicBezTo>
                  <a:cubicBezTo>
                    <a:pt x="201" y="45"/>
                    <a:pt x="202" y="43"/>
                    <a:pt x="203" y="41"/>
                  </a:cubicBezTo>
                  <a:cubicBezTo>
                    <a:pt x="203" y="41"/>
                    <a:pt x="203" y="41"/>
                    <a:pt x="203" y="41"/>
                  </a:cubicBezTo>
                  <a:cubicBezTo>
                    <a:pt x="204" y="39"/>
                    <a:pt x="205" y="37"/>
                    <a:pt x="206" y="35"/>
                  </a:cubicBezTo>
                  <a:cubicBezTo>
                    <a:pt x="208" y="33"/>
                    <a:pt x="209" y="31"/>
                    <a:pt x="210" y="29"/>
                  </a:cubicBezTo>
                  <a:cubicBezTo>
                    <a:pt x="210" y="29"/>
                    <a:pt x="210" y="29"/>
                    <a:pt x="210" y="29"/>
                  </a:cubicBezTo>
                  <a:cubicBezTo>
                    <a:pt x="211" y="27"/>
                    <a:pt x="213" y="25"/>
                    <a:pt x="214" y="24"/>
                  </a:cubicBezTo>
                  <a:cubicBezTo>
                    <a:pt x="214" y="23"/>
                    <a:pt x="214" y="23"/>
                    <a:pt x="214" y="23"/>
                  </a:cubicBezTo>
                  <a:cubicBezTo>
                    <a:pt x="216" y="22"/>
                    <a:pt x="217" y="20"/>
                    <a:pt x="218" y="19"/>
                  </a:cubicBezTo>
                  <a:cubicBezTo>
                    <a:pt x="219" y="18"/>
                    <a:pt x="219" y="18"/>
                    <a:pt x="219" y="18"/>
                  </a:cubicBezTo>
                  <a:cubicBezTo>
                    <a:pt x="220" y="17"/>
                    <a:pt x="221" y="15"/>
                    <a:pt x="222" y="14"/>
                  </a:cubicBezTo>
                  <a:cubicBezTo>
                    <a:pt x="223" y="13"/>
                    <a:pt x="223" y="13"/>
                    <a:pt x="223" y="13"/>
                  </a:cubicBezTo>
                  <a:cubicBezTo>
                    <a:pt x="224" y="12"/>
                    <a:pt x="226" y="11"/>
                    <a:pt x="227" y="10"/>
                  </a:cubicBezTo>
                  <a:cubicBezTo>
                    <a:pt x="228" y="9"/>
                    <a:pt x="228" y="9"/>
                    <a:pt x="228" y="9"/>
                  </a:cubicBezTo>
                  <a:cubicBezTo>
                    <a:pt x="229" y="8"/>
                    <a:pt x="231" y="7"/>
                    <a:pt x="232" y="6"/>
                  </a:cubicBezTo>
                  <a:cubicBezTo>
                    <a:pt x="236" y="3"/>
                    <a:pt x="239" y="1"/>
                    <a:pt x="242" y="0"/>
                  </a:cubicBezTo>
                  <a:cubicBezTo>
                    <a:pt x="60" y="87"/>
                    <a:pt x="60" y="87"/>
                    <a:pt x="60" y="87"/>
                  </a:cubicBezTo>
                  <a:cubicBezTo>
                    <a:pt x="57" y="89"/>
                    <a:pt x="54" y="91"/>
                    <a:pt x="51" y="93"/>
                  </a:cubicBezTo>
                  <a:cubicBezTo>
                    <a:pt x="49" y="94"/>
                    <a:pt x="48" y="95"/>
                    <a:pt x="47" y="96"/>
                  </a:cubicBezTo>
                  <a:cubicBezTo>
                    <a:pt x="47" y="96"/>
                    <a:pt x="47" y="96"/>
                    <a:pt x="47" y="96"/>
                  </a:cubicBezTo>
                  <a:cubicBezTo>
                    <a:pt x="46" y="96"/>
                    <a:pt x="46" y="96"/>
                    <a:pt x="46" y="96"/>
                  </a:cubicBezTo>
                  <a:cubicBezTo>
                    <a:pt x="46" y="97"/>
                    <a:pt x="46" y="97"/>
                    <a:pt x="46" y="97"/>
                  </a:cubicBezTo>
                  <a:cubicBezTo>
                    <a:pt x="45" y="98"/>
                    <a:pt x="45" y="98"/>
                    <a:pt x="45" y="98"/>
                  </a:cubicBezTo>
                  <a:cubicBezTo>
                    <a:pt x="44" y="98"/>
                    <a:pt x="43" y="99"/>
                    <a:pt x="42" y="100"/>
                  </a:cubicBezTo>
                  <a:cubicBezTo>
                    <a:pt x="42" y="100"/>
                    <a:pt x="42" y="100"/>
                    <a:pt x="42" y="100"/>
                  </a:cubicBezTo>
                  <a:cubicBezTo>
                    <a:pt x="41" y="101"/>
                    <a:pt x="41" y="101"/>
                    <a:pt x="41" y="101"/>
                  </a:cubicBezTo>
                  <a:cubicBezTo>
                    <a:pt x="41" y="101"/>
                    <a:pt x="41" y="101"/>
                    <a:pt x="41" y="101"/>
                  </a:cubicBezTo>
                  <a:cubicBezTo>
                    <a:pt x="40" y="102"/>
                    <a:pt x="40" y="102"/>
                    <a:pt x="40" y="102"/>
                  </a:cubicBezTo>
                  <a:cubicBezTo>
                    <a:pt x="39" y="103"/>
                    <a:pt x="38" y="104"/>
                    <a:pt x="38" y="104"/>
                  </a:cubicBezTo>
                  <a:cubicBezTo>
                    <a:pt x="37" y="105"/>
                    <a:pt x="37" y="105"/>
                    <a:pt x="37" y="105"/>
                  </a:cubicBezTo>
                  <a:cubicBezTo>
                    <a:pt x="37" y="105"/>
                    <a:pt x="37" y="105"/>
                    <a:pt x="37" y="105"/>
                  </a:cubicBezTo>
                  <a:cubicBezTo>
                    <a:pt x="36" y="106"/>
                    <a:pt x="36" y="106"/>
                    <a:pt x="36" y="107"/>
                  </a:cubicBezTo>
                  <a:cubicBezTo>
                    <a:pt x="35" y="108"/>
                    <a:pt x="34" y="109"/>
                    <a:pt x="33" y="109"/>
                  </a:cubicBezTo>
                  <a:cubicBezTo>
                    <a:pt x="33" y="110"/>
                    <a:pt x="33" y="110"/>
                    <a:pt x="33" y="110"/>
                  </a:cubicBezTo>
                  <a:cubicBezTo>
                    <a:pt x="33" y="110"/>
                    <a:pt x="33" y="110"/>
                    <a:pt x="33" y="110"/>
                  </a:cubicBezTo>
                  <a:cubicBezTo>
                    <a:pt x="33" y="110"/>
                    <a:pt x="33" y="110"/>
                    <a:pt x="33" y="110"/>
                  </a:cubicBezTo>
                  <a:cubicBezTo>
                    <a:pt x="32" y="111"/>
                    <a:pt x="32" y="112"/>
                    <a:pt x="31" y="112"/>
                  </a:cubicBezTo>
                  <a:cubicBezTo>
                    <a:pt x="31" y="113"/>
                    <a:pt x="30" y="114"/>
                    <a:pt x="29" y="115"/>
                  </a:cubicBezTo>
                  <a:cubicBezTo>
                    <a:pt x="29" y="115"/>
                    <a:pt x="29" y="115"/>
                    <a:pt x="29" y="115"/>
                  </a:cubicBezTo>
                  <a:cubicBezTo>
                    <a:pt x="29" y="115"/>
                    <a:pt x="29" y="115"/>
                    <a:pt x="29" y="115"/>
                  </a:cubicBezTo>
                  <a:cubicBezTo>
                    <a:pt x="28" y="116"/>
                    <a:pt x="28" y="116"/>
                    <a:pt x="28" y="116"/>
                  </a:cubicBezTo>
                  <a:cubicBezTo>
                    <a:pt x="28" y="117"/>
                    <a:pt x="28" y="117"/>
                    <a:pt x="27" y="118"/>
                  </a:cubicBezTo>
                  <a:cubicBezTo>
                    <a:pt x="27" y="119"/>
                    <a:pt x="27" y="119"/>
                    <a:pt x="26" y="120"/>
                  </a:cubicBezTo>
                  <a:cubicBezTo>
                    <a:pt x="26" y="120"/>
                    <a:pt x="26" y="121"/>
                    <a:pt x="25" y="121"/>
                  </a:cubicBezTo>
                  <a:cubicBezTo>
                    <a:pt x="25" y="122"/>
                    <a:pt x="25" y="123"/>
                    <a:pt x="24" y="123"/>
                  </a:cubicBezTo>
                  <a:cubicBezTo>
                    <a:pt x="24" y="124"/>
                    <a:pt x="23" y="125"/>
                    <a:pt x="23" y="125"/>
                  </a:cubicBezTo>
                  <a:cubicBezTo>
                    <a:pt x="23" y="126"/>
                    <a:pt x="22" y="127"/>
                    <a:pt x="22" y="127"/>
                  </a:cubicBezTo>
                  <a:cubicBezTo>
                    <a:pt x="22" y="127"/>
                    <a:pt x="22" y="127"/>
                    <a:pt x="22" y="127"/>
                  </a:cubicBezTo>
                  <a:cubicBezTo>
                    <a:pt x="22" y="127"/>
                    <a:pt x="22" y="127"/>
                    <a:pt x="22" y="127"/>
                  </a:cubicBezTo>
                  <a:cubicBezTo>
                    <a:pt x="21" y="128"/>
                    <a:pt x="21" y="129"/>
                    <a:pt x="21" y="130"/>
                  </a:cubicBezTo>
                  <a:cubicBezTo>
                    <a:pt x="20" y="131"/>
                    <a:pt x="20" y="132"/>
                    <a:pt x="19" y="133"/>
                  </a:cubicBezTo>
                  <a:cubicBezTo>
                    <a:pt x="19" y="133"/>
                    <a:pt x="19" y="134"/>
                    <a:pt x="19" y="134"/>
                  </a:cubicBezTo>
                  <a:cubicBezTo>
                    <a:pt x="18" y="135"/>
                    <a:pt x="18" y="135"/>
                    <a:pt x="18" y="135"/>
                  </a:cubicBezTo>
                  <a:cubicBezTo>
                    <a:pt x="17" y="137"/>
                    <a:pt x="17" y="138"/>
                    <a:pt x="16" y="140"/>
                  </a:cubicBezTo>
                  <a:cubicBezTo>
                    <a:pt x="16" y="140"/>
                    <a:pt x="16" y="140"/>
                    <a:pt x="16" y="140"/>
                  </a:cubicBezTo>
                  <a:cubicBezTo>
                    <a:pt x="15" y="142"/>
                    <a:pt x="15" y="142"/>
                    <a:pt x="15" y="142"/>
                  </a:cubicBezTo>
                  <a:cubicBezTo>
                    <a:pt x="15" y="143"/>
                    <a:pt x="14" y="144"/>
                    <a:pt x="14" y="146"/>
                  </a:cubicBezTo>
                  <a:cubicBezTo>
                    <a:pt x="14" y="146"/>
                    <a:pt x="14" y="147"/>
                    <a:pt x="13" y="147"/>
                  </a:cubicBezTo>
                  <a:cubicBezTo>
                    <a:pt x="13" y="148"/>
                    <a:pt x="13" y="148"/>
                    <a:pt x="13" y="148"/>
                  </a:cubicBezTo>
                  <a:cubicBezTo>
                    <a:pt x="13" y="148"/>
                    <a:pt x="13" y="149"/>
                    <a:pt x="13" y="149"/>
                  </a:cubicBezTo>
                  <a:cubicBezTo>
                    <a:pt x="12" y="150"/>
                    <a:pt x="12" y="151"/>
                    <a:pt x="12" y="152"/>
                  </a:cubicBezTo>
                  <a:cubicBezTo>
                    <a:pt x="12" y="152"/>
                    <a:pt x="12" y="152"/>
                    <a:pt x="12" y="152"/>
                  </a:cubicBezTo>
                  <a:cubicBezTo>
                    <a:pt x="9" y="161"/>
                    <a:pt x="7" y="170"/>
                    <a:pt x="5" y="180"/>
                  </a:cubicBezTo>
                  <a:cubicBezTo>
                    <a:pt x="4" y="187"/>
                    <a:pt x="3" y="193"/>
                    <a:pt x="2" y="200"/>
                  </a:cubicBezTo>
                  <a:cubicBezTo>
                    <a:pt x="2" y="200"/>
                    <a:pt x="2" y="200"/>
                    <a:pt x="2" y="200"/>
                  </a:cubicBezTo>
                  <a:cubicBezTo>
                    <a:pt x="2" y="201"/>
                    <a:pt x="2" y="201"/>
                    <a:pt x="2" y="202"/>
                  </a:cubicBezTo>
                  <a:cubicBezTo>
                    <a:pt x="1" y="205"/>
                    <a:pt x="1" y="209"/>
                    <a:pt x="1" y="213"/>
                  </a:cubicBezTo>
                  <a:cubicBezTo>
                    <a:pt x="1" y="213"/>
                    <a:pt x="1" y="214"/>
                    <a:pt x="1" y="215"/>
                  </a:cubicBezTo>
                  <a:cubicBezTo>
                    <a:pt x="1" y="215"/>
                    <a:pt x="1" y="216"/>
                    <a:pt x="1" y="216"/>
                  </a:cubicBezTo>
                  <a:cubicBezTo>
                    <a:pt x="0" y="217"/>
                    <a:pt x="0" y="218"/>
                    <a:pt x="0" y="218"/>
                  </a:cubicBezTo>
                  <a:cubicBezTo>
                    <a:pt x="0" y="222"/>
                    <a:pt x="0" y="226"/>
                    <a:pt x="0" y="229"/>
                  </a:cubicBezTo>
                  <a:cubicBezTo>
                    <a:pt x="0" y="230"/>
                    <a:pt x="0" y="230"/>
                    <a:pt x="0" y="230"/>
                  </a:cubicBezTo>
                  <a:cubicBezTo>
                    <a:pt x="0" y="230"/>
                    <a:pt x="0" y="231"/>
                    <a:pt x="0" y="231"/>
                  </a:cubicBezTo>
                  <a:cubicBezTo>
                    <a:pt x="0" y="235"/>
                    <a:pt x="0" y="239"/>
                    <a:pt x="0" y="244"/>
                  </a:cubicBezTo>
                  <a:cubicBezTo>
                    <a:pt x="0" y="244"/>
                    <a:pt x="0" y="245"/>
                    <a:pt x="0" y="246"/>
                  </a:cubicBezTo>
                  <a:cubicBezTo>
                    <a:pt x="0" y="246"/>
                    <a:pt x="0" y="247"/>
                    <a:pt x="0" y="247"/>
                  </a:cubicBezTo>
                  <a:cubicBezTo>
                    <a:pt x="0" y="252"/>
                    <a:pt x="0" y="257"/>
                    <a:pt x="0" y="262"/>
                  </a:cubicBezTo>
                  <a:cubicBezTo>
                    <a:pt x="0" y="267"/>
                    <a:pt x="0" y="272"/>
                    <a:pt x="1" y="277"/>
                  </a:cubicBezTo>
                  <a:cubicBezTo>
                    <a:pt x="1" y="278"/>
                    <a:pt x="1" y="280"/>
                    <a:pt x="1" y="281"/>
                  </a:cubicBezTo>
                  <a:cubicBezTo>
                    <a:pt x="1" y="283"/>
                    <a:pt x="1" y="284"/>
                    <a:pt x="1" y="286"/>
                  </a:cubicBezTo>
                  <a:cubicBezTo>
                    <a:pt x="1" y="288"/>
                    <a:pt x="2" y="290"/>
                    <a:pt x="2" y="292"/>
                  </a:cubicBezTo>
                  <a:cubicBezTo>
                    <a:pt x="2" y="293"/>
                    <a:pt x="2" y="294"/>
                    <a:pt x="2" y="295"/>
                  </a:cubicBezTo>
                  <a:cubicBezTo>
                    <a:pt x="2" y="296"/>
                    <a:pt x="2" y="296"/>
                    <a:pt x="2" y="296"/>
                  </a:cubicBezTo>
                  <a:cubicBezTo>
                    <a:pt x="3" y="300"/>
                    <a:pt x="3" y="304"/>
                    <a:pt x="4" y="308"/>
                  </a:cubicBezTo>
                  <a:cubicBezTo>
                    <a:pt x="4" y="309"/>
                    <a:pt x="4" y="309"/>
                    <a:pt x="4" y="309"/>
                  </a:cubicBezTo>
                  <a:cubicBezTo>
                    <a:pt x="4" y="310"/>
                    <a:pt x="4" y="311"/>
                    <a:pt x="4" y="312"/>
                  </a:cubicBezTo>
                  <a:cubicBezTo>
                    <a:pt x="5" y="315"/>
                    <a:pt x="5" y="319"/>
                    <a:pt x="6" y="322"/>
                  </a:cubicBezTo>
                  <a:cubicBezTo>
                    <a:pt x="6" y="323"/>
                    <a:pt x="6" y="324"/>
                    <a:pt x="6" y="324"/>
                  </a:cubicBezTo>
                  <a:cubicBezTo>
                    <a:pt x="6" y="325"/>
                    <a:pt x="6" y="326"/>
                    <a:pt x="6" y="326"/>
                  </a:cubicBezTo>
                  <a:cubicBezTo>
                    <a:pt x="6" y="327"/>
                    <a:pt x="7" y="328"/>
                    <a:pt x="7" y="329"/>
                  </a:cubicBezTo>
                  <a:cubicBezTo>
                    <a:pt x="7" y="332"/>
                    <a:pt x="8" y="334"/>
                    <a:pt x="8" y="337"/>
                  </a:cubicBezTo>
                  <a:cubicBezTo>
                    <a:pt x="8" y="337"/>
                    <a:pt x="9" y="338"/>
                    <a:pt x="9" y="339"/>
                  </a:cubicBezTo>
                  <a:cubicBezTo>
                    <a:pt x="9" y="342"/>
                    <a:pt x="10" y="346"/>
                    <a:pt x="11" y="349"/>
                  </a:cubicBezTo>
                  <a:cubicBezTo>
                    <a:pt x="11" y="350"/>
                    <a:pt x="11" y="350"/>
                    <a:pt x="11" y="351"/>
                  </a:cubicBezTo>
                  <a:cubicBezTo>
                    <a:pt x="12" y="352"/>
                    <a:pt x="12" y="352"/>
                    <a:pt x="12" y="352"/>
                  </a:cubicBezTo>
                  <a:cubicBezTo>
                    <a:pt x="12" y="353"/>
                    <a:pt x="12" y="353"/>
                    <a:pt x="12" y="353"/>
                  </a:cubicBezTo>
                  <a:cubicBezTo>
                    <a:pt x="12" y="354"/>
                    <a:pt x="13" y="355"/>
                    <a:pt x="13" y="356"/>
                  </a:cubicBezTo>
                  <a:cubicBezTo>
                    <a:pt x="13" y="358"/>
                    <a:pt x="14" y="361"/>
                    <a:pt x="15" y="363"/>
                  </a:cubicBezTo>
                  <a:cubicBezTo>
                    <a:pt x="15" y="364"/>
                    <a:pt x="15" y="364"/>
                    <a:pt x="15" y="364"/>
                  </a:cubicBezTo>
                  <a:cubicBezTo>
                    <a:pt x="15" y="364"/>
                    <a:pt x="15" y="365"/>
                    <a:pt x="16" y="365"/>
                  </a:cubicBezTo>
                  <a:cubicBezTo>
                    <a:pt x="16" y="367"/>
                    <a:pt x="17" y="368"/>
                    <a:pt x="17" y="370"/>
                  </a:cubicBezTo>
                  <a:cubicBezTo>
                    <a:pt x="18" y="372"/>
                    <a:pt x="19" y="374"/>
                    <a:pt x="19" y="376"/>
                  </a:cubicBezTo>
                  <a:cubicBezTo>
                    <a:pt x="20" y="378"/>
                    <a:pt x="20" y="379"/>
                    <a:pt x="21" y="381"/>
                  </a:cubicBezTo>
                  <a:cubicBezTo>
                    <a:pt x="22" y="382"/>
                    <a:pt x="22" y="384"/>
                    <a:pt x="23" y="385"/>
                  </a:cubicBezTo>
                  <a:cubicBezTo>
                    <a:pt x="23" y="386"/>
                    <a:pt x="23" y="386"/>
                    <a:pt x="24" y="387"/>
                  </a:cubicBezTo>
                  <a:cubicBezTo>
                    <a:pt x="24" y="388"/>
                    <a:pt x="24" y="388"/>
                    <a:pt x="24" y="388"/>
                  </a:cubicBezTo>
                  <a:cubicBezTo>
                    <a:pt x="24" y="388"/>
                    <a:pt x="24" y="389"/>
                    <a:pt x="24" y="389"/>
                  </a:cubicBezTo>
                  <a:cubicBezTo>
                    <a:pt x="25" y="391"/>
                    <a:pt x="26" y="392"/>
                    <a:pt x="26" y="394"/>
                  </a:cubicBezTo>
                  <a:cubicBezTo>
                    <a:pt x="27" y="395"/>
                    <a:pt x="27" y="396"/>
                    <a:pt x="28" y="397"/>
                  </a:cubicBezTo>
                  <a:cubicBezTo>
                    <a:pt x="28" y="398"/>
                    <a:pt x="28" y="398"/>
                    <a:pt x="28" y="398"/>
                  </a:cubicBezTo>
                  <a:cubicBezTo>
                    <a:pt x="29" y="399"/>
                    <a:pt x="29" y="399"/>
                    <a:pt x="29" y="399"/>
                  </a:cubicBezTo>
                  <a:cubicBezTo>
                    <a:pt x="29" y="399"/>
                    <a:pt x="29" y="399"/>
                    <a:pt x="29" y="399"/>
                  </a:cubicBezTo>
                  <a:cubicBezTo>
                    <a:pt x="30" y="401"/>
                    <a:pt x="31" y="403"/>
                    <a:pt x="32" y="405"/>
                  </a:cubicBezTo>
                  <a:cubicBezTo>
                    <a:pt x="32" y="406"/>
                    <a:pt x="33" y="407"/>
                    <a:pt x="33" y="407"/>
                  </a:cubicBezTo>
                  <a:cubicBezTo>
                    <a:pt x="33" y="408"/>
                    <a:pt x="33" y="408"/>
                    <a:pt x="34" y="409"/>
                  </a:cubicBezTo>
                  <a:cubicBezTo>
                    <a:pt x="34" y="409"/>
                    <a:pt x="34" y="410"/>
                    <a:pt x="35" y="411"/>
                  </a:cubicBezTo>
                  <a:cubicBezTo>
                    <a:pt x="36" y="412"/>
                    <a:pt x="37" y="414"/>
                    <a:pt x="38" y="416"/>
                  </a:cubicBezTo>
                  <a:cubicBezTo>
                    <a:pt x="38" y="417"/>
                    <a:pt x="38" y="417"/>
                    <a:pt x="38" y="417"/>
                  </a:cubicBezTo>
                  <a:cubicBezTo>
                    <a:pt x="38" y="417"/>
                    <a:pt x="38" y="417"/>
                    <a:pt x="38" y="417"/>
                  </a:cubicBezTo>
                  <a:cubicBezTo>
                    <a:pt x="39" y="417"/>
                    <a:pt x="39" y="417"/>
                    <a:pt x="39" y="417"/>
                  </a:cubicBezTo>
                  <a:cubicBezTo>
                    <a:pt x="39" y="418"/>
                    <a:pt x="40" y="419"/>
                    <a:pt x="40" y="420"/>
                  </a:cubicBezTo>
                  <a:cubicBezTo>
                    <a:pt x="41" y="421"/>
                    <a:pt x="42" y="422"/>
                    <a:pt x="42" y="423"/>
                  </a:cubicBezTo>
                  <a:cubicBezTo>
                    <a:pt x="43" y="424"/>
                    <a:pt x="43" y="424"/>
                    <a:pt x="44" y="425"/>
                  </a:cubicBezTo>
                  <a:cubicBezTo>
                    <a:pt x="44" y="426"/>
                    <a:pt x="44" y="426"/>
                    <a:pt x="44" y="426"/>
                  </a:cubicBezTo>
                  <a:cubicBezTo>
                    <a:pt x="45" y="427"/>
                    <a:pt x="45" y="427"/>
                    <a:pt x="45" y="427"/>
                  </a:cubicBezTo>
                  <a:cubicBezTo>
                    <a:pt x="46" y="428"/>
                    <a:pt x="46" y="429"/>
                    <a:pt x="47" y="430"/>
                  </a:cubicBezTo>
                  <a:cubicBezTo>
                    <a:pt x="48" y="431"/>
                    <a:pt x="49" y="432"/>
                    <a:pt x="49" y="433"/>
                  </a:cubicBezTo>
                  <a:cubicBezTo>
                    <a:pt x="50" y="433"/>
                    <a:pt x="50" y="433"/>
                    <a:pt x="50" y="433"/>
                  </a:cubicBezTo>
                  <a:cubicBezTo>
                    <a:pt x="50" y="433"/>
                    <a:pt x="50" y="433"/>
                    <a:pt x="50" y="433"/>
                  </a:cubicBezTo>
                  <a:cubicBezTo>
                    <a:pt x="50" y="433"/>
                    <a:pt x="50" y="433"/>
                    <a:pt x="50" y="433"/>
                  </a:cubicBezTo>
                  <a:cubicBezTo>
                    <a:pt x="50" y="434"/>
                    <a:pt x="51" y="435"/>
                    <a:pt x="51" y="435"/>
                  </a:cubicBezTo>
                  <a:cubicBezTo>
                    <a:pt x="52" y="436"/>
                    <a:pt x="53" y="437"/>
                    <a:pt x="54" y="438"/>
                  </a:cubicBezTo>
                  <a:cubicBezTo>
                    <a:pt x="54" y="438"/>
                    <a:pt x="55" y="439"/>
                    <a:pt x="56" y="440"/>
                  </a:cubicBezTo>
                  <a:cubicBezTo>
                    <a:pt x="56" y="441"/>
                    <a:pt x="57" y="441"/>
                    <a:pt x="57" y="442"/>
                  </a:cubicBezTo>
                  <a:cubicBezTo>
                    <a:pt x="58" y="442"/>
                    <a:pt x="58" y="443"/>
                    <a:pt x="59" y="443"/>
                  </a:cubicBezTo>
                  <a:cubicBezTo>
                    <a:pt x="59" y="444"/>
                    <a:pt x="60" y="444"/>
                    <a:pt x="60" y="445"/>
                  </a:cubicBezTo>
                  <a:cubicBezTo>
                    <a:pt x="61" y="445"/>
                    <a:pt x="61" y="446"/>
                    <a:pt x="62" y="446"/>
                  </a:cubicBezTo>
                  <a:cubicBezTo>
                    <a:pt x="63" y="447"/>
                    <a:pt x="63" y="447"/>
                    <a:pt x="63" y="447"/>
                  </a:cubicBezTo>
                  <a:cubicBezTo>
                    <a:pt x="63" y="447"/>
                    <a:pt x="63" y="447"/>
                    <a:pt x="63" y="447"/>
                  </a:cubicBezTo>
                  <a:cubicBezTo>
                    <a:pt x="64" y="448"/>
                    <a:pt x="64" y="448"/>
                    <a:pt x="64" y="448"/>
                  </a:cubicBezTo>
                  <a:cubicBezTo>
                    <a:pt x="64" y="448"/>
                    <a:pt x="64" y="448"/>
                    <a:pt x="64" y="448"/>
                  </a:cubicBezTo>
                  <a:cubicBezTo>
                    <a:pt x="65" y="449"/>
                    <a:pt x="66" y="450"/>
                    <a:pt x="67" y="450"/>
                  </a:cubicBezTo>
                  <a:cubicBezTo>
                    <a:pt x="67" y="451"/>
                    <a:pt x="68" y="451"/>
                    <a:pt x="68" y="452"/>
                  </a:cubicBezTo>
                  <a:cubicBezTo>
                    <a:pt x="69" y="452"/>
                    <a:pt x="69" y="452"/>
                    <a:pt x="69" y="452"/>
                  </a:cubicBezTo>
                  <a:cubicBezTo>
                    <a:pt x="69" y="452"/>
                    <a:pt x="69" y="452"/>
                    <a:pt x="69" y="452"/>
                  </a:cubicBezTo>
                  <a:cubicBezTo>
                    <a:pt x="70" y="453"/>
                    <a:pt x="71" y="453"/>
                    <a:pt x="72" y="454"/>
                  </a:cubicBezTo>
                  <a:cubicBezTo>
                    <a:pt x="72" y="455"/>
                    <a:pt x="73" y="455"/>
                    <a:pt x="74" y="456"/>
                  </a:cubicBezTo>
                  <a:cubicBezTo>
                    <a:pt x="75" y="456"/>
                    <a:pt x="75" y="456"/>
                    <a:pt x="75" y="456"/>
                  </a:cubicBezTo>
                  <a:cubicBezTo>
                    <a:pt x="75" y="457"/>
                    <a:pt x="75" y="457"/>
                    <a:pt x="75" y="457"/>
                  </a:cubicBezTo>
                  <a:cubicBezTo>
                    <a:pt x="76" y="457"/>
                    <a:pt x="76" y="457"/>
                    <a:pt x="76" y="457"/>
                  </a:cubicBezTo>
                  <a:cubicBezTo>
                    <a:pt x="76" y="457"/>
                    <a:pt x="77" y="457"/>
                    <a:pt x="77" y="458"/>
                  </a:cubicBezTo>
                  <a:cubicBezTo>
                    <a:pt x="79" y="458"/>
                    <a:pt x="80" y="459"/>
                    <a:pt x="81" y="460"/>
                  </a:cubicBezTo>
                  <a:cubicBezTo>
                    <a:pt x="81" y="460"/>
                    <a:pt x="82" y="460"/>
                    <a:pt x="82" y="461"/>
                  </a:cubicBezTo>
                  <a:cubicBezTo>
                    <a:pt x="83" y="461"/>
                    <a:pt x="83" y="461"/>
                    <a:pt x="83" y="461"/>
                  </a:cubicBezTo>
                  <a:cubicBezTo>
                    <a:pt x="84" y="461"/>
                    <a:pt x="84" y="461"/>
                    <a:pt x="84" y="462"/>
                  </a:cubicBezTo>
                  <a:cubicBezTo>
                    <a:pt x="85" y="462"/>
                    <a:pt x="87" y="463"/>
                    <a:pt x="88" y="463"/>
                  </a:cubicBezTo>
                  <a:cubicBezTo>
                    <a:pt x="88" y="463"/>
                    <a:pt x="89" y="464"/>
                    <a:pt x="89" y="464"/>
                  </a:cubicBezTo>
                  <a:cubicBezTo>
                    <a:pt x="90" y="464"/>
                    <a:pt x="90" y="464"/>
                    <a:pt x="91" y="464"/>
                  </a:cubicBezTo>
                  <a:cubicBezTo>
                    <a:pt x="92" y="465"/>
                    <a:pt x="93" y="465"/>
                    <a:pt x="94" y="466"/>
                  </a:cubicBezTo>
                  <a:cubicBezTo>
                    <a:pt x="95" y="466"/>
                    <a:pt x="96" y="466"/>
                    <a:pt x="96" y="467"/>
                  </a:cubicBezTo>
                  <a:cubicBezTo>
                    <a:pt x="97" y="467"/>
                    <a:pt x="97" y="467"/>
                    <a:pt x="97" y="467"/>
                  </a:cubicBezTo>
                  <a:cubicBezTo>
                    <a:pt x="99" y="468"/>
                    <a:pt x="101" y="468"/>
                    <a:pt x="103" y="469"/>
                  </a:cubicBezTo>
                  <a:cubicBezTo>
                    <a:pt x="104" y="469"/>
                    <a:pt x="105" y="469"/>
                    <a:pt x="106" y="470"/>
                  </a:cubicBezTo>
                  <a:cubicBezTo>
                    <a:pt x="106" y="470"/>
                    <a:pt x="106" y="470"/>
                    <a:pt x="106" y="470"/>
                  </a:cubicBezTo>
                  <a:cubicBezTo>
                    <a:pt x="107" y="470"/>
                    <a:pt x="107" y="470"/>
                    <a:pt x="107" y="470"/>
                  </a:cubicBezTo>
                  <a:cubicBezTo>
                    <a:pt x="109" y="470"/>
                    <a:pt x="111" y="471"/>
                    <a:pt x="112" y="471"/>
                  </a:cubicBezTo>
                  <a:cubicBezTo>
                    <a:pt x="113" y="471"/>
                    <a:pt x="114" y="471"/>
                    <a:pt x="115" y="472"/>
                  </a:cubicBezTo>
                  <a:cubicBezTo>
                    <a:pt x="115" y="472"/>
                    <a:pt x="115" y="472"/>
                    <a:pt x="115" y="472"/>
                  </a:cubicBezTo>
                  <a:cubicBezTo>
                    <a:pt x="119" y="472"/>
                    <a:pt x="122" y="473"/>
                    <a:pt x="125" y="473"/>
                  </a:cubicBezTo>
                  <a:cubicBezTo>
                    <a:pt x="126" y="473"/>
                    <a:pt x="126" y="473"/>
                    <a:pt x="127" y="473"/>
                  </a:cubicBezTo>
                  <a:cubicBezTo>
                    <a:pt x="128" y="473"/>
                    <a:pt x="128" y="473"/>
                    <a:pt x="129" y="473"/>
                  </a:cubicBezTo>
                  <a:cubicBezTo>
                    <a:pt x="129" y="473"/>
                    <a:pt x="130" y="473"/>
                    <a:pt x="131" y="473"/>
                  </a:cubicBezTo>
                  <a:cubicBezTo>
                    <a:pt x="131" y="473"/>
                    <a:pt x="132" y="473"/>
                    <a:pt x="133" y="473"/>
                  </a:cubicBezTo>
                  <a:cubicBezTo>
                    <a:pt x="135" y="473"/>
                    <a:pt x="138" y="473"/>
                    <a:pt x="140" y="473"/>
                  </a:cubicBezTo>
                  <a:cubicBezTo>
                    <a:pt x="143" y="473"/>
                    <a:pt x="145" y="473"/>
                    <a:pt x="148" y="472"/>
                  </a:cubicBezTo>
                  <a:cubicBezTo>
                    <a:pt x="150" y="472"/>
                    <a:pt x="153" y="472"/>
                    <a:pt x="155" y="471"/>
                  </a:cubicBezTo>
                  <a:cubicBezTo>
                    <a:pt x="157" y="470"/>
                    <a:pt x="159" y="470"/>
                    <a:pt x="162" y="469"/>
                  </a:cubicBezTo>
                  <a:cubicBezTo>
                    <a:pt x="351" y="401"/>
                    <a:pt x="351" y="401"/>
                    <a:pt x="351" y="401"/>
                  </a:cubicBezTo>
                  <a:cubicBezTo>
                    <a:pt x="348" y="402"/>
                    <a:pt x="346" y="402"/>
                    <a:pt x="344" y="403"/>
                  </a:cubicBezTo>
                  <a:cubicBezTo>
                    <a:pt x="341" y="404"/>
                    <a:pt x="339" y="404"/>
                    <a:pt x="336" y="404"/>
                  </a:cubicBezTo>
                  <a:cubicBezTo>
                    <a:pt x="334" y="405"/>
                    <a:pt x="331" y="405"/>
                    <a:pt x="329" y="405"/>
                  </a:cubicBezTo>
                  <a:cubicBezTo>
                    <a:pt x="326" y="405"/>
                    <a:pt x="323" y="405"/>
                    <a:pt x="321" y="405"/>
                  </a:cubicBezTo>
                  <a:cubicBezTo>
                    <a:pt x="320" y="405"/>
                    <a:pt x="319" y="405"/>
                    <a:pt x="319" y="405"/>
                  </a:cubicBezTo>
                  <a:cubicBezTo>
                    <a:pt x="318" y="405"/>
                    <a:pt x="318" y="405"/>
                    <a:pt x="317" y="405"/>
                  </a:cubicBezTo>
                  <a:cubicBezTo>
                    <a:pt x="316" y="405"/>
                    <a:pt x="316" y="405"/>
                    <a:pt x="315" y="405"/>
                  </a:cubicBezTo>
                  <a:cubicBezTo>
                    <a:pt x="314" y="405"/>
                    <a:pt x="314" y="405"/>
                    <a:pt x="313" y="405"/>
                  </a:cubicBezTo>
                  <a:cubicBezTo>
                    <a:pt x="310" y="404"/>
                    <a:pt x="306" y="404"/>
                    <a:pt x="303" y="403"/>
                  </a:cubicBezTo>
                  <a:cubicBezTo>
                    <a:pt x="302" y="403"/>
                    <a:pt x="301" y="403"/>
                    <a:pt x="300" y="403"/>
                  </a:cubicBezTo>
                  <a:cubicBezTo>
                    <a:pt x="298" y="402"/>
                    <a:pt x="296" y="402"/>
                    <a:pt x="294" y="401"/>
                  </a:cubicBezTo>
                  <a:cubicBezTo>
                    <a:pt x="292" y="401"/>
                    <a:pt x="291" y="401"/>
                    <a:pt x="290" y="400"/>
                  </a:cubicBezTo>
                  <a:cubicBezTo>
                    <a:pt x="288" y="400"/>
                    <a:pt x="286" y="399"/>
                    <a:pt x="284" y="398"/>
                  </a:cubicBezTo>
                  <a:cubicBezTo>
                    <a:pt x="283" y="398"/>
                    <a:pt x="282" y="398"/>
                    <a:pt x="281" y="397"/>
                  </a:cubicBezTo>
                  <a:cubicBezTo>
                    <a:pt x="279" y="396"/>
                    <a:pt x="277" y="396"/>
                    <a:pt x="276" y="395"/>
                  </a:cubicBezTo>
                  <a:cubicBezTo>
                    <a:pt x="274" y="394"/>
                    <a:pt x="272" y="393"/>
                    <a:pt x="270" y="392"/>
                  </a:cubicBezTo>
                  <a:cubicBezTo>
                    <a:pt x="269" y="392"/>
                    <a:pt x="269" y="392"/>
                    <a:pt x="269" y="392"/>
                  </a:cubicBezTo>
                  <a:cubicBezTo>
                    <a:pt x="267" y="390"/>
                    <a:pt x="264" y="389"/>
                    <a:pt x="262" y="388"/>
                  </a:cubicBezTo>
                  <a:cubicBezTo>
                    <a:pt x="261" y="387"/>
                    <a:pt x="261" y="387"/>
                    <a:pt x="261" y="387"/>
                  </a:cubicBezTo>
                  <a:cubicBezTo>
                    <a:pt x="259" y="386"/>
                    <a:pt x="257" y="384"/>
                    <a:pt x="255" y="382"/>
                  </a:cubicBezTo>
                  <a:cubicBezTo>
                    <a:pt x="254" y="382"/>
                    <a:pt x="254" y="382"/>
                    <a:pt x="254" y="382"/>
                  </a:cubicBezTo>
                  <a:cubicBezTo>
                    <a:pt x="252" y="380"/>
                    <a:pt x="250" y="378"/>
                    <a:pt x="248" y="376"/>
                  </a:cubicBezTo>
                  <a:cubicBezTo>
                    <a:pt x="243" y="372"/>
                    <a:pt x="239" y="368"/>
                    <a:pt x="235" y="363"/>
                  </a:cubicBezTo>
                  <a:cubicBezTo>
                    <a:pt x="235" y="362"/>
                    <a:pt x="235" y="362"/>
                    <a:pt x="235" y="362"/>
                  </a:cubicBezTo>
                  <a:cubicBezTo>
                    <a:pt x="233" y="360"/>
                    <a:pt x="231" y="357"/>
                    <a:pt x="229" y="355"/>
                  </a:cubicBezTo>
                  <a:cubicBezTo>
                    <a:pt x="228" y="354"/>
                    <a:pt x="228" y="354"/>
                    <a:pt x="228" y="354"/>
                  </a:cubicBezTo>
                  <a:cubicBezTo>
                    <a:pt x="227" y="352"/>
                    <a:pt x="225" y="349"/>
                    <a:pt x="224" y="347"/>
                  </a:cubicBezTo>
                  <a:cubicBezTo>
                    <a:pt x="321" y="310"/>
                    <a:pt x="321" y="310"/>
                    <a:pt x="321" y="310"/>
                  </a:cubicBezTo>
                  <a:cubicBezTo>
                    <a:pt x="321" y="309"/>
                    <a:pt x="322" y="309"/>
                    <a:pt x="323" y="309"/>
                  </a:cubicBezTo>
                  <a:cubicBezTo>
                    <a:pt x="323" y="308"/>
                    <a:pt x="323" y="308"/>
                    <a:pt x="323" y="308"/>
                  </a:cubicBezTo>
                  <a:cubicBezTo>
                    <a:pt x="324" y="308"/>
                    <a:pt x="324" y="308"/>
                    <a:pt x="324" y="308"/>
                  </a:cubicBezTo>
                  <a:cubicBezTo>
                    <a:pt x="325" y="308"/>
                    <a:pt x="325" y="308"/>
                    <a:pt x="325" y="308"/>
                  </a:cubicBezTo>
                  <a:cubicBezTo>
                    <a:pt x="326" y="307"/>
                    <a:pt x="326" y="307"/>
                    <a:pt x="326" y="307"/>
                  </a:cubicBezTo>
                  <a:cubicBezTo>
                    <a:pt x="326" y="307"/>
                    <a:pt x="326" y="307"/>
                    <a:pt x="326" y="307"/>
                  </a:cubicBezTo>
                  <a:cubicBezTo>
                    <a:pt x="327" y="306"/>
                    <a:pt x="327" y="306"/>
                    <a:pt x="327" y="306"/>
                  </a:cubicBezTo>
                  <a:cubicBezTo>
                    <a:pt x="327" y="306"/>
                    <a:pt x="327" y="306"/>
                    <a:pt x="327" y="306"/>
                  </a:cubicBezTo>
                  <a:cubicBezTo>
                    <a:pt x="328" y="306"/>
                    <a:pt x="328" y="305"/>
                    <a:pt x="329" y="305"/>
                  </a:cubicBezTo>
                  <a:cubicBezTo>
                    <a:pt x="329" y="305"/>
                    <a:pt x="329" y="305"/>
                    <a:pt x="329" y="305"/>
                  </a:cubicBezTo>
                  <a:cubicBezTo>
                    <a:pt x="329" y="304"/>
                    <a:pt x="329" y="304"/>
                    <a:pt x="329" y="304"/>
                  </a:cubicBezTo>
                  <a:cubicBezTo>
                    <a:pt x="330" y="304"/>
                    <a:pt x="330" y="304"/>
                    <a:pt x="330" y="304"/>
                  </a:cubicBezTo>
                  <a:cubicBezTo>
                    <a:pt x="331" y="303"/>
                    <a:pt x="331" y="303"/>
                    <a:pt x="331" y="303"/>
                  </a:cubicBezTo>
                  <a:cubicBezTo>
                    <a:pt x="331" y="302"/>
                    <a:pt x="331" y="302"/>
                    <a:pt x="331" y="302"/>
                  </a:cubicBezTo>
                  <a:cubicBezTo>
                    <a:pt x="331" y="302"/>
                    <a:pt x="331" y="302"/>
                    <a:pt x="331" y="302"/>
                  </a:cubicBezTo>
                  <a:cubicBezTo>
                    <a:pt x="332" y="302"/>
                    <a:pt x="332" y="302"/>
                    <a:pt x="332" y="302"/>
                  </a:cubicBezTo>
                  <a:cubicBezTo>
                    <a:pt x="332" y="302"/>
                    <a:pt x="332" y="302"/>
                    <a:pt x="332" y="302"/>
                  </a:cubicBezTo>
                  <a:cubicBezTo>
                    <a:pt x="333" y="301"/>
                    <a:pt x="333" y="301"/>
                    <a:pt x="333" y="301"/>
                  </a:cubicBezTo>
                  <a:cubicBezTo>
                    <a:pt x="333" y="301"/>
                    <a:pt x="333" y="300"/>
                    <a:pt x="333" y="300"/>
                  </a:cubicBezTo>
                  <a:cubicBezTo>
                    <a:pt x="334" y="300"/>
                    <a:pt x="334" y="300"/>
                    <a:pt x="334" y="300"/>
                  </a:cubicBezTo>
                  <a:cubicBezTo>
                    <a:pt x="334" y="299"/>
                    <a:pt x="334" y="299"/>
                    <a:pt x="334" y="299"/>
                  </a:cubicBezTo>
                  <a:cubicBezTo>
                    <a:pt x="334" y="299"/>
                    <a:pt x="334" y="299"/>
                    <a:pt x="334" y="299"/>
                  </a:cubicBezTo>
                  <a:cubicBezTo>
                    <a:pt x="335" y="298"/>
                    <a:pt x="335" y="298"/>
                    <a:pt x="335" y="297"/>
                  </a:cubicBezTo>
                  <a:cubicBezTo>
                    <a:pt x="335" y="297"/>
                    <a:pt x="336" y="297"/>
                    <a:pt x="336" y="296"/>
                  </a:cubicBezTo>
                  <a:cubicBezTo>
                    <a:pt x="336" y="296"/>
                    <a:pt x="336" y="296"/>
                    <a:pt x="336" y="296"/>
                  </a:cubicBezTo>
                  <a:cubicBezTo>
                    <a:pt x="336" y="296"/>
                    <a:pt x="336" y="296"/>
                    <a:pt x="336" y="296"/>
                  </a:cubicBezTo>
                  <a:cubicBezTo>
                    <a:pt x="336" y="296"/>
                    <a:pt x="336" y="296"/>
                    <a:pt x="336" y="296"/>
                  </a:cubicBezTo>
                  <a:cubicBezTo>
                    <a:pt x="336" y="296"/>
                    <a:pt x="337" y="295"/>
                    <a:pt x="337" y="295"/>
                  </a:cubicBezTo>
                  <a:cubicBezTo>
                    <a:pt x="337" y="294"/>
                    <a:pt x="338" y="294"/>
                    <a:pt x="338" y="293"/>
                  </a:cubicBezTo>
                  <a:cubicBezTo>
                    <a:pt x="338" y="293"/>
                    <a:pt x="338" y="293"/>
                    <a:pt x="338" y="293"/>
                  </a:cubicBezTo>
                  <a:cubicBezTo>
                    <a:pt x="338" y="293"/>
                    <a:pt x="338" y="293"/>
                    <a:pt x="338" y="293"/>
                  </a:cubicBezTo>
                  <a:cubicBezTo>
                    <a:pt x="338" y="292"/>
                    <a:pt x="338" y="292"/>
                    <a:pt x="339" y="291"/>
                  </a:cubicBezTo>
                  <a:cubicBezTo>
                    <a:pt x="339" y="291"/>
                    <a:pt x="339" y="290"/>
                    <a:pt x="340" y="290"/>
                  </a:cubicBezTo>
                  <a:cubicBezTo>
                    <a:pt x="340" y="289"/>
                    <a:pt x="340" y="289"/>
                    <a:pt x="340" y="289"/>
                  </a:cubicBezTo>
                  <a:cubicBezTo>
                    <a:pt x="340" y="289"/>
                    <a:pt x="340" y="289"/>
                    <a:pt x="340" y="289"/>
                  </a:cubicBezTo>
                  <a:cubicBezTo>
                    <a:pt x="340" y="289"/>
                    <a:pt x="340" y="289"/>
                    <a:pt x="340" y="289"/>
                  </a:cubicBezTo>
                  <a:cubicBezTo>
                    <a:pt x="340" y="289"/>
                    <a:pt x="340" y="289"/>
                    <a:pt x="340" y="289"/>
                  </a:cubicBezTo>
                  <a:cubicBezTo>
                    <a:pt x="340" y="289"/>
                    <a:pt x="340" y="288"/>
                    <a:pt x="341" y="287"/>
                  </a:cubicBezTo>
                  <a:cubicBezTo>
                    <a:pt x="341" y="287"/>
                    <a:pt x="341" y="287"/>
                    <a:pt x="341" y="286"/>
                  </a:cubicBezTo>
                  <a:cubicBezTo>
                    <a:pt x="341" y="286"/>
                    <a:pt x="341" y="286"/>
                    <a:pt x="341" y="286"/>
                  </a:cubicBezTo>
                  <a:cubicBezTo>
                    <a:pt x="341" y="285"/>
                    <a:pt x="341" y="285"/>
                    <a:pt x="341" y="285"/>
                  </a:cubicBezTo>
                  <a:cubicBezTo>
                    <a:pt x="342" y="285"/>
                    <a:pt x="342" y="284"/>
                    <a:pt x="342" y="283"/>
                  </a:cubicBezTo>
                  <a:cubicBezTo>
                    <a:pt x="342" y="283"/>
                    <a:pt x="342" y="283"/>
                    <a:pt x="342" y="283"/>
                  </a:cubicBezTo>
                  <a:cubicBezTo>
                    <a:pt x="342" y="282"/>
                    <a:pt x="342" y="282"/>
                    <a:pt x="342" y="282"/>
                  </a:cubicBezTo>
                  <a:cubicBezTo>
                    <a:pt x="343" y="281"/>
                    <a:pt x="343" y="281"/>
                    <a:pt x="343" y="281"/>
                  </a:cubicBezTo>
                  <a:cubicBezTo>
                    <a:pt x="343" y="280"/>
                    <a:pt x="343" y="280"/>
                    <a:pt x="343" y="280"/>
                  </a:cubicBezTo>
                  <a:cubicBezTo>
                    <a:pt x="343" y="279"/>
                    <a:pt x="344" y="278"/>
                    <a:pt x="344" y="276"/>
                  </a:cubicBezTo>
                  <a:cubicBezTo>
                    <a:pt x="344" y="276"/>
                    <a:pt x="344" y="276"/>
                    <a:pt x="344" y="276"/>
                  </a:cubicBezTo>
                  <a:cubicBezTo>
                    <a:pt x="344" y="275"/>
                    <a:pt x="344" y="275"/>
                    <a:pt x="344" y="275"/>
                  </a:cubicBezTo>
                  <a:cubicBezTo>
                    <a:pt x="344" y="274"/>
                    <a:pt x="344" y="274"/>
                    <a:pt x="344" y="274"/>
                  </a:cubicBezTo>
                  <a:cubicBezTo>
                    <a:pt x="345" y="273"/>
                    <a:pt x="345" y="271"/>
                    <a:pt x="345" y="270"/>
                  </a:cubicBezTo>
                  <a:cubicBezTo>
                    <a:pt x="345" y="269"/>
                    <a:pt x="345" y="269"/>
                    <a:pt x="345" y="269"/>
                  </a:cubicBezTo>
                  <a:cubicBezTo>
                    <a:pt x="345" y="269"/>
                    <a:pt x="345" y="269"/>
                    <a:pt x="345" y="269"/>
                  </a:cubicBezTo>
                  <a:cubicBezTo>
                    <a:pt x="346" y="267"/>
                    <a:pt x="346" y="265"/>
                    <a:pt x="346" y="263"/>
                  </a:cubicBezTo>
                  <a:cubicBezTo>
                    <a:pt x="346" y="263"/>
                    <a:pt x="346" y="263"/>
                    <a:pt x="346" y="263"/>
                  </a:cubicBezTo>
                  <a:cubicBezTo>
                    <a:pt x="346" y="262"/>
                    <a:pt x="346" y="262"/>
                    <a:pt x="346" y="262"/>
                  </a:cubicBezTo>
                  <a:cubicBezTo>
                    <a:pt x="347" y="260"/>
                    <a:pt x="347" y="258"/>
                    <a:pt x="347" y="256"/>
                  </a:cubicBezTo>
                  <a:cubicBezTo>
                    <a:pt x="347" y="256"/>
                    <a:pt x="347" y="256"/>
                    <a:pt x="347" y="255"/>
                  </a:cubicBezTo>
                  <a:cubicBezTo>
                    <a:pt x="347" y="255"/>
                    <a:pt x="347" y="255"/>
                    <a:pt x="347" y="255"/>
                  </a:cubicBezTo>
                  <a:cubicBezTo>
                    <a:pt x="347" y="254"/>
                    <a:pt x="347" y="254"/>
                    <a:pt x="347" y="254"/>
                  </a:cubicBezTo>
                  <a:cubicBezTo>
                    <a:pt x="347" y="253"/>
                    <a:pt x="347" y="252"/>
                    <a:pt x="347" y="252"/>
                  </a:cubicBezTo>
                  <a:cubicBezTo>
                    <a:pt x="347" y="251"/>
                    <a:pt x="348" y="250"/>
                    <a:pt x="348" y="249"/>
                  </a:cubicBezTo>
                  <a:cubicBezTo>
                    <a:pt x="348" y="248"/>
                    <a:pt x="348" y="247"/>
                    <a:pt x="348" y="245"/>
                  </a:cubicBezTo>
                  <a:cubicBezTo>
                    <a:pt x="348" y="245"/>
                    <a:pt x="348" y="244"/>
                    <a:pt x="348" y="243"/>
                  </a:cubicBezTo>
                  <a:cubicBezTo>
                    <a:pt x="348" y="243"/>
                    <a:pt x="348" y="243"/>
                    <a:pt x="348" y="243"/>
                  </a:cubicBezTo>
                  <a:cubicBezTo>
                    <a:pt x="348" y="241"/>
                    <a:pt x="348" y="240"/>
                    <a:pt x="348" y="239"/>
                  </a:cubicBezTo>
                  <a:cubicBezTo>
                    <a:pt x="348" y="238"/>
                    <a:pt x="348" y="237"/>
                    <a:pt x="348" y="236"/>
                  </a:cubicBezTo>
                  <a:cubicBezTo>
                    <a:pt x="348" y="235"/>
                    <a:pt x="348" y="233"/>
                    <a:pt x="348" y="232"/>
                  </a:cubicBezTo>
                  <a:cubicBezTo>
                    <a:pt x="348" y="231"/>
                    <a:pt x="348" y="230"/>
                    <a:pt x="348" y="229"/>
                  </a:cubicBezTo>
                  <a:cubicBezTo>
                    <a:pt x="348" y="229"/>
                    <a:pt x="348" y="229"/>
                    <a:pt x="348" y="229"/>
                  </a:cubicBezTo>
                  <a:cubicBezTo>
                    <a:pt x="348" y="229"/>
                    <a:pt x="348" y="229"/>
                    <a:pt x="348" y="229"/>
                  </a:cubicBezTo>
                  <a:cubicBezTo>
                    <a:pt x="348" y="228"/>
                    <a:pt x="348" y="226"/>
                    <a:pt x="348" y="225"/>
                  </a:cubicBezTo>
                  <a:cubicBezTo>
                    <a:pt x="348" y="224"/>
                    <a:pt x="348" y="223"/>
                    <a:pt x="348" y="222"/>
                  </a:cubicBezTo>
                  <a:cubicBezTo>
                    <a:pt x="348" y="220"/>
                    <a:pt x="348" y="219"/>
                    <a:pt x="348" y="218"/>
                  </a:cubicBezTo>
                  <a:close/>
                </a:path>
              </a:pathLst>
            </a:custGeom>
            <a:solidFill>
              <a:srgbClr val="97005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 name="işļïḍè"/>
            <p:cNvSpPr/>
            <p:nvPr/>
          </p:nvSpPr>
          <p:spPr bwMode="auto">
            <a:xfrm>
              <a:off x="6870701" y="1293813"/>
              <a:ext cx="306388" cy="150813"/>
            </a:xfrm>
            <a:custGeom>
              <a:avLst/>
              <a:gdLst>
                <a:gd name="T0" fmla="*/ 182 w 195"/>
                <a:gd name="T1" fmla="*/ 8 h 96"/>
                <a:gd name="T2" fmla="*/ 0 w 195"/>
                <a:gd name="T3" fmla="*/ 96 h 96"/>
                <a:gd name="T4" fmla="*/ 3 w 195"/>
                <a:gd name="T5" fmla="*/ 93 h 96"/>
                <a:gd name="T6" fmla="*/ 7 w 195"/>
                <a:gd name="T7" fmla="*/ 91 h 96"/>
                <a:gd name="T8" fmla="*/ 10 w 195"/>
                <a:gd name="T9" fmla="*/ 89 h 96"/>
                <a:gd name="T10" fmla="*/ 13 w 195"/>
                <a:gd name="T11" fmla="*/ 87 h 96"/>
                <a:gd name="T12" fmla="*/ 195 w 195"/>
                <a:gd name="T13" fmla="*/ 0 h 96"/>
                <a:gd name="T14" fmla="*/ 192 w 195"/>
                <a:gd name="T15" fmla="*/ 1 h 96"/>
                <a:gd name="T16" fmla="*/ 188 w 195"/>
                <a:gd name="T17" fmla="*/ 4 h 96"/>
                <a:gd name="T18" fmla="*/ 185 w 195"/>
                <a:gd name="T19" fmla="*/ 6 h 96"/>
                <a:gd name="T20" fmla="*/ 182 w 195"/>
                <a:gd name="T2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6">
                  <a:moveTo>
                    <a:pt x="182" y="8"/>
                  </a:moveTo>
                  <a:cubicBezTo>
                    <a:pt x="0" y="96"/>
                    <a:pt x="0" y="96"/>
                    <a:pt x="0" y="96"/>
                  </a:cubicBezTo>
                  <a:cubicBezTo>
                    <a:pt x="1" y="95"/>
                    <a:pt x="2" y="94"/>
                    <a:pt x="3" y="93"/>
                  </a:cubicBezTo>
                  <a:cubicBezTo>
                    <a:pt x="4" y="92"/>
                    <a:pt x="5" y="92"/>
                    <a:pt x="7" y="91"/>
                  </a:cubicBezTo>
                  <a:cubicBezTo>
                    <a:pt x="8" y="90"/>
                    <a:pt x="9" y="90"/>
                    <a:pt x="10" y="89"/>
                  </a:cubicBezTo>
                  <a:cubicBezTo>
                    <a:pt x="11" y="88"/>
                    <a:pt x="12" y="88"/>
                    <a:pt x="13" y="87"/>
                  </a:cubicBezTo>
                  <a:cubicBezTo>
                    <a:pt x="195" y="0"/>
                    <a:pt x="195" y="0"/>
                    <a:pt x="195" y="0"/>
                  </a:cubicBezTo>
                  <a:cubicBezTo>
                    <a:pt x="194" y="0"/>
                    <a:pt x="193" y="1"/>
                    <a:pt x="192" y="1"/>
                  </a:cubicBezTo>
                  <a:cubicBezTo>
                    <a:pt x="191" y="2"/>
                    <a:pt x="190" y="3"/>
                    <a:pt x="188" y="4"/>
                  </a:cubicBezTo>
                  <a:cubicBezTo>
                    <a:pt x="187" y="4"/>
                    <a:pt x="186" y="5"/>
                    <a:pt x="185" y="6"/>
                  </a:cubicBezTo>
                  <a:cubicBezTo>
                    <a:pt x="184" y="7"/>
                    <a:pt x="183" y="7"/>
                    <a:pt x="182" y="8"/>
                  </a:cubicBezTo>
                </a:path>
              </a:pathLst>
            </a:custGeom>
            <a:solidFill>
              <a:srgbClr val="84004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 name="îsḷîḍè"/>
            <p:cNvSpPr/>
            <p:nvPr/>
          </p:nvSpPr>
          <p:spPr bwMode="auto">
            <a:xfrm>
              <a:off x="7142163" y="1425576"/>
              <a:ext cx="203200" cy="377825"/>
            </a:xfrm>
            <a:custGeom>
              <a:avLst/>
              <a:gdLst>
                <a:gd name="T0" fmla="*/ 130 w 130"/>
                <a:gd name="T1" fmla="*/ 148 h 242"/>
                <a:gd name="T2" fmla="*/ 130 w 130"/>
                <a:gd name="T3" fmla="*/ 155 h 242"/>
                <a:gd name="T4" fmla="*/ 129 w 130"/>
                <a:gd name="T5" fmla="*/ 163 h 242"/>
                <a:gd name="T6" fmla="*/ 128 w 130"/>
                <a:gd name="T7" fmla="*/ 171 h 242"/>
                <a:gd name="T8" fmla="*/ 128 w 130"/>
                <a:gd name="T9" fmla="*/ 175 h 242"/>
                <a:gd name="T10" fmla="*/ 127 w 130"/>
                <a:gd name="T11" fmla="*/ 183 h 242"/>
                <a:gd name="T12" fmla="*/ 126 w 130"/>
                <a:gd name="T13" fmla="*/ 190 h 242"/>
                <a:gd name="T14" fmla="*/ 125 w 130"/>
                <a:gd name="T15" fmla="*/ 195 h 242"/>
                <a:gd name="T16" fmla="*/ 123 w 130"/>
                <a:gd name="T17" fmla="*/ 201 h 242"/>
                <a:gd name="T18" fmla="*/ 123 w 130"/>
                <a:gd name="T19" fmla="*/ 203 h 242"/>
                <a:gd name="T20" fmla="*/ 121 w 130"/>
                <a:gd name="T21" fmla="*/ 206 h 242"/>
                <a:gd name="T22" fmla="*/ 120 w 130"/>
                <a:gd name="T23" fmla="*/ 210 h 242"/>
                <a:gd name="T24" fmla="*/ 120 w 130"/>
                <a:gd name="T25" fmla="*/ 210 h 242"/>
                <a:gd name="T26" fmla="*/ 118 w 130"/>
                <a:gd name="T27" fmla="*/ 213 h 242"/>
                <a:gd name="T28" fmla="*/ 117 w 130"/>
                <a:gd name="T29" fmla="*/ 216 h 242"/>
                <a:gd name="T30" fmla="*/ 116 w 130"/>
                <a:gd name="T31" fmla="*/ 217 h 242"/>
                <a:gd name="T32" fmla="*/ 114 w 130"/>
                <a:gd name="T33" fmla="*/ 220 h 242"/>
                <a:gd name="T34" fmla="*/ 113 w 130"/>
                <a:gd name="T35" fmla="*/ 221 h 242"/>
                <a:gd name="T36" fmla="*/ 112 w 130"/>
                <a:gd name="T37" fmla="*/ 223 h 242"/>
                <a:gd name="T38" fmla="*/ 110 w 130"/>
                <a:gd name="T39" fmla="*/ 224 h 242"/>
                <a:gd name="T40" fmla="*/ 109 w 130"/>
                <a:gd name="T41" fmla="*/ 225 h 242"/>
                <a:gd name="T42" fmla="*/ 106 w 130"/>
                <a:gd name="T43" fmla="*/ 227 h 242"/>
                <a:gd name="T44" fmla="*/ 103 w 130"/>
                <a:gd name="T45" fmla="*/ 229 h 242"/>
                <a:gd name="T46" fmla="*/ 74 w 130"/>
                <a:gd name="T47" fmla="*/ 242 h 242"/>
                <a:gd name="T48" fmla="*/ 0 w 130"/>
                <a:gd name="T49" fmla="*/ 32 h 242"/>
                <a:gd name="T50" fmla="*/ 65 w 130"/>
                <a:gd name="T51" fmla="*/ 1 h 242"/>
                <a:gd name="T52" fmla="*/ 73 w 130"/>
                <a:gd name="T53" fmla="*/ 0 h 242"/>
                <a:gd name="T54" fmla="*/ 75 w 130"/>
                <a:gd name="T55" fmla="*/ 0 h 242"/>
                <a:gd name="T56" fmla="*/ 81 w 130"/>
                <a:gd name="T57" fmla="*/ 2 h 242"/>
                <a:gd name="T58" fmla="*/ 86 w 130"/>
                <a:gd name="T59" fmla="*/ 3 h 242"/>
                <a:gd name="T60" fmla="*/ 87 w 130"/>
                <a:gd name="T61" fmla="*/ 4 h 242"/>
                <a:gd name="T62" fmla="*/ 91 w 130"/>
                <a:gd name="T63" fmla="*/ 6 h 242"/>
                <a:gd name="T64" fmla="*/ 93 w 130"/>
                <a:gd name="T65" fmla="*/ 7 h 242"/>
                <a:gd name="T66" fmla="*/ 96 w 130"/>
                <a:gd name="T67" fmla="*/ 10 h 242"/>
                <a:gd name="T68" fmla="*/ 97 w 130"/>
                <a:gd name="T69" fmla="*/ 11 h 242"/>
                <a:gd name="T70" fmla="*/ 100 w 130"/>
                <a:gd name="T71" fmla="*/ 14 h 242"/>
                <a:gd name="T72" fmla="*/ 101 w 130"/>
                <a:gd name="T73" fmla="*/ 15 h 242"/>
                <a:gd name="T74" fmla="*/ 104 w 130"/>
                <a:gd name="T75" fmla="*/ 18 h 242"/>
                <a:gd name="T76" fmla="*/ 105 w 130"/>
                <a:gd name="T77" fmla="*/ 19 h 242"/>
                <a:gd name="T78" fmla="*/ 108 w 130"/>
                <a:gd name="T79" fmla="*/ 23 h 242"/>
                <a:gd name="T80" fmla="*/ 109 w 130"/>
                <a:gd name="T81" fmla="*/ 25 h 242"/>
                <a:gd name="T82" fmla="*/ 111 w 130"/>
                <a:gd name="T83" fmla="*/ 29 h 242"/>
                <a:gd name="T84" fmla="*/ 113 w 130"/>
                <a:gd name="T85" fmla="*/ 33 h 242"/>
                <a:gd name="T86" fmla="*/ 115 w 130"/>
                <a:gd name="T87" fmla="*/ 36 h 242"/>
                <a:gd name="T88" fmla="*/ 117 w 130"/>
                <a:gd name="T89" fmla="*/ 41 h 242"/>
                <a:gd name="T90" fmla="*/ 119 w 130"/>
                <a:gd name="T91" fmla="*/ 47 h 242"/>
                <a:gd name="T92" fmla="*/ 122 w 130"/>
                <a:gd name="T93" fmla="*/ 56 h 242"/>
                <a:gd name="T94" fmla="*/ 124 w 130"/>
                <a:gd name="T95" fmla="*/ 67 h 242"/>
                <a:gd name="T96" fmla="*/ 130 w 130"/>
                <a:gd name="T97"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 h="242">
                  <a:moveTo>
                    <a:pt x="130" y="133"/>
                  </a:moveTo>
                  <a:cubicBezTo>
                    <a:pt x="130" y="144"/>
                    <a:pt x="130" y="144"/>
                    <a:pt x="130" y="144"/>
                  </a:cubicBezTo>
                  <a:cubicBezTo>
                    <a:pt x="130" y="145"/>
                    <a:pt x="130" y="147"/>
                    <a:pt x="130" y="148"/>
                  </a:cubicBezTo>
                  <a:cubicBezTo>
                    <a:pt x="130" y="149"/>
                    <a:pt x="130" y="149"/>
                    <a:pt x="130" y="149"/>
                  </a:cubicBezTo>
                  <a:cubicBezTo>
                    <a:pt x="130" y="150"/>
                    <a:pt x="130" y="150"/>
                    <a:pt x="130" y="151"/>
                  </a:cubicBezTo>
                  <a:cubicBezTo>
                    <a:pt x="130" y="153"/>
                    <a:pt x="130" y="154"/>
                    <a:pt x="130" y="155"/>
                  </a:cubicBezTo>
                  <a:cubicBezTo>
                    <a:pt x="129" y="156"/>
                    <a:pt x="129" y="157"/>
                    <a:pt x="129" y="158"/>
                  </a:cubicBezTo>
                  <a:cubicBezTo>
                    <a:pt x="129" y="160"/>
                    <a:pt x="129" y="161"/>
                    <a:pt x="129" y="162"/>
                  </a:cubicBezTo>
                  <a:cubicBezTo>
                    <a:pt x="129" y="163"/>
                    <a:pt x="129" y="163"/>
                    <a:pt x="129" y="163"/>
                  </a:cubicBezTo>
                  <a:cubicBezTo>
                    <a:pt x="129" y="163"/>
                    <a:pt x="129" y="164"/>
                    <a:pt x="129" y="165"/>
                  </a:cubicBezTo>
                  <a:cubicBezTo>
                    <a:pt x="129" y="166"/>
                    <a:pt x="129" y="167"/>
                    <a:pt x="129" y="168"/>
                  </a:cubicBezTo>
                  <a:cubicBezTo>
                    <a:pt x="129" y="169"/>
                    <a:pt x="129" y="170"/>
                    <a:pt x="128" y="171"/>
                  </a:cubicBezTo>
                  <a:cubicBezTo>
                    <a:pt x="128" y="172"/>
                    <a:pt x="128" y="173"/>
                    <a:pt x="128" y="174"/>
                  </a:cubicBezTo>
                  <a:cubicBezTo>
                    <a:pt x="128" y="175"/>
                    <a:pt x="128" y="175"/>
                    <a:pt x="128" y="175"/>
                  </a:cubicBezTo>
                  <a:cubicBezTo>
                    <a:pt x="128" y="175"/>
                    <a:pt x="128" y="175"/>
                    <a:pt x="128" y="175"/>
                  </a:cubicBezTo>
                  <a:cubicBezTo>
                    <a:pt x="128" y="175"/>
                    <a:pt x="128" y="176"/>
                    <a:pt x="128" y="176"/>
                  </a:cubicBezTo>
                  <a:cubicBezTo>
                    <a:pt x="128" y="178"/>
                    <a:pt x="128" y="180"/>
                    <a:pt x="127" y="182"/>
                  </a:cubicBezTo>
                  <a:cubicBezTo>
                    <a:pt x="127" y="183"/>
                    <a:pt x="127" y="183"/>
                    <a:pt x="127" y="183"/>
                  </a:cubicBezTo>
                  <a:cubicBezTo>
                    <a:pt x="127" y="184"/>
                    <a:pt x="127" y="184"/>
                    <a:pt x="127" y="184"/>
                  </a:cubicBezTo>
                  <a:cubicBezTo>
                    <a:pt x="127" y="185"/>
                    <a:pt x="127" y="187"/>
                    <a:pt x="126" y="189"/>
                  </a:cubicBezTo>
                  <a:cubicBezTo>
                    <a:pt x="126" y="190"/>
                    <a:pt x="126" y="190"/>
                    <a:pt x="126" y="190"/>
                  </a:cubicBezTo>
                  <a:cubicBezTo>
                    <a:pt x="126" y="190"/>
                    <a:pt x="126" y="190"/>
                    <a:pt x="126" y="190"/>
                  </a:cubicBezTo>
                  <a:cubicBezTo>
                    <a:pt x="126" y="192"/>
                    <a:pt x="125" y="193"/>
                    <a:pt x="125" y="195"/>
                  </a:cubicBezTo>
                  <a:cubicBezTo>
                    <a:pt x="125" y="195"/>
                    <a:pt x="125" y="195"/>
                    <a:pt x="125" y="195"/>
                  </a:cubicBezTo>
                  <a:cubicBezTo>
                    <a:pt x="125" y="196"/>
                    <a:pt x="125" y="196"/>
                    <a:pt x="125" y="196"/>
                  </a:cubicBezTo>
                  <a:cubicBezTo>
                    <a:pt x="124" y="197"/>
                    <a:pt x="124" y="197"/>
                    <a:pt x="124" y="197"/>
                  </a:cubicBezTo>
                  <a:cubicBezTo>
                    <a:pt x="124" y="198"/>
                    <a:pt x="124" y="200"/>
                    <a:pt x="123" y="201"/>
                  </a:cubicBezTo>
                  <a:cubicBezTo>
                    <a:pt x="123" y="202"/>
                    <a:pt x="123" y="202"/>
                    <a:pt x="123" y="202"/>
                  </a:cubicBezTo>
                  <a:cubicBezTo>
                    <a:pt x="123" y="203"/>
                    <a:pt x="123" y="203"/>
                    <a:pt x="123" y="203"/>
                  </a:cubicBezTo>
                  <a:cubicBezTo>
                    <a:pt x="123" y="203"/>
                    <a:pt x="123" y="203"/>
                    <a:pt x="123" y="203"/>
                  </a:cubicBezTo>
                  <a:cubicBezTo>
                    <a:pt x="122" y="204"/>
                    <a:pt x="122" y="204"/>
                    <a:pt x="122" y="204"/>
                  </a:cubicBezTo>
                  <a:cubicBezTo>
                    <a:pt x="122" y="205"/>
                    <a:pt x="122" y="205"/>
                    <a:pt x="122" y="206"/>
                  </a:cubicBezTo>
                  <a:cubicBezTo>
                    <a:pt x="121" y="206"/>
                    <a:pt x="121" y="206"/>
                    <a:pt x="121" y="206"/>
                  </a:cubicBezTo>
                  <a:cubicBezTo>
                    <a:pt x="121" y="207"/>
                    <a:pt x="121" y="207"/>
                    <a:pt x="121" y="207"/>
                  </a:cubicBezTo>
                  <a:cubicBezTo>
                    <a:pt x="121" y="207"/>
                    <a:pt x="121" y="208"/>
                    <a:pt x="121" y="208"/>
                  </a:cubicBezTo>
                  <a:cubicBezTo>
                    <a:pt x="120" y="210"/>
                    <a:pt x="120" y="210"/>
                    <a:pt x="120" y="210"/>
                  </a:cubicBezTo>
                  <a:cubicBezTo>
                    <a:pt x="120" y="210"/>
                    <a:pt x="120" y="210"/>
                    <a:pt x="120" y="210"/>
                  </a:cubicBezTo>
                  <a:cubicBezTo>
                    <a:pt x="120" y="210"/>
                    <a:pt x="120" y="210"/>
                    <a:pt x="120" y="210"/>
                  </a:cubicBezTo>
                  <a:cubicBezTo>
                    <a:pt x="120" y="210"/>
                    <a:pt x="120" y="210"/>
                    <a:pt x="120" y="210"/>
                  </a:cubicBezTo>
                  <a:cubicBezTo>
                    <a:pt x="120" y="210"/>
                    <a:pt x="120" y="210"/>
                    <a:pt x="120" y="210"/>
                  </a:cubicBezTo>
                  <a:cubicBezTo>
                    <a:pt x="119" y="211"/>
                    <a:pt x="119" y="212"/>
                    <a:pt x="119" y="212"/>
                  </a:cubicBezTo>
                  <a:cubicBezTo>
                    <a:pt x="119" y="213"/>
                    <a:pt x="118" y="213"/>
                    <a:pt x="118" y="213"/>
                  </a:cubicBezTo>
                  <a:cubicBezTo>
                    <a:pt x="118" y="214"/>
                    <a:pt x="118" y="214"/>
                    <a:pt x="118" y="214"/>
                  </a:cubicBezTo>
                  <a:cubicBezTo>
                    <a:pt x="118" y="214"/>
                    <a:pt x="118" y="214"/>
                    <a:pt x="118" y="214"/>
                  </a:cubicBezTo>
                  <a:cubicBezTo>
                    <a:pt x="117" y="215"/>
                    <a:pt x="117" y="215"/>
                    <a:pt x="117" y="216"/>
                  </a:cubicBezTo>
                  <a:cubicBezTo>
                    <a:pt x="117" y="216"/>
                    <a:pt x="116" y="216"/>
                    <a:pt x="116" y="217"/>
                  </a:cubicBezTo>
                  <a:cubicBezTo>
                    <a:pt x="116" y="217"/>
                    <a:pt x="116" y="217"/>
                    <a:pt x="116" y="217"/>
                  </a:cubicBezTo>
                  <a:cubicBezTo>
                    <a:pt x="116" y="217"/>
                    <a:pt x="116" y="217"/>
                    <a:pt x="116" y="217"/>
                  </a:cubicBezTo>
                  <a:cubicBezTo>
                    <a:pt x="116" y="217"/>
                    <a:pt x="116" y="217"/>
                    <a:pt x="116" y="217"/>
                  </a:cubicBezTo>
                  <a:cubicBezTo>
                    <a:pt x="116" y="218"/>
                    <a:pt x="115" y="218"/>
                    <a:pt x="115" y="218"/>
                  </a:cubicBezTo>
                  <a:cubicBezTo>
                    <a:pt x="115" y="219"/>
                    <a:pt x="114" y="219"/>
                    <a:pt x="114" y="220"/>
                  </a:cubicBezTo>
                  <a:cubicBezTo>
                    <a:pt x="114" y="220"/>
                    <a:pt x="114" y="220"/>
                    <a:pt x="114" y="220"/>
                  </a:cubicBezTo>
                  <a:cubicBezTo>
                    <a:pt x="114" y="220"/>
                    <a:pt x="114" y="220"/>
                    <a:pt x="114" y="220"/>
                  </a:cubicBezTo>
                  <a:cubicBezTo>
                    <a:pt x="113" y="221"/>
                    <a:pt x="113" y="221"/>
                    <a:pt x="113" y="221"/>
                  </a:cubicBezTo>
                  <a:cubicBezTo>
                    <a:pt x="113" y="221"/>
                    <a:pt x="112" y="222"/>
                    <a:pt x="112" y="222"/>
                  </a:cubicBezTo>
                  <a:cubicBezTo>
                    <a:pt x="112" y="223"/>
                    <a:pt x="112" y="223"/>
                    <a:pt x="112" y="223"/>
                  </a:cubicBezTo>
                  <a:cubicBezTo>
                    <a:pt x="112" y="223"/>
                    <a:pt x="112" y="223"/>
                    <a:pt x="112" y="223"/>
                  </a:cubicBezTo>
                  <a:cubicBezTo>
                    <a:pt x="111" y="223"/>
                    <a:pt x="111" y="223"/>
                    <a:pt x="111" y="223"/>
                  </a:cubicBezTo>
                  <a:cubicBezTo>
                    <a:pt x="111" y="223"/>
                    <a:pt x="111" y="223"/>
                    <a:pt x="111" y="223"/>
                  </a:cubicBezTo>
                  <a:cubicBezTo>
                    <a:pt x="110" y="224"/>
                    <a:pt x="110" y="224"/>
                    <a:pt x="110" y="224"/>
                  </a:cubicBezTo>
                  <a:cubicBezTo>
                    <a:pt x="109" y="225"/>
                    <a:pt x="109" y="225"/>
                    <a:pt x="109" y="225"/>
                  </a:cubicBezTo>
                  <a:cubicBezTo>
                    <a:pt x="109" y="225"/>
                    <a:pt x="109" y="225"/>
                    <a:pt x="109" y="225"/>
                  </a:cubicBezTo>
                  <a:cubicBezTo>
                    <a:pt x="109" y="225"/>
                    <a:pt x="109" y="225"/>
                    <a:pt x="109" y="225"/>
                  </a:cubicBezTo>
                  <a:cubicBezTo>
                    <a:pt x="108" y="226"/>
                    <a:pt x="108" y="226"/>
                    <a:pt x="108" y="226"/>
                  </a:cubicBezTo>
                  <a:cubicBezTo>
                    <a:pt x="108" y="226"/>
                    <a:pt x="107" y="227"/>
                    <a:pt x="106" y="227"/>
                  </a:cubicBezTo>
                  <a:cubicBezTo>
                    <a:pt x="106" y="227"/>
                    <a:pt x="106" y="227"/>
                    <a:pt x="106" y="227"/>
                  </a:cubicBezTo>
                  <a:cubicBezTo>
                    <a:pt x="106" y="228"/>
                    <a:pt x="105" y="228"/>
                    <a:pt x="105" y="228"/>
                  </a:cubicBezTo>
                  <a:cubicBezTo>
                    <a:pt x="104" y="229"/>
                    <a:pt x="104" y="229"/>
                    <a:pt x="104" y="229"/>
                  </a:cubicBezTo>
                  <a:cubicBezTo>
                    <a:pt x="103" y="229"/>
                    <a:pt x="103" y="229"/>
                    <a:pt x="103" y="229"/>
                  </a:cubicBezTo>
                  <a:cubicBezTo>
                    <a:pt x="103" y="229"/>
                    <a:pt x="103" y="229"/>
                    <a:pt x="103" y="229"/>
                  </a:cubicBezTo>
                  <a:cubicBezTo>
                    <a:pt x="102" y="230"/>
                    <a:pt x="102" y="230"/>
                    <a:pt x="101" y="230"/>
                  </a:cubicBezTo>
                  <a:cubicBezTo>
                    <a:pt x="74" y="242"/>
                    <a:pt x="74" y="242"/>
                    <a:pt x="74" y="242"/>
                  </a:cubicBezTo>
                  <a:cubicBezTo>
                    <a:pt x="28" y="230"/>
                    <a:pt x="28" y="230"/>
                    <a:pt x="28" y="230"/>
                  </a:cubicBezTo>
                  <a:cubicBezTo>
                    <a:pt x="10" y="142"/>
                    <a:pt x="10" y="142"/>
                    <a:pt x="10" y="142"/>
                  </a:cubicBezTo>
                  <a:cubicBezTo>
                    <a:pt x="0" y="32"/>
                    <a:pt x="0" y="32"/>
                    <a:pt x="0" y="32"/>
                  </a:cubicBezTo>
                  <a:cubicBezTo>
                    <a:pt x="58" y="3"/>
                    <a:pt x="58" y="3"/>
                    <a:pt x="58" y="3"/>
                  </a:cubicBezTo>
                  <a:cubicBezTo>
                    <a:pt x="59" y="2"/>
                    <a:pt x="60" y="2"/>
                    <a:pt x="61" y="2"/>
                  </a:cubicBezTo>
                  <a:cubicBezTo>
                    <a:pt x="62" y="1"/>
                    <a:pt x="64" y="1"/>
                    <a:pt x="65" y="1"/>
                  </a:cubicBezTo>
                  <a:cubicBezTo>
                    <a:pt x="66" y="0"/>
                    <a:pt x="67" y="0"/>
                    <a:pt x="69" y="0"/>
                  </a:cubicBezTo>
                  <a:cubicBezTo>
                    <a:pt x="70" y="0"/>
                    <a:pt x="71" y="0"/>
                    <a:pt x="73" y="0"/>
                  </a:cubicBezTo>
                  <a:cubicBezTo>
                    <a:pt x="73" y="0"/>
                    <a:pt x="73" y="0"/>
                    <a:pt x="73" y="0"/>
                  </a:cubicBezTo>
                  <a:cubicBezTo>
                    <a:pt x="74" y="0"/>
                    <a:pt x="74" y="0"/>
                    <a:pt x="74" y="0"/>
                  </a:cubicBezTo>
                  <a:cubicBezTo>
                    <a:pt x="74" y="0"/>
                    <a:pt x="74" y="0"/>
                    <a:pt x="74" y="0"/>
                  </a:cubicBezTo>
                  <a:cubicBezTo>
                    <a:pt x="75" y="0"/>
                    <a:pt x="75" y="0"/>
                    <a:pt x="75" y="0"/>
                  </a:cubicBezTo>
                  <a:cubicBezTo>
                    <a:pt x="76" y="1"/>
                    <a:pt x="77" y="1"/>
                    <a:pt x="78" y="1"/>
                  </a:cubicBezTo>
                  <a:cubicBezTo>
                    <a:pt x="79" y="1"/>
                    <a:pt x="80" y="1"/>
                    <a:pt x="80" y="2"/>
                  </a:cubicBezTo>
                  <a:cubicBezTo>
                    <a:pt x="81" y="2"/>
                    <a:pt x="81" y="2"/>
                    <a:pt x="81" y="2"/>
                  </a:cubicBezTo>
                  <a:cubicBezTo>
                    <a:pt x="81" y="2"/>
                    <a:pt x="81" y="2"/>
                    <a:pt x="81" y="2"/>
                  </a:cubicBezTo>
                  <a:cubicBezTo>
                    <a:pt x="82" y="2"/>
                    <a:pt x="83" y="2"/>
                    <a:pt x="84" y="3"/>
                  </a:cubicBezTo>
                  <a:cubicBezTo>
                    <a:pt x="85" y="3"/>
                    <a:pt x="85" y="3"/>
                    <a:pt x="86" y="3"/>
                  </a:cubicBezTo>
                  <a:cubicBezTo>
                    <a:pt x="86" y="4"/>
                    <a:pt x="86" y="4"/>
                    <a:pt x="86" y="4"/>
                  </a:cubicBezTo>
                  <a:cubicBezTo>
                    <a:pt x="86" y="4"/>
                    <a:pt x="86" y="4"/>
                    <a:pt x="86" y="4"/>
                  </a:cubicBezTo>
                  <a:cubicBezTo>
                    <a:pt x="87" y="4"/>
                    <a:pt x="87" y="4"/>
                    <a:pt x="87" y="4"/>
                  </a:cubicBezTo>
                  <a:cubicBezTo>
                    <a:pt x="88" y="4"/>
                    <a:pt x="88" y="5"/>
                    <a:pt x="89" y="5"/>
                  </a:cubicBezTo>
                  <a:cubicBezTo>
                    <a:pt x="89" y="5"/>
                    <a:pt x="90" y="5"/>
                    <a:pt x="90" y="6"/>
                  </a:cubicBezTo>
                  <a:cubicBezTo>
                    <a:pt x="91" y="6"/>
                    <a:pt x="91" y="6"/>
                    <a:pt x="91" y="6"/>
                  </a:cubicBezTo>
                  <a:cubicBezTo>
                    <a:pt x="91" y="6"/>
                    <a:pt x="91" y="6"/>
                    <a:pt x="91" y="6"/>
                  </a:cubicBezTo>
                  <a:cubicBezTo>
                    <a:pt x="91" y="6"/>
                    <a:pt x="91" y="6"/>
                    <a:pt x="91" y="6"/>
                  </a:cubicBezTo>
                  <a:cubicBezTo>
                    <a:pt x="92" y="7"/>
                    <a:pt x="92" y="7"/>
                    <a:pt x="93" y="7"/>
                  </a:cubicBezTo>
                  <a:cubicBezTo>
                    <a:pt x="93" y="8"/>
                    <a:pt x="94" y="8"/>
                    <a:pt x="94" y="8"/>
                  </a:cubicBezTo>
                  <a:cubicBezTo>
                    <a:pt x="95" y="9"/>
                    <a:pt x="95" y="9"/>
                    <a:pt x="95" y="9"/>
                  </a:cubicBezTo>
                  <a:cubicBezTo>
                    <a:pt x="96" y="10"/>
                    <a:pt x="96" y="10"/>
                    <a:pt x="96" y="10"/>
                  </a:cubicBezTo>
                  <a:cubicBezTo>
                    <a:pt x="96" y="10"/>
                    <a:pt x="96" y="10"/>
                    <a:pt x="96" y="10"/>
                  </a:cubicBezTo>
                  <a:cubicBezTo>
                    <a:pt x="96" y="10"/>
                    <a:pt x="96" y="10"/>
                    <a:pt x="96" y="10"/>
                  </a:cubicBezTo>
                  <a:cubicBezTo>
                    <a:pt x="96" y="10"/>
                    <a:pt x="97" y="10"/>
                    <a:pt x="97" y="11"/>
                  </a:cubicBezTo>
                  <a:cubicBezTo>
                    <a:pt x="98" y="12"/>
                    <a:pt x="98" y="12"/>
                    <a:pt x="98" y="12"/>
                  </a:cubicBezTo>
                  <a:cubicBezTo>
                    <a:pt x="99" y="13"/>
                    <a:pt x="99" y="13"/>
                    <a:pt x="99" y="13"/>
                  </a:cubicBezTo>
                  <a:cubicBezTo>
                    <a:pt x="100" y="14"/>
                    <a:pt x="100" y="14"/>
                    <a:pt x="100" y="14"/>
                  </a:cubicBezTo>
                  <a:cubicBezTo>
                    <a:pt x="101" y="14"/>
                    <a:pt x="101" y="14"/>
                    <a:pt x="101" y="14"/>
                  </a:cubicBezTo>
                  <a:cubicBezTo>
                    <a:pt x="101" y="14"/>
                    <a:pt x="101" y="14"/>
                    <a:pt x="101" y="14"/>
                  </a:cubicBezTo>
                  <a:cubicBezTo>
                    <a:pt x="101" y="15"/>
                    <a:pt x="101" y="15"/>
                    <a:pt x="101" y="15"/>
                  </a:cubicBezTo>
                  <a:cubicBezTo>
                    <a:pt x="102" y="15"/>
                    <a:pt x="102" y="15"/>
                    <a:pt x="102" y="16"/>
                  </a:cubicBezTo>
                  <a:cubicBezTo>
                    <a:pt x="103" y="16"/>
                    <a:pt x="103" y="17"/>
                    <a:pt x="103" y="17"/>
                  </a:cubicBezTo>
                  <a:cubicBezTo>
                    <a:pt x="104" y="17"/>
                    <a:pt x="104" y="18"/>
                    <a:pt x="104" y="18"/>
                  </a:cubicBezTo>
                  <a:cubicBezTo>
                    <a:pt x="105" y="19"/>
                    <a:pt x="105" y="19"/>
                    <a:pt x="105" y="19"/>
                  </a:cubicBezTo>
                  <a:cubicBezTo>
                    <a:pt x="105" y="19"/>
                    <a:pt x="105" y="19"/>
                    <a:pt x="105" y="19"/>
                  </a:cubicBezTo>
                  <a:cubicBezTo>
                    <a:pt x="105" y="19"/>
                    <a:pt x="105" y="19"/>
                    <a:pt x="105" y="19"/>
                  </a:cubicBezTo>
                  <a:cubicBezTo>
                    <a:pt x="105" y="20"/>
                    <a:pt x="105" y="20"/>
                    <a:pt x="105" y="20"/>
                  </a:cubicBezTo>
                  <a:cubicBezTo>
                    <a:pt x="106" y="20"/>
                    <a:pt x="106" y="21"/>
                    <a:pt x="106" y="21"/>
                  </a:cubicBezTo>
                  <a:cubicBezTo>
                    <a:pt x="107" y="22"/>
                    <a:pt x="107" y="22"/>
                    <a:pt x="108" y="23"/>
                  </a:cubicBezTo>
                  <a:cubicBezTo>
                    <a:pt x="108" y="23"/>
                    <a:pt x="108" y="24"/>
                    <a:pt x="109" y="25"/>
                  </a:cubicBezTo>
                  <a:cubicBezTo>
                    <a:pt x="109" y="25"/>
                    <a:pt x="109" y="25"/>
                    <a:pt x="109" y="25"/>
                  </a:cubicBezTo>
                  <a:cubicBezTo>
                    <a:pt x="109" y="25"/>
                    <a:pt x="109" y="25"/>
                    <a:pt x="109" y="25"/>
                  </a:cubicBezTo>
                  <a:cubicBezTo>
                    <a:pt x="109" y="25"/>
                    <a:pt x="110" y="26"/>
                    <a:pt x="110" y="26"/>
                  </a:cubicBezTo>
                  <a:cubicBezTo>
                    <a:pt x="110" y="27"/>
                    <a:pt x="110" y="27"/>
                    <a:pt x="111" y="28"/>
                  </a:cubicBezTo>
                  <a:cubicBezTo>
                    <a:pt x="111" y="28"/>
                    <a:pt x="111" y="28"/>
                    <a:pt x="111" y="29"/>
                  </a:cubicBezTo>
                  <a:cubicBezTo>
                    <a:pt x="112" y="29"/>
                    <a:pt x="112" y="30"/>
                    <a:pt x="112" y="30"/>
                  </a:cubicBezTo>
                  <a:cubicBezTo>
                    <a:pt x="112" y="31"/>
                    <a:pt x="112" y="31"/>
                    <a:pt x="113" y="32"/>
                  </a:cubicBezTo>
                  <a:cubicBezTo>
                    <a:pt x="113" y="32"/>
                    <a:pt x="113" y="32"/>
                    <a:pt x="113" y="33"/>
                  </a:cubicBezTo>
                  <a:cubicBezTo>
                    <a:pt x="113" y="33"/>
                    <a:pt x="114" y="33"/>
                    <a:pt x="114" y="34"/>
                  </a:cubicBezTo>
                  <a:cubicBezTo>
                    <a:pt x="114" y="34"/>
                    <a:pt x="114" y="35"/>
                    <a:pt x="114" y="35"/>
                  </a:cubicBezTo>
                  <a:cubicBezTo>
                    <a:pt x="115" y="35"/>
                    <a:pt x="115" y="36"/>
                    <a:pt x="115" y="36"/>
                  </a:cubicBezTo>
                  <a:cubicBezTo>
                    <a:pt x="115" y="37"/>
                    <a:pt x="115" y="38"/>
                    <a:pt x="116" y="38"/>
                  </a:cubicBezTo>
                  <a:cubicBezTo>
                    <a:pt x="116" y="39"/>
                    <a:pt x="116" y="39"/>
                    <a:pt x="116" y="40"/>
                  </a:cubicBezTo>
                  <a:cubicBezTo>
                    <a:pt x="116" y="40"/>
                    <a:pt x="117" y="40"/>
                    <a:pt x="117" y="41"/>
                  </a:cubicBezTo>
                  <a:cubicBezTo>
                    <a:pt x="117" y="43"/>
                    <a:pt x="118" y="44"/>
                    <a:pt x="119" y="46"/>
                  </a:cubicBezTo>
                  <a:cubicBezTo>
                    <a:pt x="119" y="47"/>
                    <a:pt x="119" y="47"/>
                    <a:pt x="119" y="47"/>
                  </a:cubicBezTo>
                  <a:cubicBezTo>
                    <a:pt x="119" y="47"/>
                    <a:pt x="119" y="47"/>
                    <a:pt x="119" y="47"/>
                  </a:cubicBezTo>
                  <a:cubicBezTo>
                    <a:pt x="119" y="48"/>
                    <a:pt x="119" y="48"/>
                    <a:pt x="119" y="48"/>
                  </a:cubicBezTo>
                  <a:cubicBezTo>
                    <a:pt x="120" y="49"/>
                    <a:pt x="120" y="50"/>
                    <a:pt x="120" y="51"/>
                  </a:cubicBezTo>
                  <a:cubicBezTo>
                    <a:pt x="121" y="53"/>
                    <a:pt x="121" y="55"/>
                    <a:pt x="122" y="56"/>
                  </a:cubicBezTo>
                  <a:cubicBezTo>
                    <a:pt x="122" y="57"/>
                    <a:pt x="122" y="57"/>
                    <a:pt x="122" y="57"/>
                  </a:cubicBezTo>
                  <a:cubicBezTo>
                    <a:pt x="122" y="57"/>
                    <a:pt x="122" y="57"/>
                    <a:pt x="122" y="57"/>
                  </a:cubicBezTo>
                  <a:cubicBezTo>
                    <a:pt x="123" y="60"/>
                    <a:pt x="123" y="63"/>
                    <a:pt x="124" y="67"/>
                  </a:cubicBezTo>
                  <a:cubicBezTo>
                    <a:pt x="125" y="74"/>
                    <a:pt x="127" y="82"/>
                    <a:pt x="127" y="90"/>
                  </a:cubicBezTo>
                  <a:cubicBezTo>
                    <a:pt x="128" y="98"/>
                    <a:pt x="129" y="107"/>
                    <a:pt x="129" y="117"/>
                  </a:cubicBezTo>
                  <a:cubicBezTo>
                    <a:pt x="129" y="120"/>
                    <a:pt x="130" y="122"/>
                    <a:pt x="130" y="125"/>
                  </a:cubicBezTo>
                  <a:cubicBezTo>
                    <a:pt x="130" y="126"/>
                    <a:pt x="130" y="127"/>
                    <a:pt x="130" y="128"/>
                  </a:cubicBezTo>
                  <a:cubicBezTo>
                    <a:pt x="130" y="130"/>
                    <a:pt x="130" y="131"/>
                    <a:pt x="130" y="133"/>
                  </a:cubicBez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 name="îšľïḋè"/>
            <p:cNvSpPr/>
            <p:nvPr/>
          </p:nvSpPr>
          <p:spPr bwMode="auto">
            <a:xfrm>
              <a:off x="6931026" y="1787526"/>
              <a:ext cx="296863" cy="249238"/>
            </a:xfrm>
            <a:custGeom>
              <a:avLst/>
              <a:gdLst>
                <a:gd name="T0" fmla="*/ 190 w 190"/>
                <a:gd name="T1" fmla="*/ 120 h 159"/>
                <a:gd name="T2" fmla="*/ 190 w 190"/>
                <a:gd name="T3" fmla="*/ 157 h 159"/>
                <a:gd name="T4" fmla="*/ 183 w 190"/>
                <a:gd name="T5" fmla="*/ 157 h 159"/>
                <a:gd name="T6" fmla="*/ 61 w 190"/>
                <a:gd name="T7" fmla="*/ 159 h 159"/>
                <a:gd name="T8" fmla="*/ 16 w 190"/>
                <a:gd name="T9" fmla="*/ 104 h 159"/>
                <a:gd name="T10" fmla="*/ 0 w 190"/>
                <a:gd name="T11" fmla="*/ 33 h 159"/>
                <a:gd name="T12" fmla="*/ 124 w 190"/>
                <a:gd name="T13" fmla="*/ 0 h 159"/>
                <a:gd name="T14" fmla="*/ 162 w 190"/>
                <a:gd name="T15" fmla="*/ 62 h 159"/>
                <a:gd name="T16" fmla="*/ 135 w 190"/>
                <a:gd name="T17" fmla="*/ 74 h 159"/>
                <a:gd name="T18" fmla="*/ 136 w 190"/>
                <a:gd name="T19" fmla="*/ 76 h 159"/>
                <a:gd name="T20" fmla="*/ 137 w 190"/>
                <a:gd name="T21" fmla="*/ 77 h 159"/>
                <a:gd name="T22" fmla="*/ 143 w 190"/>
                <a:gd name="T23" fmla="*/ 85 h 159"/>
                <a:gd name="T24" fmla="*/ 143 w 190"/>
                <a:gd name="T25" fmla="*/ 85 h 159"/>
                <a:gd name="T26" fmla="*/ 149 w 190"/>
                <a:gd name="T27" fmla="*/ 92 h 159"/>
                <a:gd name="T28" fmla="*/ 149 w 190"/>
                <a:gd name="T29" fmla="*/ 92 h 159"/>
                <a:gd name="T30" fmla="*/ 156 w 190"/>
                <a:gd name="T31" fmla="*/ 99 h 159"/>
                <a:gd name="T32" fmla="*/ 163 w 190"/>
                <a:gd name="T33" fmla="*/ 105 h 159"/>
                <a:gd name="T34" fmla="*/ 163 w 190"/>
                <a:gd name="T35" fmla="*/ 105 h 159"/>
                <a:gd name="T36" fmla="*/ 171 w 190"/>
                <a:gd name="T37" fmla="*/ 110 h 159"/>
                <a:gd name="T38" fmla="*/ 171 w 190"/>
                <a:gd name="T39" fmla="*/ 111 h 159"/>
                <a:gd name="T40" fmla="*/ 178 w 190"/>
                <a:gd name="T41" fmla="*/ 115 h 159"/>
                <a:gd name="T42" fmla="*/ 179 w 190"/>
                <a:gd name="T43" fmla="*/ 115 h 159"/>
                <a:gd name="T44" fmla="*/ 186 w 190"/>
                <a:gd name="T45" fmla="*/ 118 h 159"/>
                <a:gd name="T46" fmla="*/ 190 w 190"/>
                <a:gd name="T47" fmla="*/ 12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159">
                  <a:moveTo>
                    <a:pt x="190" y="120"/>
                  </a:moveTo>
                  <a:cubicBezTo>
                    <a:pt x="190" y="157"/>
                    <a:pt x="190" y="157"/>
                    <a:pt x="190" y="157"/>
                  </a:cubicBezTo>
                  <a:cubicBezTo>
                    <a:pt x="183" y="157"/>
                    <a:pt x="183" y="157"/>
                    <a:pt x="183" y="157"/>
                  </a:cubicBezTo>
                  <a:cubicBezTo>
                    <a:pt x="61" y="159"/>
                    <a:pt x="61" y="159"/>
                    <a:pt x="61" y="159"/>
                  </a:cubicBezTo>
                  <a:cubicBezTo>
                    <a:pt x="16" y="104"/>
                    <a:pt x="16" y="104"/>
                    <a:pt x="16" y="104"/>
                  </a:cubicBezTo>
                  <a:cubicBezTo>
                    <a:pt x="0" y="33"/>
                    <a:pt x="0" y="33"/>
                    <a:pt x="0" y="33"/>
                  </a:cubicBezTo>
                  <a:cubicBezTo>
                    <a:pt x="124" y="0"/>
                    <a:pt x="124" y="0"/>
                    <a:pt x="124" y="0"/>
                  </a:cubicBezTo>
                  <a:cubicBezTo>
                    <a:pt x="162" y="62"/>
                    <a:pt x="162" y="62"/>
                    <a:pt x="162" y="62"/>
                  </a:cubicBezTo>
                  <a:cubicBezTo>
                    <a:pt x="135" y="74"/>
                    <a:pt x="135" y="74"/>
                    <a:pt x="135" y="74"/>
                  </a:cubicBezTo>
                  <a:cubicBezTo>
                    <a:pt x="135" y="74"/>
                    <a:pt x="136" y="75"/>
                    <a:pt x="136" y="76"/>
                  </a:cubicBezTo>
                  <a:cubicBezTo>
                    <a:pt x="137" y="77"/>
                    <a:pt x="137" y="77"/>
                    <a:pt x="137" y="77"/>
                  </a:cubicBezTo>
                  <a:cubicBezTo>
                    <a:pt x="139" y="80"/>
                    <a:pt x="141" y="82"/>
                    <a:pt x="143" y="85"/>
                  </a:cubicBezTo>
                  <a:cubicBezTo>
                    <a:pt x="143" y="85"/>
                    <a:pt x="143" y="85"/>
                    <a:pt x="143" y="85"/>
                  </a:cubicBezTo>
                  <a:cubicBezTo>
                    <a:pt x="145" y="88"/>
                    <a:pt x="147" y="90"/>
                    <a:pt x="149" y="92"/>
                  </a:cubicBezTo>
                  <a:cubicBezTo>
                    <a:pt x="149" y="92"/>
                    <a:pt x="149" y="92"/>
                    <a:pt x="149" y="92"/>
                  </a:cubicBezTo>
                  <a:cubicBezTo>
                    <a:pt x="151" y="95"/>
                    <a:pt x="154" y="97"/>
                    <a:pt x="156" y="99"/>
                  </a:cubicBezTo>
                  <a:cubicBezTo>
                    <a:pt x="158" y="101"/>
                    <a:pt x="161" y="103"/>
                    <a:pt x="163" y="105"/>
                  </a:cubicBezTo>
                  <a:cubicBezTo>
                    <a:pt x="163" y="105"/>
                    <a:pt x="163" y="105"/>
                    <a:pt x="163" y="105"/>
                  </a:cubicBezTo>
                  <a:cubicBezTo>
                    <a:pt x="166" y="107"/>
                    <a:pt x="168" y="109"/>
                    <a:pt x="171" y="110"/>
                  </a:cubicBezTo>
                  <a:cubicBezTo>
                    <a:pt x="171" y="111"/>
                    <a:pt x="171" y="111"/>
                    <a:pt x="171" y="111"/>
                  </a:cubicBezTo>
                  <a:cubicBezTo>
                    <a:pt x="174" y="112"/>
                    <a:pt x="176" y="114"/>
                    <a:pt x="178" y="115"/>
                  </a:cubicBezTo>
                  <a:cubicBezTo>
                    <a:pt x="179" y="115"/>
                    <a:pt x="179" y="115"/>
                    <a:pt x="179" y="115"/>
                  </a:cubicBezTo>
                  <a:cubicBezTo>
                    <a:pt x="181" y="116"/>
                    <a:pt x="183" y="117"/>
                    <a:pt x="186" y="118"/>
                  </a:cubicBezTo>
                  <a:cubicBezTo>
                    <a:pt x="187" y="119"/>
                    <a:pt x="189" y="120"/>
                    <a:pt x="190" y="120"/>
                  </a:cubicBez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 name="iślïde"/>
            <p:cNvSpPr/>
            <p:nvPr/>
          </p:nvSpPr>
          <p:spPr bwMode="auto">
            <a:xfrm>
              <a:off x="7080251" y="1281113"/>
              <a:ext cx="369888" cy="646113"/>
            </a:xfrm>
            <a:custGeom>
              <a:avLst/>
              <a:gdLst>
                <a:gd name="T0" fmla="*/ 212 w 236"/>
                <a:gd name="T1" fmla="*/ 96 h 413"/>
                <a:gd name="T2" fmla="*/ 231 w 236"/>
                <a:gd name="T3" fmla="*/ 171 h 413"/>
                <a:gd name="T4" fmla="*/ 236 w 236"/>
                <a:gd name="T5" fmla="*/ 249 h 413"/>
                <a:gd name="T6" fmla="*/ 233 w 236"/>
                <a:gd name="T7" fmla="*/ 305 h 413"/>
                <a:gd name="T8" fmla="*/ 222 w 236"/>
                <a:gd name="T9" fmla="*/ 349 h 413"/>
                <a:gd name="T10" fmla="*/ 205 w 236"/>
                <a:gd name="T11" fmla="*/ 382 h 413"/>
                <a:gd name="T12" fmla="*/ 182 w 236"/>
                <a:gd name="T13" fmla="*/ 403 h 413"/>
                <a:gd name="T14" fmla="*/ 155 w 236"/>
                <a:gd name="T15" fmla="*/ 412 h 413"/>
                <a:gd name="T16" fmla="*/ 138 w 236"/>
                <a:gd name="T17" fmla="*/ 413 h 413"/>
                <a:gd name="T18" fmla="*/ 134 w 236"/>
                <a:gd name="T19" fmla="*/ 413 h 413"/>
                <a:gd name="T20" fmla="*/ 113 w 236"/>
                <a:gd name="T21" fmla="*/ 410 h 413"/>
                <a:gd name="T22" fmla="*/ 81 w 236"/>
                <a:gd name="T23" fmla="*/ 395 h 413"/>
                <a:gd name="T24" fmla="*/ 54 w 236"/>
                <a:gd name="T25" fmla="*/ 370 h 413"/>
                <a:gd name="T26" fmla="*/ 31 w 236"/>
                <a:gd name="T27" fmla="*/ 334 h 413"/>
                <a:gd name="T28" fmla="*/ 14 w 236"/>
                <a:gd name="T29" fmla="*/ 285 h 413"/>
                <a:gd name="T30" fmla="*/ 3 w 236"/>
                <a:gd name="T31" fmla="*/ 225 h 413"/>
                <a:gd name="T32" fmla="*/ 1 w 236"/>
                <a:gd name="T33" fmla="*/ 145 h 413"/>
                <a:gd name="T34" fmla="*/ 13 w 236"/>
                <a:gd name="T35" fmla="*/ 71 h 413"/>
                <a:gd name="T36" fmla="*/ 40 w 236"/>
                <a:gd name="T37" fmla="*/ 23 h 413"/>
                <a:gd name="T38" fmla="*/ 79 w 236"/>
                <a:gd name="T39" fmla="*/ 2 h 413"/>
                <a:gd name="T40" fmla="*/ 104 w 236"/>
                <a:gd name="T41" fmla="*/ 1 h 413"/>
                <a:gd name="T42" fmla="*/ 107 w 236"/>
                <a:gd name="T43" fmla="*/ 1 h 413"/>
                <a:gd name="T44" fmla="*/ 136 w 236"/>
                <a:gd name="T45" fmla="*/ 9 h 413"/>
                <a:gd name="T46" fmla="*/ 180 w 236"/>
                <a:gd name="T47" fmla="*/ 41 h 413"/>
                <a:gd name="T48" fmla="*/ 166 w 236"/>
                <a:gd name="T49" fmla="*/ 206 h 413"/>
                <a:gd name="T50" fmla="*/ 161 w 236"/>
                <a:gd name="T51" fmla="*/ 158 h 413"/>
                <a:gd name="T52" fmla="*/ 150 w 236"/>
                <a:gd name="T53" fmla="*/ 123 h 413"/>
                <a:gd name="T54" fmla="*/ 134 w 236"/>
                <a:gd name="T55" fmla="*/ 102 h 413"/>
                <a:gd name="T56" fmla="*/ 114 w 236"/>
                <a:gd name="T57" fmla="*/ 93 h 413"/>
                <a:gd name="T58" fmla="*/ 112 w 236"/>
                <a:gd name="T59" fmla="*/ 93 h 413"/>
                <a:gd name="T60" fmla="*/ 111 w 236"/>
                <a:gd name="T61" fmla="*/ 93 h 413"/>
                <a:gd name="T62" fmla="*/ 94 w 236"/>
                <a:gd name="T63" fmla="*/ 98 h 413"/>
                <a:gd name="T64" fmla="*/ 81 w 236"/>
                <a:gd name="T65" fmla="*/ 115 h 413"/>
                <a:gd name="T66" fmla="*/ 73 w 236"/>
                <a:gd name="T67" fmla="*/ 148 h 413"/>
                <a:gd name="T68" fmla="*/ 72 w 236"/>
                <a:gd name="T69" fmla="*/ 200 h 413"/>
                <a:gd name="T70" fmla="*/ 78 w 236"/>
                <a:gd name="T71" fmla="*/ 252 h 413"/>
                <a:gd name="T72" fmla="*/ 89 w 236"/>
                <a:gd name="T73" fmla="*/ 289 h 413"/>
                <a:gd name="T74" fmla="*/ 105 w 236"/>
                <a:gd name="T75" fmla="*/ 310 h 413"/>
                <a:gd name="T76" fmla="*/ 125 w 236"/>
                <a:gd name="T77" fmla="*/ 319 h 413"/>
                <a:gd name="T78" fmla="*/ 126 w 236"/>
                <a:gd name="T79" fmla="*/ 319 h 413"/>
                <a:gd name="T80" fmla="*/ 128 w 236"/>
                <a:gd name="T81" fmla="*/ 319 h 413"/>
                <a:gd name="T82" fmla="*/ 146 w 236"/>
                <a:gd name="T83" fmla="*/ 314 h 413"/>
                <a:gd name="T84" fmla="*/ 159 w 236"/>
                <a:gd name="T85" fmla="*/ 297 h 413"/>
                <a:gd name="T86" fmla="*/ 166 w 236"/>
                <a:gd name="T87" fmla="*/ 262 h 413"/>
                <a:gd name="T88" fmla="*/ 166 w 236"/>
                <a:gd name="T89" fmla="*/ 20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 h="413">
                  <a:moveTo>
                    <a:pt x="198" y="66"/>
                  </a:moveTo>
                  <a:cubicBezTo>
                    <a:pt x="203" y="75"/>
                    <a:pt x="208" y="85"/>
                    <a:pt x="212" y="96"/>
                  </a:cubicBezTo>
                  <a:cubicBezTo>
                    <a:pt x="217" y="107"/>
                    <a:pt x="220" y="119"/>
                    <a:pt x="223" y="131"/>
                  </a:cubicBezTo>
                  <a:cubicBezTo>
                    <a:pt x="227" y="144"/>
                    <a:pt x="229" y="157"/>
                    <a:pt x="231" y="171"/>
                  </a:cubicBezTo>
                  <a:cubicBezTo>
                    <a:pt x="233" y="186"/>
                    <a:pt x="235" y="200"/>
                    <a:pt x="235" y="216"/>
                  </a:cubicBezTo>
                  <a:cubicBezTo>
                    <a:pt x="236" y="228"/>
                    <a:pt x="236" y="239"/>
                    <a:pt x="236" y="249"/>
                  </a:cubicBezTo>
                  <a:cubicBezTo>
                    <a:pt x="236" y="260"/>
                    <a:pt x="236" y="269"/>
                    <a:pt x="235" y="279"/>
                  </a:cubicBezTo>
                  <a:cubicBezTo>
                    <a:pt x="235" y="288"/>
                    <a:pt x="234" y="297"/>
                    <a:pt x="233" y="305"/>
                  </a:cubicBezTo>
                  <a:cubicBezTo>
                    <a:pt x="232" y="313"/>
                    <a:pt x="230" y="321"/>
                    <a:pt x="228" y="328"/>
                  </a:cubicBezTo>
                  <a:cubicBezTo>
                    <a:pt x="227" y="336"/>
                    <a:pt x="224" y="342"/>
                    <a:pt x="222" y="349"/>
                  </a:cubicBezTo>
                  <a:cubicBezTo>
                    <a:pt x="220" y="355"/>
                    <a:pt x="217" y="361"/>
                    <a:pt x="214" y="366"/>
                  </a:cubicBezTo>
                  <a:cubicBezTo>
                    <a:pt x="211" y="372"/>
                    <a:pt x="208" y="377"/>
                    <a:pt x="205" y="382"/>
                  </a:cubicBezTo>
                  <a:cubicBezTo>
                    <a:pt x="201" y="386"/>
                    <a:pt x="198" y="390"/>
                    <a:pt x="194" y="394"/>
                  </a:cubicBezTo>
                  <a:cubicBezTo>
                    <a:pt x="190" y="397"/>
                    <a:pt x="186" y="400"/>
                    <a:pt x="182" y="403"/>
                  </a:cubicBezTo>
                  <a:cubicBezTo>
                    <a:pt x="178" y="405"/>
                    <a:pt x="174" y="407"/>
                    <a:pt x="170" y="409"/>
                  </a:cubicBezTo>
                  <a:cubicBezTo>
                    <a:pt x="165" y="411"/>
                    <a:pt x="160" y="412"/>
                    <a:pt x="155" y="412"/>
                  </a:cubicBezTo>
                  <a:cubicBezTo>
                    <a:pt x="150" y="413"/>
                    <a:pt x="145" y="413"/>
                    <a:pt x="140" y="413"/>
                  </a:cubicBezTo>
                  <a:cubicBezTo>
                    <a:pt x="139" y="413"/>
                    <a:pt x="138" y="413"/>
                    <a:pt x="138" y="413"/>
                  </a:cubicBezTo>
                  <a:cubicBezTo>
                    <a:pt x="137" y="413"/>
                    <a:pt x="137" y="413"/>
                    <a:pt x="136" y="413"/>
                  </a:cubicBezTo>
                  <a:cubicBezTo>
                    <a:pt x="135" y="413"/>
                    <a:pt x="135" y="413"/>
                    <a:pt x="134" y="413"/>
                  </a:cubicBezTo>
                  <a:cubicBezTo>
                    <a:pt x="133" y="413"/>
                    <a:pt x="133" y="413"/>
                    <a:pt x="132" y="413"/>
                  </a:cubicBezTo>
                  <a:cubicBezTo>
                    <a:pt x="125" y="412"/>
                    <a:pt x="119" y="411"/>
                    <a:pt x="113" y="410"/>
                  </a:cubicBezTo>
                  <a:cubicBezTo>
                    <a:pt x="107" y="408"/>
                    <a:pt x="102" y="406"/>
                    <a:pt x="96" y="404"/>
                  </a:cubicBezTo>
                  <a:cubicBezTo>
                    <a:pt x="91" y="401"/>
                    <a:pt x="86" y="399"/>
                    <a:pt x="81" y="395"/>
                  </a:cubicBezTo>
                  <a:cubicBezTo>
                    <a:pt x="76" y="392"/>
                    <a:pt x="71" y="388"/>
                    <a:pt x="67" y="384"/>
                  </a:cubicBezTo>
                  <a:cubicBezTo>
                    <a:pt x="62" y="380"/>
                    <a:pt x="58" y="376"/>
                    <a:pt x="54" y="370"/>
                  </a:cubicBezTo>
                  <a:cubicBezTo>
                    <a:pt x="50" y="365"/>
                    <a:pt x="46" y="360"/>
                    <a:pt x="42" y="354"/>
                  </a:cubicBezTo>
                  <a:cubicBezTo>
                    <a:pt x="38" y="347"/>
                    <a:pt x="35" y="341"/>
                    <a:pt x="31" y="334"/>
                  </a:cubicBezTo>
                  <a:cubicBezTo>
                    <a:pt x="28" y="326"/>
                    <a:pt x="25" y="319"/>
                    <a:pt x="22" y="311"/>
                  </a:cubicBezTo>
                  <a:cubicBezTo>
                    <a:pt x="19" y="302"/>
                    <a:pt x="16" y="294"/>
                    <a:pt x="14" y="285"/>
                  </a:cubicBezTo>
                  <a:cubicBezTo>
                    <a:pt x="11" y="276"/>
                    <a:pt x="9" y="266"/>
                    <a:pt x="7" y="256"/>
                  </a:cubicBezTo>
                  <a:cubicBezTo>
                    <a:pt x="6" y="246"/>
                    <a:pt x="4" y="236"/>
                    <a:pt x="3" y="225"/>
                  </a:cubicBezTo>
                  <a:cubicBezTo>
                    <a:pt x="2" y="214"/>
                    <a:pt x="1" y="203"/>
                    <a:pt x="1" y="191"/>
                  </a:cubicBezTo>
                  <a:cubicBezTo>
                    <a:pt x="0" y="174"/>
                    <a:pt x="0" y="159"/>
                    <a:pt x="1" y="145"/>
                  </a:cubicBezTo>
                  <a:cubicBezTo>
                    <a:pt x="1" y="130"/>
                    <a:pt x="3" y="117"/>
                    <a:pt x="5" y="105"/>
                  </a:cubicBezTo>
                  <a:cubicBezTo>
                    <a:pt x="7" y="92"/>
                    <a:pt x="10" y="81"/>
                    <a:pt x="13" y="71"/>
                  </a:cubicBezTo>
                  <a:cubicBezTo>
                    <a:pt x="17" y="60"/>
                    <a:pt x="21" y="51"/>
                    <a:pt x="25" y="43"/>
                  </a:cubicBezTo>
                  <a:cubicBezTo>
                    <a:pt x="30" y="35"/>
                    <a:pt x="35" y="29"/>
                    <a:pt x="40" y="23"/>
                  </a:cubicBezTo>
                  <a:cubicBezTo>
                    <a:pt x="46" y="17"/>
                    <a:pt x="52" y="13"/>
                    <a:pt x="58" y="9"/>
                  </a:cubicBezTo>
                  <a:cubicBezTo>
                    <a:pt x="64" y="6"/>
                    <a:pt x="71" y="3"/>
                    <a:pt x="79" y="2"/>
                  </a:cubicBezTo>
                  <a:cubicBezTo>
                    <a:pt x="86" y="1"/>
                    <a:pt x="94" y="0"/>
                    <a:pt x="102" y="1"/>
                  </a:cubicBezTo>
                  <a:cubicBezTo>
                    <a:pt x="102" y="1"/>
                    <a:pt x="103" y="1"/>
                    <a:pt x="104" y="1"/>
                  </a:cubicBezTo>
                  <a:cubicBezTo>
                    <a:pt x="104" y="1"/>
                    <a:pt x="105" y="1"/>
                    <a:pt x="105" y="1"/>
                  </a:cubicBezTo>
                  <a:cubicBezTo>
                    <a:pt x="106" y="1"/>
                    <a:pt x="107" y="1"/>
                    <a:pt x="107" y="1"/>
                  </a:cubicBezTo>
                  <a:cubicBezTo>
                    <a:pt x="108" y="1"/>
                    <a:pt x="109" y="1"/>
                    <a:pt x="109" y="1"/>
                  </a:cubicBezTo>
                  <a:cubicBezTo>
                    <a:pt x="119" y="3"/>
                    <a:pt x="127" y="5"/>
                    <a:pt x="136" y="9"/>
                  </a:cubicBezTo>
                  <a:cubicBezTo>
                    <a:pt x="144" y="12"/>
                    <a:pt x="152" y="16"/>
                    <a:pt x="159" y="22"/>
                  </a:cubicBezTo>
                  <a:cubicBezTo>
                    <a:pt x="167" y="27"/>
                    <a:pt x="174" y="33"/>
                    <a:pt x="180" y="41"/>
                  </a:cubicBezTo>
                  <a:cubicBezTo>
                    <a:pt x="186" y="48"/>
                    <a:pt x="192" y="56"/>
                    <a:pt x="198" y="66"/>
                  </a:cubicBezTo>
                  <a:close/>
                  <a:moveTo>
                    <a:pt x="166" y="206"/>
                  </a:moveTo>
                  <a:cubicBezTo>
                    <a:pt x="166" y="197"/>
                    <a:pt x="165" y="188"/>
                    <a:pt x="164" y="180"/>
                  </a:cubicBezTo>
                  <a:cubicBezTo>
                    <a:pt x="163" y="172"/>
                    <a:pt x="162" y="165"/>
                    <a:pt x="161" y="158"/>
                  </a:cubicBezTo>
                  <a:cubicBezTo>
                    <a:pt x="159" y="151"/>
                    <a:pt x="158" y="144"/>
                    <a:pt x="156" y="139"/>
                  </a:cubicBezTo>
                  <a:cubicBezTo>
                    <a:pt x="154" y="133"/>
                    <a:pt x="152" y="128"/>
                    <a:pt x="150" y="123"/>
                  </a:cubicBezTo>
                  <a:cubicBezTo>
                    <a:pt x="147" y="119"/>
                    <a:pt x="145" y="115"/>
                    <a:pt x="142" y="111"/>
                  </a:cubicBezTo>
                  <a:cubicBezTo>
                    <a:pt x="139" y="108"/>
                    <a:pt x="137" y="105"/>
                    <a:pt x="134" y="102"/>
                  </a:cubicBezTo>
                  <a:cubicBezTo>
                    <a:pt x="131" y="100"/>
                    <a:pt x="127" y="98"/>
                    <a:pt x="124" y="96"/>
                  </a:cubicBezTo>
                  <a:cubicBezTo>
                    <a:pt x="121" y="95"/>
                    <a:pt x="117" y="94"/>
                    <a:pt x="114" y="93"/>
                  </a:cubicBezTo>
                  <a:cubicBezTo>
                    <a:pt x="113" y="93"/>
                    <a:pt x="113" y="93"/>
                    <a:pt x="113" y="93"/>
                  </a:cubicBezTo>
                  <a:cubicBezTo>
                    <a:pt x="112" y="93"/>
                    <a:pt x="112" y="93"/>
                    <a:pt x="112" y="93"/>
                  </a:cubicBezTo>
                  <a:cubicBezTo>
                    <a:pt x="112" y="93"/>
                    <a:pt x="112" y="93"/>
                    <a:pt x="112" y="93"/>
                  </a:cubicBezTo>
                  <a:cubicBezTo>
                    <a:pt x="111" y="93"/>
                    <a:pt x="111" y="93"/>
                    <a:pt x="111" y="93"/>
                  </a:cubicBezTo>
                  <a:cubicBezTo>
                    <a:pt x="108" y="93"/>
                    <a:pt x="105" y="93"/>
                    <a:pt x="102" y="94"/>
                  </a:cubicBezTo>
                  <a:cubicBezTo>
                    <a:pt x="99" y="95"/>
                    <a:pt x="96" y="96"/>
                    <a:pt x="94" y="98"/>
                  </a:cubicBezTo>
                  <a:cubicBezTo>
                    <a:pt x="91" y="99"/>
                    <a:pt x="89" y="102"/>
                    <a:pt x="87" y="105"/>
                  </a:cubicBezTo>
                  <a:cubicBezTo>
                    <a:pt x="85" y="107"/>
                    <a:pt x="83" y="111"/>
                    <a:pt x="81" y="115"/>
                  </a:cubicBezTo>
                  <a:cubicBezTo>
                    <a:pt x="79" y="119"/>
                    <a:pt x="77" y="124"/>
                    <a:pt x="76" y="129"/>
                  </a:cubicBezTo>
                  <a:cubicBezTo>
                    <a:pt x="74" y="135"/>
                    <a:pt x="73" y="141"/>
                    <a:pt x="73" y="148"/>
                  </a:cubicBezTo>
                  <a:cubicBezTo>
                    <a:pt x="72" y="155"/>
                    <a:pt x="72" y="163"/>
                    <a:pt x="71" y="172"/>
                  </a:cubicBezTo>
                  <a:cubicBezTo>
                    <a:pt x="71" y="180"/>
                    <a:pt x="71" y="190"/>
                    <a:pt x="72" y="200"/>
                  </a:cubicBezTo>
                  <a:cubicBezTo>
                    <a:pt x="72" y="210"/>
                    <a:pt x="73" y="220"/>
                    <a:pt x="74" y="228"/>
                  </a:cubicBezTo>
                  <a:cubicBezTo>
                    <a:pt x="75" y="237"/>
                    <a:pt x="76" y="245"/>
                    <a:pt x="78" y="252"/>
                  </a:cubicBezTo>
                  <a:cubicBezTo>
                    <a:pt x="79" y="260"/>
                    <a:pt x="81" y="267"/>
                    <a:pt x="82" y="273"/>
                  </a:cubicBezTo>
                  <a:cubicBezTo>
                    <a:pt x="84" y="279"/>
                    <a:pt x="86" y="284"/>
                    <a:pt x="89" y="289"/>
                  </a:cubicBezTo>
                  <a:cubicBezTo>
                    <a:pt x="91" y="293"/>
                    <a:pt x="94" y="298"/>
                    <a:pt x="96" y="301"/>
                  </a:cubicBezTo>
                  <a:cubicBezTo>
                    <a:pt x="99" y="305"/>
                    <a:pt x="102" y="308"/>
                    <a:pt x="105" y="310"/>
                  </a:cubicBezTo>
                  <a:cubicBezTo>
                    <a:pt x="108" y="313"/>
                    <a:pt x="111" y="315"/>
                    <a:pt x="115" y="316"/>
                  </a:cubicBezTo>
                  <a:cubicBezTo>
                    <a:pt x="118" y="318"/>
                    <a:pt x="121" y="319"/>
                    <a:pt x="125" y="319"/>
                  </a:cubicBezTo>
                  <a:cubicBezTo>
                    <a:pt x="126" y="319"/>
                    <a:pt x="126" y="319"/>
                    <a:pt x="126" y="319"/>
                  </a:cubicBezTo>
                  <a:cubicBezTo>
                    <a:pt x="126" y="319"/>
                    <a:pt x="126" y="319"/>
                    <a:pt x="126" y="319"/>
                  </a:cubicBezTo>
                  <a:cubicBezTo>
                    <a:pt x="127" y="319"/>
                    <a:pt x="127" y="319"/>
                    <a:pt x="127" y="319"/>
                  </a:cubicBezTo>
                  <a:cubicBezTo>
                    <a:pt x="128" y="319"/>
                    <a:pt x="128" y="319"/>
                    <a:pt x="128" y="319"/>
                  </a:cubicBezTo>
                  <a:cubicBezTo>
                    <a:pt x="131" y="320"/>
                    <a:pt x="134" y="319"/>
                    <a:pt x="137" y="318"/>
                  </a:cubicBezTo>
                  <a:cubicBezTo>
                    <a:pt x="140" y="318"/>
                    <a:pt x="143" y="316"/>
                    <a:pt x="146" y="314"/>
                  </a:cubicBezTo>
                  <a:cubicBezTo>
                    <a:pt x="148" y="312"/>
                    <a:pt x="151" y="310"/>
                    <a:pt x="153" y="307"/>
                  </a:cubicBezTo>
                  <a:cubicBezTo>
                    <a:pt x="155" y="304"/>
                    <a:pt x="157" y="301"/>
                    <a:pt x="159" y="297"/>
                  </a:cubicBezTo>
                  <a:cubicBezTo>
                    <a:pt x="161" y="293"/>
                    <a:pt x="162" y="288"/>
                    <a:pt x="163" y="282"/>
                  </a:cubicBezTo>
                  <a:cubicBezTo>
                    <a:pt x="165" y="276"/>
                    <a:pt x="166" y="270"/>
                    <a:pt x="166" y="262"/>
                  </a:cubicBezTo>
                  <a:cubicBezTo>
                    <a:pt x="167" y="255"/>
                    <a:pt x="167" y="246"/>
                    <a:pt x="167" y="237"/>
                  </a:cubicBezTo>
                  <a:cubicBezTo>
                    <a:pt x="167" y="227"/>
                    <a:pt x="167" y="217"/>
                    <a:pt x="166" y="206"/>
                  </a:cubicBezTo>
                </a:path>
              </a:pathLst>
            </a:custGeom>
            <a:solidFill>
              <a:srgbClr val="FF317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 name="îṥļïḍé"/>
            <p:cNvSpPr/>
            <p:nvPr/>
          </p:nvSpPr>
          <p:spPr bwMode="auto">
            <a:xfrm>
              <a:off x="6630988" y="1460501"/>
              <a:ext cx="290513" cy="219075"/>
            </a:xfrm>
            <a:custGeom>
              <a:avLst/>
              <a:gdLst>
                <a:gd name="T0" fmla="*/ 185 w 185"/>
                <a:gd name="T1" fmla="*/ 59 h 141"/>
                <a:gd name="T2" fmla="*/ 7 w 185"/>
                <a:gd name="T3" fmla="*/ 141 h 141"/>
                <a:gd name="T4" fmla="*/ 6 w 185"/>
                <a:gd name="T5" fmla="*/ 124 h 141"/>
                <a:gd name="T6" fmla="*/ 5 w 185"/>
                <a:gd name="T7" fmla="*/ 109 h 141"/>
                <a:gd name="T8" fmla="*/ 3 w 185"/>
                <a:gd name="T9" fmla="*/ 96 h 141"/>
                <a:gd name="T10" fmla="*/ 0 w 185"/>
                <a:gd name="T11" fmla="*/ 84 h 141"/>
                <a:gd name="T12" fmla="*/ 178 w 185"/>
                <a:gd name="T13" fmla="*/ 0 h 141"/>
                <a:gd name="T14" fmla="*/ 180 w 185"/>
                <a:gd name="T15" fmla="*/ 12 h 141"/>
                <a:gd name="T16" fmla="*/ 183 w 185"/>
                <a:gd name="T17" fmla="*/ 27 h 141"/>
                <a:gd name="T18" fmla="*/ 184 w 185"/>
                <a:gd name="T19" fmla="*/ 42 h 141"/>
                <a:gd name="T20" fmla="*/ 185 w 185"/>
                <a:gd name="T21" fmla="*/ 5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141">
                  <a:moveTo>
                    <a:pt x="185" y="59"/>
                  </a:moveTo>
                  <a:cubicBezTo>
                    <a:pt x="7" y="141"/>
                    <a:pt x="7" y="141"/>
                    <a:pt x="7" y="141"/>
                  </a:cubicBezTo>
                  <a:cubicBezTo>
                    <a:pt x="7" y="135"/>
                    <a:pt x="7" y="129"/>
                    <a:pt x="6" y="124"/>
                  </a:cubicBezTo>
                  <a:cubicBezTo>
                    <a:pt x="6" y="119"/>
                    <a:pt x="5" y="114"/>
                    <a:pt x="5" y="109"/>
                  </a:cubicBezTo>
                  <a:cubicBezTo>
                    <a:pt x="4" y="105"/>
                    <a:pt x="4" y="100"/>
                    <a:pt x="3" y="96"/>
                  </a:cubicBezTo>
                  <a:cubicBezTo>
                    <a:pt x="2" y="92"/>
                    <a:pt x="1" y="88"/>
                    <a:pt x="0" y="84"/>
                  </a:cubicBezTo>
                  <a:cubicBezTo>
                    <a:pt x="178" y="0"/>
                    <a:pt x="178" y="0"/>
                    <a:pt x="178" y="0"/>
                  </a:cubicBezTo>
                  <a:cubicBezTo>
                    <a:pt x="179" y="4"/>
                    <a:pt x="180" y="8"/>
                    <a:pt x="180" y="12"/>
                  </a:cubicBezTo>
                  <a:cubicBezTo>
                    <a:pt x="181" y="17"/>
                    <a:pt x="182" y="22"/>
                    <a:pt x="183" y="27"/>
                  </a:cubicBezTo>
                  <a:cubicBezTo>
                    <a:pt x="183" y="32"/>
                    <a:pt x="184" y="37"/>
                    <a:pt x="184" y="42"/>
                  </a:cubicBezTo>
                  <a:cubicBezTo>
                    <a:pt x="185" y="48"/>
                    <a:pt x="185" y="53"/>
                    <a:pt x="185" y="59"/>
                  </a:cubicBezTo>
                </a:path>
              </a:pathLst>
            </a:custGeom>
            <a:solidFill>
              <a:srgbClr val="A0005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 name="isļïḍe"/>
            <p:cNvSpPr/>
            <p:nvPr/>
          </p:nvSpPr>
          <p:spPr bwMode="auto">
            <a:xfrm>
              <a:off x="6429376" y="1262063"/>
              <a:ext cx="284163" cy="158750"/>
            </a:xfrm>
            <a:custGeom>
              <a:avLst/>
              <a:gdLst>
                <a:gd name="T0" fmla="*/ 172 w 181"/>
                <a:gd name="T1" fmla="*/ 12 h 102"/>
                <a:gd name="T2" fmla="*/ 0 w 181"/>
                <a:gd name="T3" fmla="*/ 102 h 102"/>
                <a:gd name="T4" fmla="*/ 2 w 181"/>
                <a:gd name="T5" fmla="*/ 99 h 102"/>
                <a:gd name="T6" fmla="*/ 5 w 181"/>
                <a:gd name="T7" fmla="*/ 97 h 102"/>
                <a:gd name="T8" fmla="*/ 7 w 181"/>
                <a:gd name="T9" fmla="*/ 94 h 102"/>
                <a:gd name="T10" fmla="*/ 9 w 181"/>
                <a:gd name="T11" fmla="*/ 92 h 102"/>
                <a:gd name="T12" fmla="*/ 181 w 181"/>
                <a:gd name="T13" fmla="*/ 0 h 102"/>
                <a:gd name="T14" fmla="*/ 179 w 181"/>
                <a:gd name="T15" fmla="*/ 3 h 102"/>
                <a:gd name="T16" fmla="*/ 176 w 181"/>
                <a:gd name="T17" fmla="*/ 6 h 102"/>
                <a:gd name="T18" fmla="*/ 174 w 181"/>
                <a:gd name="T19" fmla="*/ 9 h 102"/>
                <a:gd name="T20" fmla="*/ 172 w 181"/>
                <a:gd name="T21"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02">
                  <a:moveTo>
                    <a:pt x="172" y="12"/>
                  </a:moveTo>
                  <a:cubicBezTo>
                    <a:pt x="0" y="102"/>
                    <a:pt x="0" y="102"/>
                    <a:pt x="0" y="102"/>
                  </a:cubicBezTo>
                  <a:cubicBezTo>
                    <a:pt x="1" y="101"/>
                    <a:pt x="2" y="100"/>
                    <a:pt x="2" y="99"/>
                  </a:cubicBezTo>
                  <a:cubicBezTo>
                    <a:pt x="3" y="99"/>
                    <a:pt x="4" y="98"/>
                    <a:pt x="5" y="97"/>
                  </a:cubicBezTo>
                  <a:cubicBezTo>
                    <a:pt x="5" y="96"/>
                    <a:pt x="6" y="95"/>
                    <a:pt x="7" y="94"/>
                  </a:cubicBezTo>
                  <a:cubicBezTo>
                    <a:pt x="8" y="93"/>
                    <a:pt x="8" y="92"/>
                    <a:pt x="9" y="92"/>
                  </a:cubicBezTo>
                  <a:cubicBezTo>
                    <a:pt x="181" y="0"/>
                    <a:pt x="181" y="0"/>
                    <a:pt x="181" y="0"/>
                  </a:cubicBezTo>
                  <a:cubicBezTo>
                    <a:pt x="180" y="1"/>
                    <a:pt x="179" y="2"/>
                    <a:pt x="179" y="3"/>
                  </a:cubicBezTo>
                  <a:cubicBezTo>
                    <a:pt x="178" y="4"/>
                    <a:pt x="177" y="5"/>
                    <a:pt x="176" y="6"/>
                  </a:cubicBezTo>
                  <a:cubicBezTo>
                    <a:pt x="176" y="7"/>
                    <a:pt x="175" y="8"/>
                    <a:pt x="174" y="9"/>
                  </a:cubicBezTo>
                  <a:cubicBezTo>
                    <a:pt x="173" y="10"/>
                    <a:pt x="173" y="11"/>
                    <a:pt x="172" y="12"/>
                  </a:cubicBezTo>
                </a:path>
              </a:pathLst>
            </a:custGeom>
            <a:solidFill>
              <a:srgbClr val="8E005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 name="îsḷíḍê"/>
            <p:cNvSpPr/>
            <p:nvPr/>
          </p:nvSpPr>
          <p:spPr bwMode="auto">
            <a:xfrm>
              <a:off x="6378576" y="1238251"/>
              <a:ext cx="549275" cy="757238"/>
            </a:xfrm>
            <a:custGeom>
              <a:avLst/>
              <a:gdLst>
                <a:gd name="T0" fmla="*/ 146 w 351"/>
                <a:gd name="T1" fmla="*/ 485 h 485"/>
                <a:gd name="T2" fmla="*/ 119 w 351"/>
                <a:gd name="T3" fmla="*/ 483 h 485"/>
                <a:gd name="T4" fmla="*/ 99 w 351"/>
                <a:gd name="T5" fmla="*/ 478 h 485"/>
                <a:gd name="T6" fmla="*/ 84 w 351"/>
                <a:gd name="T7" fmla="*/ 472 h 485"/>
                <a:gd name="T8" fmla="*/ 73 w 351"/>
                <a:gd name="T9" fmla="*/ 465 h 485"/>
                <a:gd name="T10" fmla="*/ 64 w 351"/>
                <a:gd name="T11" fmla="*/ 458 h 485"/>
                <a:gd name="T12" fmla="*/ 56 w 351"/>
                <a:gd name="T13" fmla="*/ 450 h 485"/>
                <a:gd name="T14" fmla="*/ 50 w 351"/>
                <a:gd name="T15" fmla="*/ 443 h 485"/>
                <a:gd name="T16" fmla="*/ 39 w 351"/>
                <a:gd name="T17" fmla="*/ 427 h 485"/>
                <a:gd name="T18" fmla="*/ 32 w 351"/>
                <a:gd name="T19" fmla="*/ 415 h 485"/>
                <a:gd name="T20" fmla="*/ 24 w 351"/>
                <a:gd name="T21" fmla="*/ 397 h 485"/>
                <a:gd name="T22" fmla="*/ 15 w 351"/>
                <a:gd name="T23" fmla="*/ 372 h 485"/>
                <a:gd name="T24" fmla="*/ 8 w 351"/>
                <a:gd name="T25" fmla="*/ 347 h 485"/>
                <a:gd name="T26" fmla="*/ 3 w 351"/>
                <a:gd name="T27" fmla="*/ 316 h 485"/>
                <a:gd name="T28" fmla="*/ 1 w 351"/>
                <a:gd name="T29" fmla="*/ 283 h 485"/>
                <a:gd name="T30" fmla="*/ 1 w 351"/>
                <a:gd name="T31" fmla="*/ 234 h 485"/>
                <a:gd name="T32" fmla="*/ 3 w 351"/>
                <a:gd name="T33" fmla="*/ 204 h 485"/>
                <a:gd name="T34" fmla="*/ 8 w 351"/>
                <a:gd name="T35" fmla="*/ 177 h 485"/>
                <a:gd name="T36" fmla="*/ 16 w 351"/>
                <a:gd name="T37" fmla="*/ 151 h 485"/>
                <a:gd name="T38" fmla="*/ 21 w 351"/>
                <a:gd name="T39" fmla="*/ 137 h 485"/>
                <a:gd name="T40" fmla="*/ 28 w 351"/>
                <a:gd name="T41" fmla="*/ 126 h 485"/>
                <a:gd name="T42" fmla="*/ 33 w 351"/>
                <a:gd name="T43" fmla="*/ 117 h 485"/>
                <a:gd name="T44" fmla="*/ 44 w 351"/>
                <a:gd name="T45" fmla="*/ 104 h 485"/>
                <a:gd name="T46" fmla="*/ 53 w 351"/>
                <a:gd name="T47" fmla="*/ 97 h 485"/>
                <a:gd name="T48" fmla="*/ 60 w 351"/>
                <a:gd name="T49" fmla="*/ 92 h 485"/>
                <a:gd name="T50" fmla="*/ 221 w 351"/>
                <a:gd name="T51" fmla="*/ 9 h 485"/>
                <a:gd name="T52" fmla="*/ 200 w 351"/>
                <a:gd name="T53" fmla="*/ 33 h 485"/>
                <a:gd name="T54" fmla="*/ 187 w 351"/>
                <a:gd name="T55" fmla="*/ 61 h 485"/>
                <a:gd name="T56" fmla="*/ 177 w 351"/>
                <a:gd name="T57" fmla="*/ 102 h 485"/>
                <a:gd name="T58" fmla="*/ 218 w 351"/>
                <a:gd name="T59" fmla="*/ 117 h 485"/>
                <a:gd name="T60" fmla="*/ 292 w 351"/>
                <a:gd name="T61" fmla="*/ 85 h 485"/>
                <a:gd name="T62" fmla="*/ 302 w 351"/>
                <a:gd name="T63" fmla="*/ 87 h 485"/>
                <a:gd name="T64" fmla="*/ 309 w 351"/>
                <a:gd name="T65" fmla="*/ 91 h 485"/>
                <a:gd name="T66" fmla="*/ 314 w 351"/>
                <a:gd name="T67" fmla="*/ 94 h 485"/>
                <a:gd name="T68" fmla="*/ 318 w 351"/>
                <a:gd name="T69" fmla="*/ 99 h 485"/>
                <a:gd name="T70" fmla="*/ 323 w 351"/>
                <a:gd name="T71" fmla="*/ 104 h 485"/>
                <a:gd name="T72" fmla="*/ 328 w 351"/>
                <a:gd name="T73" fmla="*/ 111 h 485"/>
                <a:gd name="T74" fmla="*/ 332 w 351"/>
                <a:gd name="T75" fmla="*/ 120 h 485"/>
                <a:gd name="T76" fmla="*/ 337 w 351"/>
                <a:gd name="T77" fmla="*/ 132 h 485"/>
                <a:gd name="T78" fmla="*/ 345 w 351"/>
                <a:gd name="T79" fmla="*/ 174 h 485"/>
                <a:gd name="T80" fmla="*/ 347 w 351"/>
                <a:gd name="T81" fmla="*/ 233 h 485"/>
                <a:gd name="T82" fmla="*/ 347 w 351"/>
                <a:gd name="T83" fmla="*/ 253 h 485"/>
                <a:gd name="T84" fmla="*/ 345 w 351"/>
                <a:gd name="T85" fmla="*/ 267 h 485"/>
                <a:gd name="T86" fmla="*/ 342 w 351"/>
                <a:gd name="T87" fmla="*/ 281 h 485"/>
                <a:gd name="T88" fmla="*/ 339 w 351"/>
                <a:gd name="T89" fmla="*/ 291 h 485"/>
                <a:gd name="T90" fmla="*/ 337 w 351"/>
                <a:gd name="T91" fmla="*/ 295 h 485"/>
                <a:gd name="T92" fmla="*/ 334 w 351"/>
                <a:gd name="T93" fmla="*/ 301 h 485"/>
                <a:gd name="T94" fmla="*/ 331 w 351"/>
                <a:gd name="T95" fmla="*/ 305 h 485"/>
                <a:gd name="T96" fmla="*/ 328 w 351"/>
                <a:gd name="T97" fmla="*/ 309 h 485"/>
                <a:gd name="T98" fmla="*/ 322 w 351"/>
                <a:gd name="T99" fmla="*/ 313 h 485"/>
                <a:gd name="T100" fmla="*/ 217 w 351"/>
                <a:gd name="T101" fmla="*/ 358 h 485"/>
                <a:gd name="T102" fmla="*/ 239 w 351"/>
                <a:gd name="T103" fmla="*/ 384 h 485"/>
                <a:gd name="T104" fmla="*/ 268 w 351"/>
                <a:gd name="T105" fmla="*/ 403 h 485"/>
                <a:gd name="T106" fmla="*/ 297 w 351"/>
                <a:gd name="T107" fmla="*/ 412 h 485"/>
                <a:gd name="T108" fmla="*/ 334 w 351"/>
                <a:gd name="T109" fmla="*/ 41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 h="485">
                  <a:moveTo>
                    <a:pt x="351" y="408"/>
                  </a:moveTo>
                  <a:cubicBezTo>
                    <a:pt x="273" y="439"/>
                    <a:pt x="273" y="439"/>
                    <a:pt x="273" y="439"/>
                  </a:cubicBezTo>
                  <a:cubicBezTo>
                    <a:pt x="265" y="442"/>
                    <a:pt x="265" y="442"/>
                    <a:pt x="265" y="442"/>
                  </a:cubicBezTo>
                  <a:cubicBezTo>
                    <a:pt x="171" y="479"/>
                    <a:pt x="171" y="479"/>
                    <a:pt x="171" y="479"/>
                  </a:cubicBezTo>
                  <a:cubicBezTo>
                    <a:pt x="168" y="480"/>
                    <a:pt x="166" y="481"/>
                    <a:pt x="163" y="482"/>
                  </a:cubicBezTo>
                  <a:cubicBezTo>
                    <a:pt x="160" y="483"/>
                    <a:pt x="158" y="483"/>
                    <a:pt x="155" y="484"/>
                  </a:cubicBezTo>
                  <a:cubicBezTo>
                    <a:pt x="152" y="484"/>
                    <a:pt x="149" y="484"/>
                    <a:pt x="146" y="485"/>
                  </a:cubicBezTo>
                  <a:cubicBezTo>
                    <a:pt x="143" y="485"/>
                    <a:pt x="140" y="485"/>
                    <a:pt x="137" y="485"/>
                  </a:cubicBezTo>
                  <a:cubicBezTo>
                    <a:pt x="136" y="485"/>
                    <a:pt x="136" y="485"/>
                    <a:pt x="135" y="485"/>
                  </a:cubicBezTo>
                  <a:cubicBezTo>
                    <a:pt x="134" y="485"/>
                    <a:pt x="134" y="485"/>
                    <a:pt x="133" y="485"/>
                  </a:cubicBezTo>
                  <a:cubicBezTo>
                    <a:pt x="132" y="485"/>
                    <a:pt x="132" y="485"/>
                    <a:pt x="131" y="484"/>
                  </a:cubicBezTo>
                  <a:cubicBezTo>
                    <a:pt x="130" y="484"/>
                    <a:pt x="130" y="484"/>
                    <a:pt x="129" y="484"/>
                  </a:cubicBezTo>
                  <a:cubicBezTo>
                    <a:pt x="126" y="484"/>
                    <a:pt x="122" y="484"/>
                    <a:pt x="119" y="483"/>
                  </a:cubicBezTo>
                  <a:cubicBezTo>
                    <a:pt x="119" y="483"/>
                    <a:pt x="119" y="483"/>
                    <a:pt x="119" y="483"/>
                  </a:cubicBezTo>
                  <a:cubicBezTo>
                    <a:pt x="118" y="483"/>
                    <a:pt x="117" y="483"/>
                    <a:pt x="116" y="482"/>
                  </a:cubicBezTo>
                  <a:cubicBezTo>
                    <a:pt x="114" y="482"/>
                    <a:pt x="112" y="482"/>
                    <a:pt x="110" y="481"/>
                  </a:cubicBezTo>
                  <a:cubicBezTo>
                    <a:pt x="109" y="481"/>
                    <a:pt x="109" y="481"/>
                    <a:pt x="109" y="481"/>
                  </a:cubicBezTo>
                  <a:cubicBezTo>
                    <a:pt x="109" y="481"/>
                    <a:pt x="109" y="481"/>
                    <a:pt x="109" y="481"/>
                  </a:cubicBezTo>
                  <a:cubicBezTo>
                    <a:pt x="108" y="481"/>
                    <a:pt x="107" y="480"/>
                    <a:pt x="106" y="480"/>
                  </a:cubicBezTo>
                  <a:cubicBezTo>
                    <a:pt x="104" y="479"/>
                    <a:pt x="102" y="479"/>
                    <a:pt x="100" y="478"/>
                  </a:cubicBezTo>
                  <a:cubicBezTo>
                    <a:pt x="99" y="478"/>
                    <a:pt x="99" y="478"/>
                    <a:pt x="99" y="478"/>
                  </a:cubicBezTo>
                  <a:cubicBezTo>
                    <a:pt x="98" y="478"/>
                    <a:pt x="97" y="477"/>
                    <a:pt x="96" y="477"/>
                  </a:cubicBezTo>
                  <a:cubicBezTo>
                    <a:pt x="95" y="477"/>
                    <a:pt x="94" y="476"/>
                    <a:pt x="93" y="476"/>
                  </a:cubicBezTo>
                  <a:cubicBezTo>
                    <a:pt x="92" y="475"/>
                    <a:pt x="92" y="475"/>
                    <a:pt x="91" y="475"/>
                  </a:cubicBezTo>
                  <a:cubicBezTo>
                    <a:pt x="91" y="475"/>
                    <a:pt x="90" y="475"/>
                    <a:pt x="90" y="474"/>
                  </a:cubicBezTo>
                  <a:cubicBezTo>
                    <a:pt x="89" y="474"/>
                    <a:pt x="88" y="473"/>
                    <a:pt x="86" y="473"/>
                  </a:cubicBezTo>
                  <a:cubicBezTo>
                    <a:pt x="86" y="472"/>
                    <a:pt x="86" y="472"/>
                    <a:pt x="85" y="472"/>
                  </a:cubicBezTo>
                  <a:cubicBezTo>
                    <a:pt x="84" y="472"/>
                    <a:pt x="84" y="472"/>
                    <a:pt x="84" y="472"/>
                  </a:cubicBezTo>
                  <a:cubicBezTo>
                    <a:pt x="84" y="471"/>
                    <a:pt x="83" y="471"/>
                    <a:pt x="83" y="471"/>
                  </a:cubicBezTo>
                  <a:cubicBezTo>
                    <a:pt x="82" y="470"/>
                    <a:pt x="80" y="469"/>
                    <a:pt x="79" y="469"/>
                  </a:cubicBezTo>
                  <a:cubicBezTo>
                    <a:pt x="79" y="468"/>
                    <a:pt x="78" y="468"/>
                    <a:pt x="77" y="468"/>
                  </a:cubicBezTo>
                  <a:cubicBezTo>
                    <a:pt x="77" y="468"/>
                    <a:pt x="77" y="468"/>
                    <a:pt x="77" y="468"/>
                  </a:cubicBezTo>
                  <a:cubicBezTo>
                    <a:pt x="77" y="467"/>
                    <a:pt x="77" y="467"/>
                    <a:pt x="77" y="467"/>
                  </a:cubicBezTo>
                  <a:cubicBezTo>
                    <a:pt x="76" y="467"/>
                    <a:pt x="76" y="467"/>
                    <a:pt x="76" y="467"/>
                  </a:cubicBezTo>
                  <a:cubicBezTo>
                    <a:pt x="75" y="466"/>
                    <a:pt x="74" y="465"/>
                    <a:pt x="73" y="465"/>
                  </a:cubicBezTo>
                  <a:cubicBezTo>
                    <a:pt x="72" y="464"/>
                    <a:pt x="71" y="464"/>
                    <a:pt x="70" y="463"/>
                  </a:cubicBezTo>
                  <a:cubicBezTo>
                    <a:pt x="70" y="463"/>
                    <a:pt x="70" y="463"/>
                    <a:pt x="70" y="463"/>
                  </a:cubicBezTo>
                  <a:cubicBezTo>
                    <a:pt x="70" y="462"/>
                    <a:pt x="70" y="462"/>
                    <a:pt x="70" y="462"/>
                  </a:cubicBezTo>
                  <a:cubicBezTo>
                    <a:pt x="69" y="462"/>
                    <a:pt x="68" y="461"/>
                    <a:pt x="68" y="461"/>
                  </a:cubicBezTo>
                  <a:cubicBezTo>
                    <a:pt x="67" y="460"/>
                    <a:pt x="66" y="460"/>
                    <a:pt x="65" y="459"/>
                  </a:cubicBezTo>
                  <a:cubicBezTo>
                    <a:pt x="65" y="458"/>
                    <a:pt x="65" y="458"/>
                    <a:pt x="65" y="458"/>
                  </a:cubicBezTo>
                  <a:cubicBezTo>
                    <a:pt x="64" y="458"/>
                    <a:pt x="64" y="458"/>
                    <a:pt x="64" y="458"/>
                  </a:cubicBezTo>
                  <a:cubicBezTo>
                    <a:pt x="64" y="457"/>
                    <a:pt x="64" y="457"/>
                    <a:pt x="64" y="457"/>
                  </a:cubicBezTo>
                  <a:cubicBezTo>
                    <a:pt x="63" y="457"/>
                    <a:pt x="63" y="457"/>
                    <a:pt x="63" y="457"/>
                  </a:cubicBezTo>
                  <a:cubicBezTo>
                    <a:pt x="62" y="456"/>
                    <a:pt x="62" y="456"/>
                    <a:pt x="61" y="455"/>
                  </a:cubicBezTo>
                  <a:cubicBezTo>
                    <a:pt x="61" y="455"/>
                    <a:pt x="60" y="454"/>
                    <a:pt x="60" y="454"/>
                  </a:cubicBezTo>
                  <a:cubicBezTo>
                    <a:pt x="59" y="453"/>
                    <a:pt x="59" y="453"/>
                    <a:pt x="58" y="452"/>
                  </a:cubicBezTo>
                  <a:cubicBezTo>
                    <a:pt x="57" y="452"/>
                    <a:pt x="57" y="451"/>
                    <a:pt x="56" y="451"/>
                  </a:cubicBezTo>
                  <a:cubicBezTo>
                    <a:pt x="56" y="450"/>
                    <a:pt x="56" y="450"/>
                    <a:pt x="56" y="450"/>
                  </a:cubicBezTo>
                  <a:cubicBezTo>
                    <a:pt x="56" y="450"/>
                    <a:pt x="56" y="450"/>
                    <a:pt x="56" y="450"/>
                  </a:cubicBezTo>
                  <a:cubicBezTo>
                    <a:pt x="56" y="450"/>
                    <a:pt x="55" y="449"/>
                    <a:pt x="54" y="448"/>
                  </a:cubicBezTo>
                  <a:cubicBezTo>
                    <a:pt x="53" y="447"/>
                    <a:pt x="53" y="446"/>
                    <a:pt x="52" y="446"/>
                  </a:cubicBezTo>
                  <a:cubicBezTo>
                    <a:pt x="51" y="445"/>
                    <a:pt x="51" y="444"/>
                    <a:pt x="50" y="444"/>
                  </a:cubicBezTo>
                  <a:cubicBezTo>
                    <a:pt x="50" y="443"/>
                    <a:pt x="50" y="443"/>
                    <a:pt x="50" y="443"/>
                  </a:cubicBezTo>
                  <a:cubicBezTo>
                    <a:pt x="50" y="443"/>
                    <a:pt x="50" y="443"/>
                    <a:pt x="50" y="443"/>
                  </a:cubicBezTo>
                  <a:cubicBezTo>
                    <a:pt x="50" y="443"/>
                    <a:pt x="50" y="443"/>
                    <a:pt x="50" y="443"/>
                  </a:cubicBezTo>
                  <a:cubicBezTo>
                    <a:pt x="49" y="442"/>
                    <a:pt x="48" y="441"/>
                    <a:pt x="48" y="440"/>
                  </a:cubicBezTo>
                  <a:cubicBezTo>
                    <a:pt x="47" y="439"/>
                    <a:pt x="46" y="438"/>
                    <a:pt x="45" y="437"/>
                  </a:cubicBezTo>
                  <a:cubicBezTo>
                    <a:pt x="44" y="436"/>
                    <a:pt x="44" y="436"/>
                    <a:pt x="44" y="436"/>
                  </a:cubicBezTo>
                  <a:cubicBezTo>
                    <a:pt x="44" y="435"/>
                    <a:pt x="44" y="435"/>
                    <a:pt x="44" y="435"/>
                  </a:cubicBezTo>
                  <a:cubicBezTo>
                    <a:pt x="44" y="435"/>
                    <a:pt x="43" y="434"/>
                    <a:pt x="43" y="433"/>
                  </a:cubicBezTo>
                  <a:cubicBezTo>
                    <a:pt x="42" y="432"/>
                    <a:pt x="41" y="431"/>
                    <a:pt x="40" y="430"/>
                  </a:cubicBezTo>
                  <a:cubicBezTo>
                    <a:pt x="40" y="429"/>
                    <a:pt x="39" y="428"/>
                    <a:pt x="39" y="427"/>
                  </a:cubicBezTo>
                  <a:cubicBezTo>
                    <a:pt x="39" y="427"/>
                    <a:pt x="39" y="427"/>
                    <a:pt x="39" y="427"/>
                  </a:cubicBezTo>
                  <a:cubicBezTo>
                    <a:pt x="38" y="427"/>
                    <a:pt x="38" y="427"/>
                    <a:pt x="38" y="427"/>
                  </a:cubicBezTo>
                  <a:cubicBezTo>
                    <a:pt x="38" y="426"/>
                    <a:pt x="38" y="426"/>
                    <a:pt x="38" y="426"/>
                  </a:cubicBezTo>
                  <a:cubicBezTo>
                    <a:pt x="37" y="424"/>
                    <a:pt x="36" y="422"/>
                    <a:pt x="35" y="420"/>
                  </a:cubicBezTo>
                  <a:cubicBezTo>
                    <a:pt x="34" y="420"/>
                    <a:pt x="34" y="419"/>
                    <a:pt x="34" y="418"/>
                  </a:cubicBezTo>
                  <a:cubicBezTo>
                    <a:pt x="33" y="418"/>
                    <a:pt x="33" y="417"/>
                    <a:pt x="33" y="417"/>
                  </a:cubicBezTo>
                  <a:cubicBezTo>
                    <a:pt x="32" y="416"/>
                    <a:pt x="32" y="415"/>
                    <a:pt x="32" y="415"/>
                  </a:cubicBezTo>
                  <a:cubicBezTo>
                    <a:pt x="31" y="413"/>
                    <a:pt x="30" y="411"/>
                    <a:pt x="29" y="409"/>
                  </a:cubicBezTo>
                  <a:cubicBezTo>
                    <a:pt x="28" y="408"/>
                    <a:pt x="28" y="408"/>
                    <a:pt x="28" y="408"/>
                  </a:cubicBezTo>
                  <a:cubicBezTo>
                    <a:pt x="28" y="407"/>
                    <a:pt x="28" y="407"/>
                    <a:pt x="28" y="407"/>
                  </a:cubicBezTo>
                  <a:cubicBezTo>
                    <a:pt x="28" y="407"/>
                    <a:pt x="28" y="407"/>
                    <a:pt x="28" y="407"/>
                  </a:cubicBezTo>
                  <a:cubicBezTo>
                    <a:pt x="27" y="405"/>
                    <a:pt x="27" y="404"/>
                    <a:pt x="26" y="403"/>
                  </a:cubicBezTo>
                  <a:cubicBezTo>
                    <a:pt x="25" y="401"/>
                    <a:pt x="25" y="400"/>
                    <a:pt x="24" y="398"/>
                  </a:cubicBezTo>
                  <a:cubicBezTo>
                    <a:pt x="24" y="398"/>
                    <a:pt x="24" y="397"/>
                    <a:pt x="24" y="397"/>
                  </a:cubicBezTo>
                  <a:cubicBezTo>
                    <a:pt x="23" y="396"/>
                    <a:pt x="23" y="396"/>
                    <a:pt x="23" y="396"/>
                  </a:cubicBezTo>
                  <a:cubicBezTo>
                    <a:pt x="23" y="396"/>
                    <a:pt x="23" y="395"/>
                    <a:pt x="22" y="394"/>
                  </a:cubicBezTo>
                  <a:cubicBezTo>
                    <a:pt x="22" y="393"/>
                    <a:pt x="21" y="391"/>
                    <a:pt x="21" y="390"/>
                  </a:cubicBezTo>
                  <a:cubicBezTo>
                    <a:pt x="20" y="388"/>
                    <a:pt x="19" y="387"/>
                    <a:pt x="19" y="385"/>
                  </a:cubicBezTo>
                  <a:cubicBezTo>
                    <a:pt x="18" y="383"/>
                    <a:pt x="17" y="381"/>
                    <a:pt x="17" y="378"/>
                  </a:cubicBezTo>
                  <a:cubicBezTo>
                    <a:pt x="16" y="377"/>
                    <a:pt x="16" y="375"/>
                    <a:pt x="15" y="374"/>
                  </a:cubicBezTo>
                  <a:cubicBezTo>
                    <a:pt x="15" y="373"/>
                    <a:pt x="15" y="373"/>
                    <a:pt x="15" y="372"/>
                  </a:cubicBezTo>
                  <a:cubicBezTo>
                    <a:pt x="14" y="371"/>
                    <a:pt x="14" y="371"/>
                    <a:pt x="14" y="371"/>
                  </a:cubicBezTo>
                  <a:cubicBezTo>
                    <a:pt x="14" y="369"/>
                    <a:pt x="13" y="367"/>
                    <a:pt x="12" y="364"/>
                  </a:cubicBezTo>
                  <a:cubicBezTo>
                    <a:pt x="12" y="363"/>
                    <a:pt x="12" y="362"/>
                    <a:pt x="12" y="361"/>
                  </a:cubicBezTo>
                  <a:cubicBezTo>
                    <a:pt x="11" y="361"/>
                    <a:pt x="11" y="360"/>
                    <a:pt x="11" y="360"/>
                  </a:cubicBezTo>
                  <a:cubicBezTo>
                    <a:pt x="11" y="359"/>
                    <a:pt x="11" y="359"/>
                    <a:pt x="11" y="359"/>
                  </a:cubicBezTo>
                  <a:cubicBezTo>
                    <a:pt x="11" y="358"/>
                    <a:pt x="11" y="358"/>
                    <a:pt x="11" y="357"/>
                  </a:cubicBezTo>
                  <a:cubicBezTo>
                    <a:pt x="10" y="354"/>
                    <a:pt x="9" y="350"/>
                    <a:pt x="8" y="347"/>
                  </a:cubicBezTo>
                  <a:cubicBezTo>
                    <a:pt x="8" y="346"/>
                    <a:pt x="8" y="345"/>
                    <a:pt x="8" y="345"/>
                  </a:cubicBezTo>
                  <a:cubicBezTo>
                    <a:pt x="7" y="342"/>
                    <a:pt x="7" y="339"/>
                    <a:pt x="6" y="337"/>
                  </a:cubicBezTo>
                  <a:cubicBezTo>
                    <a:pt x="6" y="336"/>
                    <a:pt x="6" y="335"/>
                    <a:pt x="6" y="334"/>
                  </a:cubicBezTo>
                  <a:cubicBezTo>
                    <a:pt x="6" y="333"/>
                    <a:pt x="6" y="332"/>
                    <a:pt x="6" y="332"/>
                  </a:cubicBezTo>
                  <a:cubicBezTo>
                    <a:pt x="5" y="331"/>
                    <a:pt x="5" y="331"/>
                    <a:pt x="5" y="330"/>
                  </a:cubicBezTo>
                  <a:cubicBezTo>
                    <a:pt x="5" y="326"/>
                    <a:pt x="4" y="323"/>
                    <a:pt x="4" y="319"/>
                  </a:cubicBezTo>
                  <a:cubicBezTo>
                    <a:pt x="4" y="318"/>
                    <a:pt x="4" y="317"/>
                    <a:pt x="3" y="316"/>
                  </a:cubicBezTo>
                  <a:cubicBezTo>
                    <a:pt x="3" y="315"/>
                    <a:pt x="3" y="315"/>
                    <a:pt x="3" y="315"/>
                  </a:cubicBezTo>
                  <a:cubicBezTo>
                    <a:pt x="3" y="311"/>
                    <a:pt x="2" y="307"/>
                    <a:pt x="2" y="302"/>
                  </a:cubicBezTo>
                  <a:cubicBezTo>
                    <a:pt x="2" y="302"/>
                    <a:pt x="2" y="302"/>
                    <a:pt x="2" y="301"/>
                  </a:cubicBezTo>
                  <a:cubicBezTo>
                    <a:pt x="2" y="301"/>
                    <a:pt x="2" y="300"/>
                    <a:pt x="2" y="299"/>
                  </a:cubicBezTo>
                  <a:cubicBezTo>
                    <a:pt x="2" y="297"/>
                    <a:pt x="1" y="295"/>
                    <a:pt x="1" y="292"/>
                  </a:cubicBezTo>
                  <a:cubicBezTo>
                    <a:pt x="1" y="291"/>
                    <a:pt x="1" y="289"/>
                    <a:pt x="1" y="288"/>
                  </a:cubicBezTo>
                  <a:cubicBezTo>
                    <a:pt x="1" y="286"/>
                    <a:pt x="1" y="285"/>
                    <a:pt x="1" y="283"/>
                  </a:cubicBezTo>
                  <a:cubicBezTo>
                    <a:pt x="0" y="278"/>
                    <a:pt x="0" y="273"/>
                    <a:pt x="0" y="268"/>
                  </a:cubicBezTo>
                  <a:cubicBezTo>
                    <a:pt x="0" y="263"/>
                    <a:pt x="0" y="258"/>
                    <a:pt x="0" y="253"/>
                  </a:cubicBezTo>
                  <a:cubicBezTo>
                    <a:pt x="0" y="251"/>
                    <a:pt x="0" y="251"/>
                    <a:pt x="0" y="251"/>
                  </a:cubicBezTo>
                  <a:cubicBezTo>
                    <a:pt x="0" y="250"/>
                    <a:pt x="0" y="250"/>
                    <a:pt x="0" y="249"/>
                  </a:cubicBezTo>
                  <a:cubicBezTo>
                    <a:pt x="0" y="245"/>
                    <a:pt x="0" y="240"/>
                    <a:pt x="0" y="236"/>
                  </a:cubicBezTo>
                  <a:cubicBezTo>
                    <a:pt x="0" y="236"/>
                    <a:pt x="0" y="235"/>
                    <a:pt x="0" y="235"/>
                  </a:cubicBezTo>
                  <a:cubicBezTo>
                    <a:pt x="1" y="234"/>
                    <a:pt x="1" y="234"/>
                    <a:pt x="1" y="234"/>
                  </a:cubicBezTo>
                  <a:cubicBezTo>
                    <a:pt x="1" y="231"/>
                    <a:pt x="1" y="227"/>
                    <a:pt x="1" y="223"/>
                  </a:cubicBezTo>
                  <a:cubicBezTo>
                    <a:pt x="1" y="222"/>
                    <a:pt x="1" y="222"/>
                    <a:pt x="1" y="221"/>
                  </a:cubicBezTo>
                  <a:cubicBezTo>
                    <a:pt x="1" y="220"/>
                    <a:pt x="1" y="220"/>
                    <a:pt x="1" y="219"/>
                  </a:cubicBezTo>
                  <a:cubicBezTo>
                    <a:pt x="2" y="219"/>
                    <a:pt x="2" y="218"/>
                    <a:pt x="2" y="217"/>
                  </a:cubicBezTo>
                  <a:cubicBezTo>
                    <a:pt x="2" y="214"/>
                    <a:pt x="2" y="210"/>
                    <a:pt x="3" y="206"/>
                  </a:cubicBezTo>
                  <a:cubicBezTo>
                    <a:pt x="3" y="206"/>
                    <a:pt x="3" y="205"/>
                    <a:pt x="3" y="205"/>
                  </a:cubicBezTo>
                  <a:cubicBezTo>
                    <a:pt x="3" y="204"/>
                    <a:pt x="3" y="204"/>
                    <a:pt x="3" y="204"/>
                  </a:cubicBezTo>
                  <a:cubicBezTo>
                    <a:pt x="4" y="200"/>
                    <a:pt x="4" y="196"/>
                    <a:pt x="5" y="192"/>
                  </a:cubicBezTo>
                  <a:cubicBezTo>
                    <a:pt x="5" y="191"/>
                    <a:pt x="5" y="191"/>
                    <a:pt x="5" y="191"/>
                  </a:cubicBezTo>
                  <a:cubicBezTo>
                    <a:pt x="5" y="190"/>
                    <a:pt x="5" y="190"/>
                    <a:pt x="5" y="189"/>
                  </a:cubicBezTo>
                  <a:cubicBezTo>
                    <a:pt x="6" y="188"/>
                    <a:pt x="6" y="186"/>
                    <a:pt x="6" y="184"/>
                  </a:cubicBezTo>
                  <a:cubicBezTo>
                    <a:pt x="7" y="183"/>
                    <a:pt x="7" y="181"/>
                    <a:pt x="7" y="180"/>
                  </a:cubicBezTo>
                  <a:cubicBezTo>
                    <a:pt x="7" y="180"/>
                    <a:pt x="7" y="179"/>
                    <a:pt x="8" y="178"/>
                  </a:cubicBezTo>
                  <a:cubicBezTo>
                    <a:pt x="8" y="178"/>
                    <a:pt x="8" y="178"/>
                    <a:pt x="8" y="177"/>
                  </a:cubicBezTo>
                  <a:cubicBezTo>
                    <a:pt x="9" y="174"/>
                    <a:pt x="10" y="170"/>
                    <a:pt x="10" y="167"/>
                  </a:cubicBezTo>
                  <a:cubicBezTo>
                    <a:pt x="11" y="166"/>
                    <a:pt x="11" y="166"/>
                    <a:pt x="11" y="166"/>
                  </a:cubicBezTo>
                  <a:cubicBezTo>
                    <a:pt x="11" y="165"/>
                    <a:pt x="11" y="165"/>
                    <a:pt x="11" y="165"/>
                  </a:cubicBezTo>
                  <a:cubicBezTo>
                    <a:pt x="12" y="162"/>
                    <a:pt x="13" y="159"/>
                    <a:pt x="14" y="156"/>
                  </a:cubicBezTo>
                  <a:cubicBezTo>
                    <a:pt x="14" y="156"/>
                    <a:pt x="14" y="155"/>
                    <a:pt x="14" y="155"/>
                  </a:cubicBezTo>
                  <a:cubicBezTo>
                    <a:pt x="14" y="154"/>
                    <a:pt x="15" y="153"/>
                    <a:pt x="15" y="152"/>
                  </a:cubicBezTo>
                  <a:cubicBezTo>
                    <a:pt x="15" y="152"/>
                    <a:pt x="15" y="151"/>
                    <a:pt x="16" y="151"/>
                  </a:cubicBezTo>
                  <a:cubicBezTo>
                    <a:pt x="16" y="150"/>
                    <a:pt x="16" y="150"/>
                    <a:pt x="16" y="150"/>
                  </a:cubicBezTo>
                  <a:cubicBezTo>
                    <a:pt x="16" y="149"/>
                    <a:pt x="16" y="149"/>
                    <a:pt x="16" y="149"/>
                  </a:cubicBezTo>
                  <a:cubicBezTo>
                    <a:pt x="17" y="148"/>
                    <a:pt x="17" y="146"/>
                    <a:pt x="18" y="145"/>
                  </a:cubicBezTo>
                  <a:cubicBezTo>
                    <a:pt x="18" y="144"/>
                    <a:pt x="18" y="144"/>
                    <a:pt x="19" y="143"/>
                  </a:cubicBezTo>
                  <a:cubicBezTo>
                    <a:pt x="19" y="143"/>
                    <a:pt x="19" y="143"/>
                    <a:pt x="19" y="143"/>
                  </a:cubicBezTo>
                  <a:cubicBezTo>
                    <a:pt x="19" y="141"/>
                    <a:pt x="20" y="140"/>
                    <a:pt x="21" y="138"/>
                  </a:cubicBezTo>
                  <a:cubicBezTo>
                    <a:pt x="21" y="137"/>
                    <a:pt x="21" y="137"/>
                    <a:pt x="21" y="137"/>
                  </a:cubicBezTo>
                  <a:cubicBezTo>
                    <a:pt x="22" y="135"/>
                    <a:pt x="22" y="135"/>
                    <a:pt x="22" y="135"/>
                  </a:cubicBezTo>
                  <a:cubicBezTo>
                    <a:pt x="23" y="134"/>
                    <a:pt x="23" y="133"/>
                    <a:pt x="24" y="132"/>
                  </a:cubicBezTo>
                  <a:cubicBezTo>
                    <a:pt x="24" y="132"/>
                    <a:pt x="25" y="131"/>
                    <a:pt x="25" y="130"/>
                  </a:cubicBezTo>
                  <a:cubicBezTo>
                    <a:pt x="25" y="130"/>
                    <a:pt x="25" y="130"/>
                    <a:pt x="25" y="130"/>
                  </a:cubicBezTo>
                  <a:cubicBezTo>
                    <a:pt x="25" y="130"/>
                    <a:pt x="25" y="130"/>
                    <a:pt x="25" y="130"/>
                  </a:cubicBezTo>
                  <a:cubicBezTo>
                    <a:pt x="26" y="129"/>
                    <a:pt x="26" y="129"/>
                    <a:pt x="26" y="128"/>
                  </a:cubicBezTo>
                  <a:cubicBezTo>
                    <a:pt x="27" y="127"/>
                    <a:pt x="27" y="127"/>
                    <a:pt x="28" y="126"/>
                  </a:cubicBezTo>
                  <a:cubicBezTo>
                    <a:pt x="28" y="125"/>
                    <a:pt x="28" y="124"/>
                    <a:pt x="29" y="124"/>
                  </a:cubicBezTo>
                  <a:cubicBezTo>
                    <a:pt x="29" y="123"/>
                    <a:pt x="30" y="123"/>
                    <a:pt x="30" y="122"/>
                  </a:cubicBezTo>
                  <a:cubicBezTo>
                    <a:pt x="30" y="122"/>
                    <a:pt x="31" y="121"/>
                    <a:pt x="31" y="120"/>
                  </a:cubicBezTo>
                  <a:cubicBezTo>
                    <a:pt x="31" y="120"/>
                    <a:pt x="32" y="119"/>
                    <a:pt x="32" y="119"/>
                  </a:cubicBezTo>
                  <a:cubicBezTo>
                    <a:pt x="32" y="118"/>
                    <a:pt x="32" y="118"/>
                    <a:pt x="32" y="118"/>
                  </a:cubicBezTo>
                  <a:cubicBezTo>
                    <a:pt x="33" y="118"/>
                    <a:pt x="33" y="118"/>
                    <a:pt x="33" y="118"/>
                  </a:cubicBezTo>
                  <a:cubicBezTo>
                    <a:pt x="33" y="117"/>
                    <a:pt x="33" y="117"/>
                    <a:pt x="33" y="117"/>
                  </a:cubicBezTo>
                  <a:cubicBezTo>
                    <a:pt x="33" y="117"/>
                    <a:pt x="33" y="117"/>
                    <a:pt x="33" y="117"/>
                  </a:cubicBezTo>
                  <a:cubicBezTo>
                    <a:pt x="34" y="116"/>
                    <a:pt x="35" y="115"/>
                    <a:pt x="36" y="113"/>
                  </a:cubicBezTo>
                  <a:cubicBezTo>
                    <a:pt x="38" y="111"/>
                    <a:pt x="40" y="109"/>
                    <a:pt x="42" y="106"/>
                  </a:cubicBezTo>
                  <a:cubicBezTo>
                    <a:pt x="42" y="107"/>
                    <a:pt x="42" y="107"/>
                    <a:pt x="42" y="107"/>
                  </a:cubicBezTo>
                  <a:cubicBezTo>
                    <a:pt x="43" y="106"/>
                    <a:pt x="43" y="105"/>
                    <a:pt x="44" y="104"/>
                  </a:cubicBezTo>
                  <a:cubicBezTo>
                    <a:pt x="44" y="104"/>
                    <a:pt x="44" y="104"/>
                    <a:pt x="44" y="104"/>
                  </a:cubicBezTo>
                  <a:cubicBezTo>
                    <a:pt x="44" y="104"/>
                    <a:pt x="44" y="104"/>
                    <a:pt x="44" y="104"/>
                  </a:cubicBezTo>
                  <a:cubicBezTo>
                    <a:pt x="45" y="104"/>
                    <a:pt x="45" y="104"/>
                    <a:pt x="45" y="104"/>
                  </a:cubicBezTo>
                  <a:cubicBezTo>
                    <a:pt x="45" y="103"/>
                    <a:pt x="46" y="103"/>
                    <a:pt x="47" y="102"/>
                  </a:cubicBezTo>
                  <a:cubicBezTo>
                    <a:pt x="47" y="101"/>
                    <a:pt x="48" y="101"/>
                    <a:pt x="48" y="101"/>
                  </a:cubicBezTo>
                  <a:cubicBezTo>
                    <a:pt x="49" y="100"/>
                    <a:pt x="49" y="100"/>
                    <a:pt x="49" y="100"/>
                  </a:cubicBezTo>
                  <a:cubicBezTo>
                    <a:pt x="49" y="100"/>
                    <a:pt x="49" y="100"/>
                    <a:pt x="49" y="100"/>
                  </a:cubicBezTo>
                  <a:cubicBezTo>
                    <a:pt x="50" y="99"/>
                    <a:pt x="51" y="98"/>
                    <a:pt x="52" y="98"/>
                  </a:cubicBezTo>
                  <a:cubicBezTo>
                    <a:pt x="53" y="97"/>
                    <a:pt x="53" y="97"/>
                    <a:pt x="53" y="97"/>
                  </a:cubicBezTo>
                  <a:cubicBezTo>
                    <a:pt x="53" y="97"/>
                    <a:pt x="53" y="97"/>
                    <a:pt x="53" y="97"/>
                  </a:cubicBezTo>
                  <a:cubicBezTo>
                    <a:pt x="53" y="97"/>
                    <a:pt x="53" y="97"/>
                    <a:pt x="53" y="97"/>
                  </a:cubicBezTo>
                  <a:cubicBezTo>
                    <a:pt x="54" y="96"/>
                    <a:pt x="54" y="96"/>
                    <a:pt x="55" y="96"/>
                  </a:cubicBezTo>
                  <a:cubicBezTo>
                    <a:pt x="57" y="94"/>
                    <a:pt x="57" y="94"/>
                    <a:pt x="57" y="94"/>
                  </a:cubicBezTo>
                  <a:cubicBezTo>
                    <a:pt x="58" y="94"/>
                    <a:pt x="58" y="94"/>
                    <a:pt x="58" y="94"/>
                  </a:cubicBezTo>
                  <a:cubicBezTo>
                    <a:pt x="58" y="93"/>
                    <a:pt x="58" y="93"/>
                    <a:pt x="58" y="93"/>
                  </a:cubicBezTo>
                  <a:cubicBezTo>
                    <a:pt x="59" y="93"/>
                    <a:pt x="59" y="93"/>
                    <a:pt x="60" y="92"/>
                  </a:cubicBezTo>
                  <a:cubicBezTo>
                    <a:pt x="61" y="92"/>
                    <a:pt x="62" y="91"/>
                    <a:pt x="63" y="91"/>
                  </a:cubicBezTo>
                  <a:cubicBezTo>
                    <a:pt x="233" y="0"/>
                    <a:pt x="233" y="0"/>
                    <a:pt x="233" y="0"/>
                  </a:cubicBezTo>
                  <a:cubicBezTo>
                    <a:pt x="232" y="1"/>
                    <a:pt x="231" y="1"/>
                    <a:pt x="231" y="2"/>
                  </a:cubicBezTo>
                  <a:cubicBezTo>
                    <a:pt x="230" y="2"/>
                    <a:pt x="230" y="2"/>
                    <a:pt x="230" y="2"/>
                  </a:cubicBezTo>
                  <a:cubicBezTo>
                    <a:pt x="229" y="3"/>
                    <a:pt x="227" y="4"/>
                    <a:pt x="226" y="5"/>
                  </a:cubicBezTo>
                  <a:cubicBezTo>
                    <a:pt x="225" y="6"/>
                    <a:pt x="225" y="6"/>
                    <a:pt x="225" y="6"/>
                  </a:cubicBezTo>
                  <a:cubicBezTo>
                    <a:pt x="224" y="7"/>
                    <a:pt x="222" y="8"/>
                    <a:pt x="221" y="9"/>
                  </a:cubicBezTo>
                  <a:cubicBezTo>
                    <a:pt x="220" y="9"/>
                    <a:pt x="220" y="9"/>
                    <a:pt x="220" y="9"/>
                  </a:cubicBezTo>
                  <a:cubicBezTo>
                    <a:pt x="219" y="10"/>
                    <a:pt x="218" y="12"/>
                    <a:pt x="216" y="13"/>
                  </a:cubicBezTo>
                  <a:cubicBezTo>
                    <a:pt x="216" y="13"/>
                    <a:pt x="216" y="13"/>
                    <a:pt x="216" y="13"/>
                  </a:cubicBezTo>
                  <a:cubicBezTo>
                    <a:pt x="213" y="16"/>
                    <a:pt x="211" y="19"/>
                    <a:pt x="208" y="22"/>
                  </a:cubicBezTo>
                  <a:cubicBezTo>
                    <a:pt x="207" y="24"/>
                    <a:pt x="205" y="26"/>
                    <a:pt x="204" y="28"/>
                  </a:cubicBezTo>
                  <a:cubicBezTo>
                    <a:pt x="204" y="28"/>
                    <a:pt x="204" y="28"/>
                    <a:pt x="204" y="28"/>
                  </a:cubicBezTo>
                  <a:cubicBezTo>
                    <a:pt x="203" y="30"/>
                    <a:pt x="202" y="31"/>
                    <a:pt x="200" y="33"/>
                  </a:cubicBezTo>
                  <a:cubicBezTo>
                    <a:pt x="199" y="35"/>
                    <a:pt x="198" y="38"/>
                    <a:pt x="197" y="40"/>
                  </a:cubicBezTo>
                  <a:cubicBezTo>
                    <a:pt x="197" y="40"/>
                    <a:pt x="197" y="40"/>
                    <a:pt x="197" y="40"/>
                  </a:cubicBezTo>
                  <a:cubicBezTo>
                    <a:pt x="196" y="42"/>
                    <a:pt x="195" y="44"/>
                    <a:pt x="194" y="45"/>
                  </a:cubicBezTo>
                  <a:cubicBezTo>
                    <a:pt x="194" y="46"/>
                    <a:pt x="193" y="47"/>
                    <a:pt x="193" y="47"/>
                  </a:cubicBezTo>
                  <a:cubicBezTo>
                    <a:pt x="192" y="49"/>
                    <a:pt x="191" y="52"/>
                    <a:pt x="190" y="54"/>
                  </a:cubicBezTo>
                  <a:cubicBezTo>
                    <a:pt x="190" y="54"/>
                    <a:pt x="190" y="55"/>
                    <a:pt x="190" y="55"/>
                  </a:cubicBezTo>
                  <a:cubicBezTo>
                    <a:pt x="189" y="57"/>
                    <a:pt x="188" y="59"/>
                    <a:pt x="187" y="61"/>
                  </a:cubicBezTo>
                  <a:cubicBezTo>
                    <a:pt x="187" y="62"/>
                    <a:pt x="187" y="62"/>
                    <a:pt x="186" y="63"/>
                  </a:cubicBezTo>
                  <a:cubicBezTo>
                    <a:pt x="186" y="65"/>
                    <a:pt x="185" y="66"/>
                    <a:pt x="185" y="67"/>
                  </a:cubicBezTo>
                  <a:cubicBezTo>
                    <a:pt x="184" y="71"/>
                    <a:pt x="183" y="74"/>
                    <a:pt x="182" y="77"/>
                  </a:cubicBezTo>
                  <a:cubicBezTo>
                    <a:pt x="182" y="77"/>
                    <a:pt x="182" y="78"/>
                    <a:pt x="182" y="78"/>
                  </a:cubicBezTo>
                  <a:cubicBezTo>
                    <a:pt x="181" y="82"/>
                    <a:pt x="180" y="85"/>
                    <a:pt x="179" y="89"/>
                  </a:cubicBezTo>
                  <a:cubicBezTo>
                    <a:pt x="179" y="90"/>
                    <a:pt x="179" y="91"/>
                    <a:pt x="179" y="92"/>
                  </a:cubicBezTo>
                  <a:cubicBezTo>
                    <a:pt x="178" y="95"/>
                    <a:pt x="177" y="99"/>
                    <a:pt x="177" y="102"/>
                  </a:cubicBezTo>
                  <a:cubicBezTo>
                    <a:pt x="177" y="103"/>
                    <a:pt x="176" y="104"/>
                    <a:pt x="176" y="105"/>
                  </a:cubicBezTo>
                  <a:cubicBezTo>
                    <a:pt x="176" y="109"/>
                    <a:pt x="175" y="113"/>
                    <a:pt x="175" y="117"/>
                  </a:cubicBezTo>
                  <a:cubicBezTo>
                    <a:pt x="174" y="118"/>
                    <a:pt x="174" y="119"/>
                    <a:pt x="174" y="120"/>
                  </a:cubicBezTo>
                  <a:cubicBezTo>
                    <a:pt x="174" y="124"/>
                    <a:pt x="173" y="127"/>
                    <a:pt x="173" y="131"/>
                  </a:cubicBezTo>
                  <a:cubicBezTo>
                    <a:pt x="173" y="133"/>
                    <a:pt x="173" y="134"/>
                    <a:pt x="173" y="135"/>
                  </a:cubicBezTo>
                  <a:cubicBezTo>
                    <a:pt x="173" y="136"/>
                    <a:pt x="173" y="138"/>
                    <a:pt x="173" y="139"/>
                  </a:cubicBezTo>
                  <a:cubicBezTo>
                    <a:pt x="218" y="117"/>
                    <a:pt x="218" y="117"/>
                    <a:pt x="218" y="117"/>
                  </a:cubicBezTo>
                  <a:cubicBezTo>
                    <a:pt x="275" y="88"/>
                    <a:pt x="275" y="88"/>
                    <a:pt x="275" y="88"/>
                  </a:cubicBezTo>
                  <a:cubicBezTo>
                    <a:pt x="277" y="87"/>
                    <a:pt x="278" y="87"/>
                    <a:pt x="279" y="86"/>
                  </a:cubicBezTo>
                  <a:cubicBezTo>
                    <a:pt x="280" y="86"/>
                    <a:pt x="281" y="86"/>
                    <a:pt x="283" y="85"/>
                  </a:cubicBezTo>
                  <a:cubicBezTo>
                    <a:pt x="284" y="85"/>
                    <a:pt x="285" y="85"/>
                    <a:pt x="286" y="85"/>
                  </a:cubicBezTo>
                  <a:cubicBezTo>
                    <a:pt x="288" y="85"/>
                    <a:pt x="289" y="85"/>
                    <a:pt x="290" y="85"/>
                  </a:cubicBezTo>
                  <a:cubicBezTo>
                    <a:pt x="291" y="85"/>
                    <a:pt x="291" y="85"/>
                    <a:pt x="291" y="85"/>
                  </a:cubicBezTo>
                  <a:cubicBezTo>
                    <a:pt x="292" y="85"/>
                    <a:pt x="292" y="85"/>
                    <a:pt x="292" y="85"/>
                  </a:cubicBezTo>
                  <a:cubicBezTo>
                    <a:pt x="292" y="85"/>
                    <a:pt x="292" y="85"/>
                    <a:pt x="292" y="85"/>
                  </a:cubicBezTo>
                  <a:cubicBezTo>
                    <a:pt x="293" y="85"/>
                    <a:pt x="293" y="85"/>
                    <a:pt x="293" y="85"/>
                  </a:cubicBezTo>
                  <a:cubicBezTo>
                    <a:pt x="294" y="85"/>
                    <a:pt x="295" y="85"/>
                    <a:pt x="296" y="86"/>
                  </a:cubicBezTo>
                  <a:cubicBezTo>
                    <a:pt x="297" y="86"/>
                    <a:pt x="297" y="86"/>
                    <a:pt x="298" y="86"/>
                  </a:cubicBezTo>
                  <a:cubicBezTo>
                    <a:pt x="299" y="86"/>
                    <a:pt x="299" y="86"/>
                    <a:pt x="299" y="86"/>
                  </a:cubicBezTo>
                  <a:cubicBezTo>
                    <a:pt x="299" y="86"/>
                    <a:pt x="299" y="86"/>
                    <a:pt x="299" y="86"/>
                  </a:cubicBezTo>
                  <a:cubicBezTo>
                    <a:pt x="300" y="87"/>
                    <a:pt x="301" y="87"/>
                    <a:pt x="302" y="87"/>
                  </a:cubicBezTo>
                  <a:cubicBezTo>
                    <a:pt x="303" y="88"/>
                    <a:pt x="303" y="88"/>
                    <a:pt x="303" y="88"/>
                  </a:cubicBezTo>
                  <a:cubicBezTo>
                    <a:pt x="304" y="88"/>
                    <a:pt x="304" y="88"/>
                    <a:pt x="304" y="88"/>
                  </a:cubicBezTo>
                  <a:cubicBezTo>
                    <a:pt x="304" y="88"/>
                    <a:pt x="304" y="88"/>
                    <a:pt x="304" y="88"/>
                  </a:cubicBezTo>
                  <a:cubicBezTo>
                    <a:pt x="305" y="89"/>
                    <a:pt x="305" y="89"/>
                    <a:pt x="305" y="89"/>
                  </a:cubicBezTo>
                  <a:cubicBezTo>
                    <a:pt x="306" y="89"/>
                    <a:pt x="306" y="89"/>
                    <a:pt x="307" y="89"/>
                  </a:cubicBezTo>
                  <a:cubicBezTo>
                    <a:pt x="307" y="90"/>
                    <a:pt x="307" y="90"/>
                    <a:pt x="308" y="90"/>
                  </a:cubicBezTo>
                  <a:cubicBezTo>
                    <a:pt x="309" y="91"/>
                    <a:pt x="309" y="91"/>
                    <a:pt x="309" y="91"/>
                  </a:cubicBezTo>
                  <a:cubicBezTo>
                    <a:pt x="309" y="91"/>
                    <a:pt x="309" y="91"/>
                    <a:pt x="309" y="91"/>
                  </a:cubicBezTo>
                  <a:cubicBezTo>
                    <a:pt x="309" y="91"/>
                    <a:pt x="309" y="91"/>
                    <a:pt x="309" y="91"/>
                  </a:cubicBezTo>
                  <a:cubicBezTo>
                    <a:pt x="310" y="91"/>
                    <a:pt x="310" y="92"/>
                    <a:pt x="311" y="92"/>
                  </a:cubicBezTo>
                  <a:cubicBezTo>
                    <a:pt x="311" y="92"/>
                    <a:pt x="311" y="92"/>
                    <a:pt x="312" y="93"/>
                  </a:cubicBezTo>
                  <a:cubicBezTo>
                    <a:pt x="313" y="94"/>
                    <a:pt x="313" y="94"/>
                    <a:pt x="313" y="94"/>
                  </a:cubicBezTo>
                  <a:cubicBezTo>
                    <a:pt x="314" y="94"/>
                    <a:pt x="314" y="94"/>
                    <a:pt x="314" y="94"/>
                  </a:cubicBezTo>
                  <a:cubicBezTo>
                    <a:pt x="314" y="94"/>
                    <a:pt x="314" y="94"/>
                    <a:pt x="314" y="94"/>
                  </a:cubicBezTo>
                  <a:cubicBezTo>
                    <a:pt x="314" y="94"/>
                    <a:pt x="314" y="94"/>
                    <a:pt x="314" y="94"/>
                  </a:cubicBezTo>
                  <a:cubicBezTo>
                    <a:pt x="314" y="95"/>
                    <a:pt x="315" y="95"/>
                    <a:pt x="315" y="95"/>
                  </a:cubicBezTo>
                  <a:cubicBezTo>
                    <a:pt x="316" y="96"/>
                    <a:pt x="316" y="96"/>
                    <a:pt x="316" y="96"/>
                  </a:cubicBezTo>
                  <a:cubicBezTo>
                    <a:pt x="317" y="97"/>
                    <a:pt x="317" y="97"/>
                    <a:pt x="317" y="97"/>
                  </a:cubicBezTo>
                  <a:cubicBezTo>
                    <a:pt x="318" y="98"/>
                    <a:pt x="318" y="98"/>
                    <a:pt x="318" y="98"/>
                  </a:cubicBezTo>
                  <a:cubicBezTo>
                    <a:pt x="318" y="99"/>
                    <a:pt x="318" y="99"/>
                    <a:pt x="318" y="99"/>
                  </a:cubicBezTo>
                  <a:cubicBezTo>
                    <a:pt x="318" y="99"/>
                    <a:pt x="318" y="99"/>
                    <a:pt x="318" y="99"/>
                  </a:cubicBezTo>
                  <a:cubicBezTo>
                    <a:pt x="319" y="99"/>
                    <a:pt x="319" y="99"/>
                    <a:pt x="319" y="99"/>
                  </a:cubicBezTo>
                  <a:cubicBezTo>
                    <a:pt x="319" y="100"/>
                    <a:pt x="320" y="100"/>
                    <a:pt x="320" y="100"/>
                  </a:cubicBezTo>
                  <a:cubicBezTo>
                    <a:pt x="320" y="101"/>
                    <a:pt x="321" y="101"/>
                    <a:pt x="321" y="102"/>
                  </a:cubicBezTo>
                  <a:cubicBezTo>
                    <a:pt x="321" y="102"/>
                    <a:pt x="322" y="102"/>
                    <a:pt x="322" y="103"/>
                  </a:cubicBezTo>
                  <a:cubicBezTo>
                    <a:pt x="323" y="104"/>
                    <a:pt x="323" y="104"/>
                    <a:pt x="323" y="104"/>
                  </a:cubicBezTo>
                  <a:cubicBezTo>
                    <a:pt x="323" y="104"/>
                    <a:pt x="323" y="104"/>
                    <a:pt x="323" y="104"/>
                  </a:cubicBezTo>
                  <a:cubicBezTo>
                    <a:pt x="323" y="104"/>
                    <a:pt x="323" y="104"/>
                    <a:pt x="323" y="104"/>
                  </a:cubicBezTo>
                  <a:cubicBezTo>
                    <a:pt x="323" y="104"/>
                    <a:pt x="323" y="104"/>
                    <a:pt x="323" y="104"/>
                  </a:cubicBezTo>
                  <a:cubicBezTo>
                    <a:pt x="323" y="105"/>
                    <a:pt x="324" y="105"/>
                    <a:pt x="324" y="106"/>
                  </a:cubicBezTo>
                  <a:cubicBezTo>
                    <a:pt x="325" y="106"/>
                    <a:pt x="325" y="107"/>
                    <a:pt x="325" y="107"/>
                  </a:cubicBezTo>
                  <a:cubicBezTo>
                    <a:pt x="326" y="108"/>
                    <a:pt x="326" y="109"/>
                    <a:pt x="326" y="109"/>
                  </a:cubicBezTo>
                  <a:cubicBezTo>
                    <a:pt x="327" y="110"/>
                    <a:pt x="327" y="110"/>
                    <a:pt x="327" y="110"/>
                  </a:cubicBezTo>
                  <a:cubicBezTo>
                    <a:pt x="327" y="110"/>
                    <a:pt x="327" y="110"/>
                    <a:pt x="327" y="110"/>
                  </a:cubicBezTo>
                  <a:cubicBezTo>
                    <a:pt x="327" y="110"/>
                    <a:pt x="327" y="111"/>
                    <a:pt x="328" y="111"/>
                  </a:cubicBezTo>
                  <a:cubicBezTo>
                    <a:pt x="328" y="111"/>
                    <a:pt x="328" y="112"/>
                    <a:pt x="328" y="112"/>
                  </a:cubicBezTo>
                  <a:cubicBezTo>
                    <a:pt x="329" y="113"/>
                    <a:pt x="329" y="113"/>
                    <a:pt x="329" y="114"/>
                  </a:cubicBezTo>
                  <a:cubicBezTo>
                    <a:pt x="329" y="114"/>
                    <a:pt x="330" y="114"/>
                    <a:pt x="330" y="115"/>
                  </a:cubicBezTo>
                  <a:cubicBezTo>
                    <a:pt x="330" y="115"/>
                    <a:pt x="330" y="116"/>
                    <a:pt x="330" y="116"/>
                  </a:cubicBezTo>
                  <a:cubicBezTo>
                    <a:pt x="331" y="116"/>
                    <a:pt x="331" y="117"/>
                    <a:pt x="331" y="117"/>
                  </a:cubicBezTo>
                  <a:cubicBezTo>
                    <a:pt x="331" y="118"/>
                    <a:pt x="331" y="118"/>
                    <a:pt x="332" y="118"/>
                  </a:cubicBezTo>
                  <a:cubicBezTo>
                    <a:pt x="332" y="119"/>
                    <a:pt x="332" y="119"/>
                    <a:pt x="332" y="120"/>
                  </a:cubicBezTo>
                  <a:cubicBezTo>
                    <a:pt x="332" y="120"/>
                    <a:pt x="332" y="120"/>
                    <a:pt x="333" y="121"/>
                  </a:cubicBezTo>
                  <a:cubicBezTo>
                    <a:pt x="333" y="121"/>
                    <a:pt x="333" y="122"/>
                    <a:pt x="334" y="123"/>
                  </a:cubicBezTo>
                  <a:cubicBezTo>
                    <a:pt x="334" y="123"/>
                    <a:pt x="334" y="124"/>
                    <a:pt x="334" y="124"/>
                  </a:cubicBezTo>
                  <a:cubicBezTo>
                    <a:pt x="334" y="125"/>
                    <a:pt x="334" y="125"/>
                    <a:pt x="335" y="125"/>
                  </a:cubicBezTo>
                  <a:cubicBezTo>
                    <a:pt x="335" y="127"/>
                    <a:pt x="336" y="129"/>
                    <a:pt x="336" y="131"/>
                  </a:cubicBezTo>
                  <a:cubicBezTo>
                    <a:pt x="337" y="132"/>
                    <a:pt x="337" y="132"/>
                    <a:pt x="337" y="132"/>
                  </a:cubicBezTo>
                  <a:cubicBezTo>
                    <a:pt x="337" y="132"/>
                    <a:pt x="337" y="132"/>
                    <a:pt x="337" y="132"/>
                  </a:cubicBezTo>
                  <a:cubicBezTo>
                    <a:pt x="337" y="133"/>
                    <a:pt x="337" y="133"/>
                    <a:pt x="337" y="133"/>
                  </a:cubicBezTo>
                  <a:cubicBezTo>
                    <a:pt x="337" y="134"/>
                    <a:pt x="338" y="135"/>
                    <a:pt x="338" y="136"/>
                  </a:cubicBezTo>
                  <a:cubicBezTo>
                    <a:pt x="339" y="137"/>
                    <a:pt x="339" y="139"/>
                    <a:pt x="339" y="141"/>
                  </a:cubicBezTo>
                  <a:cubicBezTo>
                    <a:pt x="340" y="141"/>
                    <a:pt x="340" y="141"/>
                    <a:pt x="340" y="141"/>
                  </a:cubicBezTo>
                  <a:cubicBezTo>
                    <a:pt x="340" y="142"/>
                    <a:pt x="340" y="142"/>
                    <a:pt x="340" y="142"/>
                  </a:cubicBezTo>
                  <a:cubicBezTo>
                    <a:pt x="340" y="145"/>
                    <a:pt x="341" y="148"/>
                    <a:pt x="342" y="151"/>
                  </a:cubicBezTo>
                  <a:cubicBezTo>
                    <a:pt x="343" y="158"/>
                    <a:pt x="344" y="166"/>
                    <a:pt x="345" y="174"/>
                  </a:cubicBezTo>
                  <a:cubicBezTo>
                    <a:pt x="346" y="183"/>
                    <a:pt x="347" y="192"/>
                    <a:pt x="347" y="201"/>
                  </a:cubicBezTo>
                  <a:cubicBezTo>
                    <a:pt x="347" y="204"/>
                    <a:pt x="347" y="207"/>
                    <a:pt x="347" y="210"/>
                  </a:cubicBezTo>
                  <a:cubicBezTo>
                    <a:pt x="347" y="211"/>
                    <a:pt x="347" y="212"/>
                    <a:pt x="347" y="212"/>
                  </a:cubicBezTo>
                  <a:cubicBezTo>
                    <a:pt x="347" y="214"/>
                    <a:pt x="347" y="216"/>
                    <a:pt x="348" y="218"/>
                  </a:cubicBezTo>
                  <a:cubicBezTo>
                    <a:pt x="348" y="229"/>
                    <a:pt x="348" y="229"/>
                    <a:pt x="348" y="229"/>
                  </a:cubicBezTo>
                  <a:cubicBezTo>
                    <a:pt x="347" y="230"/>
                    <a:pt x="347" y="231"/>
                    <a:pt x="347" y="233"/>
                  </a:cubicBezTo>
                  <a:cubicBezTo>
                    <a:pt x="347" y="233"/>
                    <a:pt x="347" y="233"/>
                    <a:pt x="347" y="233"/>
                  </a:cubicBezTo>
                  <a:cubicBezTo>
                    <a:pt x="347" y="234"/>
                    <a:pt x="347" y="235"/>
                    <a:pt x="347" y="236"/>
                  </a:cubicBezTo>
                  <a:cubicBezTo>
                    <a:pt x="347" y="237"/>
                    <a:pt x="347" y="239"/>
                    <a:pt x="347" y="240"/>
                  </a:cubicBezTo>
                  <a:cubicBezTo>
                    <a:pt x="347" y="241"/>
                    <a:pt x="347" y="242"/>
                    <a:pt x="347" y="243"/>
                  </a:cubicBezTo>
                  <a:cubicBezTo>
                    <a:pt x="347" y="244"/>
                    <a:pt x="347" y="246"/>
                    <a:pt x="347" y="247"/>
                  </a:cubicBezTo>
                  <a:cubicBezTo>
                    <a:pt x="347" y="247"/>
                    <a:pt x="347" y="247"/>
                    <a:pt x="347" y="247"/>
                  </a:cubicBezTo>
                  <a:cubicBezTo>
                    <a:pt x="347" y="248"/>
                    <a:pt x="347" y="249"/>
                    <a:pt x="347" y="250"/>
                  </a:cubicBezTo>
                  <a:cubicBezTo>
                    <a:pt x="347" y="251"/>
                    <a:pt x="347" y="252"/>
                    <a:pt x="347" y="253"/>
                  </a:cubicBezTo>
                  <a:cubicBezTo>
                    <a:pt x="346" y="254"/>
                    <a:pt x="346" y="255"/>
                    <a:pt x="346" y="256"/>
                  </a:cubicBezTo>
                  <a:cubicBezTo>
                    <a:pt x="346" y="257"/>
                    <a:pt x="346" y="258"/>
                    <a:pt x="346" y="259"/>
                  </a:cubicBezTo>
                  <a:cubicBezTo>
                    <a:pt x="346" y="259"/>
                    <a:pt x="346" y="259"/>
                    <a:pt x="346" y="259"/>
                  </a:cubicBezTo>
                  <a:cubicBezTo>
                    <a:pt x="346" y="260"/>
                    <a:pt x="346" y="260"/>
                    <a:pt x="346" y="260"/>
                  </a:cubicBezTo>
                  <a:cubicBezTo>
                    <a:pt x="346" y="260"/>
                    <a:pt x="346" y="260"/>
                    <a:pt x="346" y="261"/>
                  </a:cubicBezTo>
                  <a:cubicBezTo>
                    <a:pt x="346" y="263"/>
                    <a:pt x="345" y="264"/>
                    <a:pt x="345" y="266"/>
                  </a:cubicBezTo>
                  <a:cubicBezTo>
                    <a:pt x="345" y="267"/>
                    <a:pt x="345" y="267"/>
                    <a:pt x="345" y="267"/>
                  </a:cubicBezTo>
                  <a:cubicBezTo>
                    <a:pt x="345" y="268"/>
                    <a:pt x="345" y="268"/>
                    <a:pt x="345" y="268"/>
                  </a:cubicBezTo>
                  <a:cubicBezTo>
                    <a:pt x="345" y="270"/>
                    <a:pt x="344" y="272"/>
                    <a:pt x="344" y="274"/>
                  </a:cubicBezTo>
                  <a:cubicBezTo>
                    <a:pt x="344" y="274"/>
                    <a:pt x="344" y="274"/>
                    <a:pt x="344" y="274"/>
                  </a:cubicBezTo>
                  <a:cubicBezTo>
                    <a:pt x="344" y="274"/>
                    <a:pt x="344" y="274"/>
                    <a:pt x="344" y="274"/>
                  </a:cubicBezTo>
                  <a:cubicBezTo>
                    <a:pt x="343" y="276"/>
                    <a:pt x="343" y="278"/>
                    <a:pt x="343" y="279"/>
                  </a:cubicBezTo>
                  <a:cubicBezTo>
                    <a:pt x="343" y="280"/>
                    <a:pt x="343" y="280"/>
                    <a:pt x="343" y="280"/>
                  </a:cubicBezTo>
                  <a:cubicBezTo>
                    <a:pt x="342" y="281"/>
                    <a:pt x="342" y="281"/>
                    <a:pt x="342" y="281"/>
                  </a:cubicBezTo>
                  <a:cubicBezTo>
                    <a:pt x="342" y="282"/>
                    <a:pt x="342" y="282"/>
                    <a:pt x="342" y="282"/>
                  </a:cubicBezTo>
                  <a:cubicBezTo>
                    <a:pt x="342" y="283"/>
                    <a:pt x="341" y="284"/>
                    <a:pt x="341" y="285"/>
                  </a:cubicBezTo>
                  <a:cubicBezTo>
                    <a:pt x="341" y="286"/>
                    <a:pt x="341" y="286"/>
                    <a:pt x="341" y="286"/>
                  </a:cubicBezTo>
                  <a:cubicBezTo>
                    <a:pt x="341" y="287"/>
                    <a:pt x="341" y="287"/>
                    <a:pt x="341" y="287"/>
                  </a:cubicBezTo>
                  <a:cubicBezTo>
                    <a:pt x="340" y="288"/>
                    <a:pt x="340" y="288"/>
                    <a:pt x="340" y="288"/>
                  </a:cubicBezTo>
                  <a:cubicBezTo>
                    <a:pt x="340" y="289"/>
                    <a:pt x="340" y="289"/>
                    <a:pt x="340" y="289"/>
                  </a:cubicBezTo>
                  <a:cubicBezTo>
                    <a:pt x="340" y="289"/>
                    <a:pt x="340" y="290"/>
                    <a:pt x="339" y="291"/>
                  </a:cubicBezTo>
                  <a:cubicBezTo>
                    <a:pt x="339" y="291"/>
                    <a:pt x="339" y="291"/>
                    <a:pt x="339" y="291"/>
                  </a:cubicBezTo>
                  <a:cubicBezTo>
                    <a:pt x="339" y="292"/>
                    <a:pt x="339" y="292"/>
                    <a:pt x="339" y="292"/>
                  </a:cubicBezTo>
                  <a:cubicBezTo>
                    <a:pt x="339" y="292"/>
                    <a:pt x="339" y="292"/>
                    <a:pt x="339" y="293"/>
                  </a:cubicBezTo>
                  <a:cubicBezTo>
                    <a:pt x="338" y="295"/>
                    <a:pt x="338" y="295"/>
                    <a:pt x="338" y="295"/>
                  </a:cubicBezTo>
                  <a:cubicBezTo>
                    <a:pt x="338" y="295"/>
                    <a:pt x="338" y="295"/>
                    <a:pt x="338" y="295"/>
                  </a:cubicBezTo>
                  <a:cubicBezTo>
                    <a:pt x="338" y="295"/>
                    <a:pt x="338" y="295"/>
                    <a:pt x="338" y="295"/>
                  </a:cubicBezTo>
                  <a:cubicBezTo>
                    <a:pt x="337" y="295"/>
                    <a:pt x="337" y="295"/>
                    <a:pt x="337" y="295"/>
                  </a:cubicBezTo>
                  <a:cubicBezTo>
                    <a:pt x="337" y="295"/>
                    <a:pt x="337" y="295"/>
                    <a:pt x="337" y="295"/>
                  </a:cubicBezTo>
                  <a:cubicBezTo>
                    <a:pt x="337" y="296"/>
                    <a:pt x="337" y="296"/>
                    <a:pt x="337" y="297"/>
                  </a:cubicBezTo>
                  <a:cubicBezTo>
                    <a:pt x="336" y="297"/>
                    <a:pt x="336" y="298"/>
                    <a:pt x="336" y="298"/>
                  </a:cubicBezTo>
                  <a:cubicBezTo>
                    <a:pt x="336" y="298"/>
                    <a:pt x="336" y="298"/>
                    <a:pt x="336" y="298"/>
                  </a:cubicBezTo>
                  <a:cubicBezTo>
                    <a:pt x="336" y="299"/>
                    <a:pt x="336" y="299"/>
                    <a:pt x="336" y="299"/>
                  </a:cubicBezTo>
                  <a:cubicBezTo>
                    <a:pt x="335" y="299"/>
                    <a:pt x="335" y="300"/>
                    <a:pt x="335" y="300"/>
                  </a:cubicBezTo>
                  <a:cubicBezTo>
                    <a:pt x="334" y="301"/>
                    <a:pt x="334" y="301"/>
                    <a:pt x="334" y="301"/>
                  </a:cubicBezTo>
                  <a:cubicBezTo>
                    <a:pt x="334" y="302"/>
                    <a:pt x="334" y="302"/>
                    <a:pt x="334" y="302"/>
                  </a:cubicBezTo>
                  <a:cubicBezTo>
                    <a:pt x="334" y="302"/>
                    <a:pt x="334" y="302"/>
                    <a:pt x="334" y="302"/>
                  </a:cubicBezTo>
                  <a:cubicBezTo>
                    <a:pt x="334" y="302"/>
                    <a:pt x="334" y="302"/>
                    <a:pt x="334" y="302"/>
                  </a:cubicBezTo>
                  <a:cubicBezTo>
                    <a:pt x="333" y="302"/>
                    <a:pt x="333" y="303"/>
                    <a:pt x="333" y="303"/>
                  </a:cubicBezTo>
                  <a:cubicBezTo>
                    <a:pt x="332" y="303"/>
                    <a:pt x="332" y="304"/>
                    <a:pt x="332" y="304"/>
                  </a:cubicBezTo>
                  <a:cubicBezTo>
                    <a:pt x="332" y="304"/>
                    <a:pt x="332" y="304"/>
                    <a:pt x="332" y="304"/>
                  </a:cubicBezTo>
                  <a:cubicBezTo>
                    <a:pt x="331" y="305"/>
                    <a:pt x="331" y="305"/>
                    <a:pt x="331" y="305"/>
                  </a:cubicBezTo>
                  <a:cubicBezTo>
                    <a:pt x="331" y="305"/>
                    <a:pt x="331" y="305"/>
                    <a:pt x="331" y="305"/>
                  </a:cubicBezTo>
                  <a:cubicBezTo>
                    <a:pt x="331" y="306"/>
                    <a:pt x="330" y="306"/>
                    <a:pt x="330" y="307"/>
                  </a:cubicBezTo>
                  <a:cubicBezTo>
                    <a:pt x="329" y="307"/>
                    <a:pt x="329" y="307"/>
                    <a:pt x="329" y="307"/>
                  </a:cubicBezTo>
                  <a:cubicBezTo>
                    <a:pt x="329" y="307"/>
                    <a:pt x="329" y="307"/>
                    <a:pt x="329" y="307"/>
                  </a:cubicBezTo>
                  <a:cubicBezTo>
                    <a:pt x="329" y="307"/>
                    <a:pt x="329" y="307"/>
                    <a:pt x="329" y="307"/>
                  </a:cubicBezTo>
                  <a:cubicBezTo>
                    <a:pt x="329" y="308"/>
                    <a:pt x="329" y="308"/>
                    <a:pt x="329" y="308"/>
                  </a:cubicBezTo>
                  <a:cubicBezTo>
                    <a:pt x="328" y="309"/>
                    <a:pt x="328" y="309"/>
                    <a:pt x="328" y="309"/>
                  </a:cubicBezTo>
                  <a:cubicBezTo>
                    <a:pt x="327" y="310"/>
                    <a:pt x="327" y="310"/>
                    <a:pt x="327" y="310"/>
                  </a:cubicBezTo>
                  <a:cubicBezTo>
                    <a:pt x="327" y="310"/>
                    <a:pt x="327" y="310"/>
                    <a:pt x="327" y="310"/>
                  </a:cubicBezTo>
                  <a:cubicBezTo>
                    <a:pt x="327" y="310"/>
                    <a:pt x="327" y="310"/>
                    <a:pt x="327" y="310"/>
                  </a:cubicBezTo>
                  <a:cubicBezTo>
                    <a:pt x="326" y="310"/>
                    <a:pt x="326" y="310"/>
                    <a:pt x="326" y="310"/>
                  </a:cubicBezTo>
                  <a:cubicBezTo>
                    <a:pt x="325" y="311"/>
                    <a:pt x="325" y="311"/>
                    <a:pt x="324" y="312"/>
                  </a:cubicBezTo>
                  <a:cubicBezTo>
                    <a:pt x="324" y="312"/>
                    <a:pt x="324" y="312"/>
                    <a:pt x="324" y="312"/>
                  </a:cubicBezTo>
                  <a:cubicBezTo>
                    <a:pt x="324" y="312"/>
                    <a:pt x="323" y="313"/>
                    <a:pt x="322" y="313"/>
                  </a:cubicBezTo>
                  <a:cubicBezTo>
                    <a:pt x="322" y="313"/>
                    <a:pt x="322" y="313"/>
                    <a:pt x="322" y="313"/>
                  </a:cubicBezTo>
                  <a:cubicBezTo>
                    <a:pt x="321" y="314"/>
                    <a:pt x="321" y="314"/>
                    <a:pt x="321" y="314"/>
                  </a:cubicBezTo>
                  <a:cubicBezTo>
                    <a:pt x="321" y="314"/>
                    <a:pt x="321" y="314"/>
                    <a:pt x="321" y="314"/>
                  </a:cubicBezTo>
                  <a:cubicBezTo>
                    <a:pt x="320" y="314"/>
                    <a:pt x="319" y="315"/>
                    <a:pt x="319" y="315"/>
                  </a:cubicBezTo>
                  <a:cubicBezTo>
                    <a:pt x="292" y="326"/>
                    <a:pt x="292" y="326"/>
                    <a:pt x="292" y="326"/>
                  </a:cubicBezTo>
                  <a:cubicBezTo>
                    <a:pt x="244" y="346"/>
                    <a:pt x="244" y="346"/>
                    <a:pt x="244" y="346"/>
                  </a:cubicBezTo>
                  <a:cubicBezTo>
                    <a:pt x="217" y="358"/>
                    <a:pt x="217" y="358"/>
                    <a:pt x="217" y="358"/>
                  </a:cubicBezTo>
                  <a:cubicBezTo>
                    <a:pt x="218" y="359"/>
                    <a:pt x="218" y="360"/>
                    <a:pt x="219" y="361"/>
                  </a:cubicBezTo>
                  <a:cubicBezTo>
                    <a:pt x="219" y="361"/>
                    <a:pt x="219" y="361"/>
                    <a:pt x="219" y="361"/>
                  </a:cubicBezTo>
                  <a:cubicBezTo>
                    <a:pt x="221" y="364"/>
                    <a:pt x="223" y="367"/>
                    <a:pt x="225" y="369"/>
                  </a:cubicBezTo>
                  <a:cubicBezTo>
                    <a:pt x="226" y="370"/>
                    <a:pt x="226" y="370"/>
                    <a:pt x="226" y="370"/>
                  </a:cubicBezTo>
                  <a:cubicBezTo>
                    <a:pt x="228" y="372"/>
                    <a:pt x="230" y="375"/>
                    <a:pt x="232" y="377"/>
                  </a:cubicBezTo>
                  <a:cubicBezTo>
                    <a:pt x="232" y="377"/>
                    <a:pt x="232" y="377"/>
                    <a:pt x="232" y="377"/>
                  </a:cubicBezTo>
                  <a:cubicBezTo>
                    <a:pt x="234" y="379"/>
                    <a:pt x="237" y="381"/>
                    <a:pt x="239" y="384"/>
                  </a:cubicBezTo>
                  <a:cubicBezTo>
                    <a:pt x="241" y="386"/>
                    <a:pt x="243" y="388"/>
                    <a:pt x="246" y="389"/>
                  </a:cubicBezTo>
                  <a:cubicBezTo>
                    <a:pt x="246" y="390"/>
                    <a:pt x="246" y="390"/>
                    <a:pt x="246" y="390"/>
                  </a:cubicBezTo>
                  <a:cubicBezTo>
                    <a:pt x="248" y="391"/>
                    <a:pt x="251" y="393"/>
                    <a:pt x="253" y="395"/>
                  </a:cubicBezTo>
                  <a:cubicBezTo>
                    <a:pt x="254" y="395"/>
                    <a:pt x="254" y="395"/>
                    <a:pt x="254" y="395"/>
                  </a:cubicBezTo>
                  <a:cubicBezTo>
                    <a:pt x="256" y="397"/>
                    <a:pt x="259" y="398"/>
                    <a:pt x="261" y="399"/>
                  </a:cubicBezTo>
                  <a:cubicBezTo>
                    <a:pt x="262" y="400"/>
                    <a:pt x="262" y="400"/>
                    <a:pt x="262" y="400"/>
                  </a:cubicBezTo>
                  <a:cubicBezTo>
                    <a:pt x="264" y="401"/>
                    <a:pt x="266" y="402"/>
                    <a:pt x="268" y="403"/>
                  </a:cubicBezTo>
                  <a:cubicBezTo>
                    <a:pt x="270" y="404"/>
                    <a:pt x="271" y="404"/>
                    <a:pt x="273" y="405"/>
                  </a:cubicBezTo>
                  <a:cubicBezTo>
                    <a:pt x="274" y="405"/>
                    <a:pt x="274" y="405"/>
                    <a:pt x="274" y="405"/>
                  </a:cubicBezTo>
                  <a:cubicBezTo>
                    <a:pt x="275" y="406"/>
                    <a:pt x="276" y="406"/>
                    <a:pt x="278" y="407"/>
                  </a:cubicBezTo>
                  <a:cubicBezTo>
                    <a:pt x="279" y="407"/>
                    <a:pt x="281" y="408"/>
                    <a:pt x="283" y="408"/>
                  </a:cubicBezTo>
                  <a:cubicBezTo>
                    <a:pt x="285" y="409"/>
                    <a:pt x="286" y="409"/>
                    <a:pt x="287" y="409"/>
                  </a:cubicBezTo>
                  <a:cubicBezTo>
                    <a:pt x="289" y="410"/>
                    <a:pt x="292" y="410"/>
                    <a:pt x="294" y="411"/>
                  </a:cubicBezTo>
                  <a:cubicBezTo>
                    <a:pt x="295" y="411"/>
                    <a:pt x="296" y="411"/>
                    <a:pt x="297" y="412"/>
                  </a:cubicBezTo>
                  <a:cubicBezTo>
                    <a:pt x="301" y="412"/>
                    <a:pt x="304" y="413"/>
                    <a:pt x="308" y="413"/>
                  </a:cubicBezTo>
                  <a:cubicBezTo>
                    <a:pt x="308" y="413"/>
                    <a:pt x="309" y="413"/>
                    <a:pt x="310" y="413"/>
                  </a:cubicBezTo>
                  <a:cubicBezTo>
                    <a:pt x="312" y="413"/>
                    <a:pt x="312" y="413"/>
                    <a:pt x="312" y="413"/>
                  </a:cubicBezTo>
                  <a:cubicBezTo>
                    <a:pt x="312" y="413"/>
                    <a:pt x="313" y="413"/>
                    <a:pt x="314" y="414"/>
                  </a:cubicBezTo>
                  <a:cubicBezTo>
                    <a:pt x="314" y="414"/>
                    <a:pt x="315" y="414"/>
                    <a:pt x="316" y="414"/>
                  </a:cubicBezTo>
                  <a:cubicBezTo>
                    <a:pt x="319" y="414"/>
                    <a:pt x="322" y="414"/>
                    <a:pt x="325" y="413"/>
                  </a:cubicBezTo>
                  <a:cubicBezTo>
                    <a:pt x="328" y="413"/>
                    <a:pt x="331" y="413"/>
                    <a:pt x="334" y="412"/>
                  </a:cubicBezTo>
                  <a:cubicBezTo>
                    <a:pt x="337" y="412"/>
                    <a:pt x="340" y="411"/>
                    <a:pt x="343" y="411"/>
                  </a:cubicBezTo>
                  <a:cubicBezTo>
                    <a:pt x="346" y="410"/>
                    <a:pt x="348" y="409"/>
                    <a:pt x="351" y="408"/>
                  </a:cubicBezTo>
                </a:path>
              </a:pathLst>
            </a:custGeom>
            <a:solidFill>
              <a:srgbClr val="97005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 name="ïṥḻiḑê"/>
            <p:cNvSpPr/>
            <p:nvPr/>
          </p:nvSpPr>
          <p:spPr bwMode="auto">
            <a:xfrm>
              <a:off x="6507163" y="1681163"/>
              <a:ext cx="298450" cy="249238"/>
            </a:xfrm>
            <a:custGeom>
              <a:avLst/>
              <a:gdLst>
                <a:gd name="T0" fmla="*/ 190 w 190"/>
                <a:gd name="T1" fmla="*/ 121 h 159"/>
                <a:gd name="T2" fmla="*/ 190 w 190"/>
                <a:gd name="T3" fmla="*/ 158 h 159"/>
                <a:gd name="T4" fmla="*/ 182 w 190"/>
                <a:gd name="T5" fmla="*/ 158 h 159"/>
                <a:gd name="T6" fmla="*/ 61 w 190"/>
                <a:gd name="T7" fmla="*/ 159 h 159"/>
                <a:gd name="T8" fmla="*/ 16 w 190"/>
                <a:gd name="T9" fmla="*/ 105 h 159"/>
                <a:gd name="T10" fmla="*/ 0 w 190"/>
                <a:gd name="T11" fmla="*/ 34 h 159"/>
                <a:gd name="T12" fmla="*/ 124 w 190"/>
                <a:gd name="T13" fmla="*/ 0 h 159"/>
                <a:gd name="T14" fmla="*/ 161 w 190"/>
                <a:gd name="T15" fmla="*/ 62 h 159"/>
                <a:gd name="T16" fmla="*/ 134 w 190"/>
                <a:gd name="T17" fmla="*/ 74 h 159"/>
                <a:gd name="T18" fmla="*/ 136 w 190"/>
                <a:gd name="T19" fmla="*/ 77 h 159"/>
                <a:gd name="T20" fmla="*/ 136 w 190"/>
                <a:gd name="T21" fmla="*/ 77 h 159"/>
                <a:gd name="T22" fmla="*/ 142 w 190"/>
                <a:gd name="T23" fmla="*/ 85 h 159"/>
                <a:gd name="T24" fmla="*/ 143 w 190"/>
                <a:gd name="T25" fmla="*/ 86 h 159"/>
                <a:gd name="T26" fmla="*/ 149 w 190"/>
                <a:gd name="T27" fmla="*/ 93 h 159"/>
                <a:gd name="T28" fmla="*/ 149 w 190"/>
                <a:gd name="T29" fmla="*/ 93 h 159"/>
                <a:gd name="T30" fmla="*/ 156 w 190"/>
                <a:gd name="T31" fmla="*/ 100 h 159"/>
                <a:gd name="T32" fmla="*/ 163 w 190"/>
                <a:gd name="T33" fmla="*/ 105 h 159"/>
                <a:gd name="T34" fmla="*/ 163 w 190"/>
                <a:gd name="T35" fmla="*/ 106 h 159"/>
                <a:gd name="T36" fmla="*/ 170 w 190"/>
                <a:gd name="T37" fmla="*/ 111 h 159"/>
                <a:gd name="T38" fmla="*/ 171 w 190"/>
                <a:gd name="T39" fmla="*/ 111 h 159"/>
                <a:gd name="T40" fmla="*/ 178 w 190"/>
                <a:gd name="T41" fmla="*/ 115 h 159"/>
                <a:gd name="T42" fmla="*/ 179 w 190"/>
                <a:gd name="T43" fmla="*/ 116 h 159"/>
                <a:gd name="T44" fmla="*/ 185 w 190"/>
                <a:gd name="T45" fmla="*/ 119 h 159"/>
                <a:gd name="T46" fmla="*/ 190 w 190"/>
                <a:gd name="T47"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159">
                  <a:moveTo>
                    <a:pt x="190" y="121"/>
                  </a:moveTo>
                  <a:cubicBezTo>
                    <a:pt x="190" y="158"/>
                    <a:pt x="190" y="158"/>
                    <a:pt x="190" y="158"/>
                  </a:cubicBezTo>
                  <a:cubicBezTo>
                    <a:pt x="182" y="158"/>
                    <a:pt x="182" y="158"/>
                    <a:pt x="182" y="158"/>
                  </a:cubicBezTo>
                  <a:cubicBezTo>
                    <a:pt x="61" y="159"/>
                    <a:pt x="61" y="159"/>
                    <a:pt x="61" y="159"/>
                  </a:cubicBezTo>
                  <a:cubicBezTo>
                    <a:pt x="16" y="105"/>
                    <a:pt x="16" y="105"/>
                    <a:pt x="16" y="105"/>
                  </a:cubicBezTo>
                  <a:cubicBezTo>
                    <a:pt x="0" y="34"/>
                    <a:pt x="0" y="34"/>
                    <a:pt x="0" y="34"/>
                  </a:cubicBezTo>
                  <a:cubicBezTo>
                    <a:pt x="124" y="0"/>
                    <a:pt x="124" y="0"/>
                    <a:pt x="124" y="0"/>
                  </a:cubicBezTo>
                  <a:cubicBezTo>
                    <a:pt x="161" y="62"/>
                    <a:pt x="161" y="62"/>
                    <a:pt x="161" y="62"/>
                  </a:cubicBezTo>
                  <a:cubicBezTo>
                    <a:pt x="134" y="74"/>
                    <a:pt x="134" y="74"/>
                    <a:pt x="134" y="74"/>
                  </a:cubicBezTo>
                  <a:cubicBezTo>
                    <a:pt x="135" y="75"/>
                    <a:pt x="135" y="76"/>
                    <a:pt x="136" y="77"/>
                  </a:cubicBezTo>
                  <a:cubicBezTo>
                    <a:pt x="136" y="77"/>
                    <a:pt x="136" y="77"/>
                    <a:pt x="136" y="77"/>
                  </a:cubicBezTo>
                  <a:cubicBezTo>
                    <a:pt x="138" y="80"/>
                    <a:pt x="140" y="83"/>
                    <a:pt x="142" y="85"/>
                  </a:cubicBezTo>
                  <a:cubicBezTo>
                    <a:pt x="143" y="86"/>
                    <a:pt x="143" y="86"/>
                    <a:pt x="143" y="86"/>
                  </a:cubicBezTo>
                  <a:cubicBezTo>
                    <a:pt x="145" y="88"/>
                    <a:pt x="147" y="91"/>
                    <a:pt x="149" y="93"/>
                  </a:cubicBezTo>
                  <a:cubicBezTo>
                    <a:pt x="149" y="93"/>
                    <a:pt x="149" y="93"/>
                    <a:pt x="149" y="93"/>
                  </a:cubicBezTo>
                  <a:cubicBezTo>
                    <a:pt x="151" y="95"/>
                    <a:pt x="154" y="97"/>
                    <a:pt x="156" y="100"/>
                  </a:cubicBezTo>
                  <a:cubicBezTo>
                    <a:pt x="158" y="102"/>
                    <a:pt x="160" y="104"/>
                    <a:pt x="163" y="105"/>
                  </a:cubicBezTo>
                  <a:cubicBezTo>
                    <a:pt x="163" y="106"/>
                    <a:pt x="163" y="106"/>
                    <a:pt x="163" y="106"/>
                  </a:cubicBezTo>
                  <a:cubicBezTo>
                    <a:pt x="165" y="107"/>
                    <a:pt x="168" y="109"/>
                    <a:pt x="170" y="111"/>
                  </a:cubicBezTo>
                  <a:cubicBezTo>
                    <a:pt x="171" y="111"/>
                    <a:pt x="171" y="111"/>
                    <a:pt x="171" y="111"/>
                  </a:cubicBezTo>
                  <a:cubicBezTo>
                    <a:pt x="173" y="113"/>
                    <a:pt x="176" y="114"/>
                    <a:pt x="178" y="115"/>
                  </a:cubicBezTo>
                  <a:cubicBezTo>
                    <a:pt x="179" y="116"/>
                    <a:pt x="179" y="116"/>
                    <a:pt x="179" y="116"/>
                  </a:cubicBezTo>
                  <a:cubicBezTo>
                    <a:pt x="181" y="117"/>
                    <a:pt x="183" y="118"/>
                    <a:pt x="185" y="119"/>
                  </a:cubicBezTo>
                  <a:cubicBezTo>
                    <a:pt x="187" y="120"/>
                    <a:pt x="188" y="120"/>
                    <a:pt x="190" y="121"/>
                  </a:cubicBez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 name="îšľîḍe"/>
            <p:cNvSpPr/>
            <p:nvPr/>
          </p:nvSpPr>
          <p:spPr bwMode="auto">
            <a:xfrm>
              <a:off x="6719888" y="1371601"/>
              <a:ext cx="203200" cy="376238"/>
            </a:xfrm>
            <a:custGeom>
              <a:avLst/>
              <a:gdLst>
                <a:gd name="T0" fmla="*/ 129 w 130"/>
                <a:gd name="T1" fmla="*/ 148 h 241"/>
                <a:gd name="T2" fmla="*/ 129 w 130"/>
                <a:gd name="T3" fmla="*/ 155 h 241"/>
                <a:gd name="T4" fmla="*/ 129 w 130"/>
                <a:gd name="T5" fmla="*/ 162 h 241"/>
                <a:gd name="T6" fmla="*/ 128 w 130"/>
                <a:gd name="T7" fmla="*/ 171 h 241"/>
                <a:gd name="T8" fmla="*/ 128 w 130"/>
                <a:gd name="T9" fmla="*/ 175 h 241"/>
                <a:gd name="T10" fmla="*/ 127 w 130"/>
                <a:gd name="T11" fmla="*/ 182 h 241"/>
                <a:gd name="T12" fmla="*/ 126 w 130"/>
                <a:gd name="T13" fmla="*/ 189 h 241"/>
                <a:gd name="T14" fmla="*/ 125 w 130"/>
                <a:gd name="T15" fmla="*/ 195 h 241"/>
                <a:gd name="T16" fmla="*/ 123 w 130"/>
                <a:gd name="T17" fmla="*/ 200 h 241"/>
                <a:gd name="T18" fmla="*/ 122 w 130"/>
                <a:gd name="T19" fmla="*/ 203 h 241"/>
                <a:gd name="T20" fmla="*/ 121 w 130"/>
                <a:gd name="T21" fmla="*/ 206 h 241"/>
                <a:gd name="T22" fmla="*/ 120 w 130"/>
                <a:gd name="T23" fmla="*/ 210 h 241"/>
                <a:gd name="T24" fmla="*/ 119 w 130"/>
                <a:gd name="T25" fmla="*/ 210 h 241"/>
                <a:gd name="T26" fmla="*/ 118 w 130"/>
                <a:gd name="T27" fmla="*/ 213 h 241"/>
                <a:gd name="T28" fmla="*/ 117 w 130"/>
                <a:gd name="T29" fmla="*/ 215 h 241"/>
                <a:gd name="T30" fmla="*/ 116 w 130"/>
                <a:gd name="T31" fmla="*/ 217 h 241"/>
                <a:gd name="T32" fmla="*/ 114 w 130"/>
                <a:gd name="T33" fmla="*/ 219 h 241"/>
                <a:gd name="T34" fmla="*/ 113 w 130"/>
                <a:gd name="T35" fmla="*/ 220 h 241"/>
                <a:gd name="T36" fmla="*/ 111 w 130"/>
                <a:gd name="T37" fmla="*/ 222 h 241"/>
                <a:gd name="T38" fmla="*/ 110 w 130"/>
                <a:gd name="T39" fmla="*/ 224 h 241"/>
                <a:gd name="T40" fmla="*/ 109 w 130"/>
                <a:gd name="T41" fmla="*/ 225 h 241"/>
                <a:gd name="T42" fmla="*/ 106 w 130"/>
                <a:gd name="T43" fmla="*/ 227 h 241"/>
                <a:gd name="T44" fmla="*/ 103 w 130"/>
                <a:gd name="T45" fmla="*/ 229 h 241"/>
                <a:gd name="T46" fmla="*/ 74 w 130"/>
                <a:gd name="T47" fmla="*/ 241 h 241"/>
                <a:gd name="T48" fmla="*/ 0 w 130"/>
                <a:gd name="T49" fmla="*/ 32 h 241"/>
                <a:gd name="T50" fmla="*/ 65 w 130"/>
                <a:gd name="T51" fmla="*/ 0 h 241"/>
                <a:gd name="T52" fmla="*/ 73 w 130"/>
                <a:gd name="T53" fmla="*/ 0 h 241"/>
                <a:gd name="T54" fmla="*/ 75 w 130"/>
                <a:gd name="T55" fmla="*/ 0 h 241"/>
                <a:gd name="T56" fmla="*/ 81 w 130"/>
                <a:gd name="T57" fmla="*/ 1 h 241"/>
                <a:gd name="T58" fmla="*/ 85 w 130"/>
                <a:gd name="T59" fmla="*/ 3 h 241"/>
                <a:gd name="T60" fmla="*/ 87 w 130"/>
                <a:gd name="T61" fmla="*/ 4 h 241"/>
                <a:gd name="T62" fmla="*/ 91 w 130"/>
                <a:gd name="T63" fmla="*/ 6 h 241"/>
                <a:gd name="T64" fmla="*/ 93 w 130"/>
                <a:gd name="T65" fmla="*/ 7 h 241"/>
                <a:gd name="T66" fmla="*/ 96 w 130"/>
                <a:gd name="T67" fmla="*/ 9 h 241"/>
                <a:gd name="T68" fmla="*/ 97 w 130"/>
                <a:gd name="T69" fmla="*/ 10 h 241"/>
                <a:gd name="T70" fmla="*/ 100 w 130"/>
                <a:gd name="T71" fmla="*/ 13 h 241"/>
                <a:gd name="T72" fmla="*/ 101 w 130"/>
                <a:gd name="T73" fmla="*/ 14 h 241"/>
                <a:gd name="T74" fmla="*/ 104 w 130"/>
                <a:gd name="T75" fmla="*/ 18 h 241"/>
                <a:gd name="T76" fmla="*/ 105 w 130"/>
                <a:gd name="T77" fmla="*/ 19 h 241"/>
                <a:gd name="T78" fmla="*/ 107 w 130"/>
                <a:gd name="T79" fmla="*/ 22 h 241"/>
                <a:gd name="T80" fmla="*/ 109 w 130"/>
                <a:gd name="T81" fmla="*/ 25 h 241"/>
                <a:gd name="T82" fmla="*/ 111 w 130"/>
                <a:gd name="T83" fmla="*/ 29 h 241"/>
                <a:gd name="T84" fmla="*/ 113 w 130"/>
                <a:gd name="T85" fmla="*/ 32 h 241"/>
                <a:gd name="T86" fmla="*/ 115 w 130"/>
                <a:gd name="T87" fmla="*/ 36 h 241"/>
                <a:gd name="T88" fmla="*/ 117 w 130"/>
                <a:gd name="T89" fmla="*/ 40 h 241"/>
                <a:gd name="T90" fmla="*/ 119 w 130"/>
                <a:gd name="T91" fmla="*/ 47 h 241"/>
                <a:gd name="T92" fmla="*/ 121 w 130"/>
                <a:gd name="T93" fmla="*/ 56 h 241"/>
                <a:gd name="T94" fmla="*/ 124 w 130"/>
                <a:gd name="T95" fmla="*/ 66 h 241"/>
                <a:gd name="T96" fmla="*/ 129 w 130"/>
                <a:gd name="T97" fmla="*/ 12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 h="241">
                  <a:moveTo>
                    <a:pt x="130" y="133"/>
                  </a:moveTo>
                  <a:cubicBezTo>
                    <a:pt x="130" y="144"/>
                    <a:pt x="130" y="144"/>
                    <a:pt x="130" y="144"/>
                  </a:cubicBezTo>
                  <a:cubicBezTo>
                    <a:pt x="129" y="145"/>
                    <a:pt x="129" y="146"/>
                    <a:pt x="129" y="148"/>
                  </a:cubicBezTo>
                  <a:cubicBezTo>
                    <a:pt x="129" y="148"/>
                    <a:pt x="129" y="148"/>
                    <a:pt x="129" y="148"/>
                  </a:cubicBezTo>
                  <a:cubicBezTo>
                    <a:pt x="129" y="149"/>
                    <a:pt x="129" y="150"/>
                    <a:pt x="129" y="151"/>
                  </a:cubicBezTo>
                  <a:cubicBezTo>
                    <a:pt x="129" y="152"/>
                    <a:pt x="129" y="154"/>
                    <a:pt x="129" y="155"/>
                  </a:cubicBezTo>
                  <a:cubicBezTo>
                    <a:pt x="129" y="156"/>
                    <a:pt x="129" y="157"/>
                    <a:pt x="129" y="158"/>
                  </a:cubicBezTo>
                  <a:cubicBezTo>
                    <a:pt x="129" y="159"/>
                    <a:pt x="129" y="161"/>
                    <a:pt x="129" y="162"/>
                  </a:cubicBezTo>
                  <a:cubicBezTo>
                    <a:pt x="129" y="162"/>
                    <a:pt x="129" y="162"/>
                    <a:pt x="129" y="162"/>
                  </a:cubicBezTo>
                  <a:cubicBezTo>
                    <a:pt x="129" y="163"/>
                    <a:pt x="129" y="164"/>
                    <a:pt x="129" y="165"/>
                  </a:cubicBezTo>
                  <a:cubicBezTo>
                    <a:pt x="129" y="166"/>
                    <a:pt x="129" y="167"/>
                    <a:pt x="129" y="168"/>
                  </a:cubicBezTo>
                  <a:cubicBezTo>
                    <a:pt x="128" y="169"/>
                    <a:pt x="128" y="170"/>
                    <a:pt x="128" y="171"/>
                  </a:cubicBezTo>
                  <a:cubicBezTo>
                    <a:pt x="128" y="172"/>
                    <a:pt x="128" y="173"/>
                    <a:pt x="128" y="174"/>
                  </a:cubicBezTo>
                  <a:cubicBezTo>
                    <a:pt x="128" y="174"/>
                    <a:pt x="128" y="174"/>
                    <a:pt x="128" y="174"/>
                  </a:cubicBezTo>
                  <a:cubicBezTo>
                    <a:pt x="128" y="175"/>
                    <a:pt x="128" y="175"/>
                    <a:pt x="128" y="175"/>
                  </a:cubicBezTo>
                  <a:cubicBezTo>
                    <a:pt x="128" y="175"/>
                    <a:pt x="128" y="175"/>
                    <a:pt x="128" y="176"/>
                  </a:cubicBezTo>
                  <a:cubicBezTo>
                    <a:pt x="128" y="178"/>
                    <a:pt x="127" y="179"/>
                    <a:pt x="127" y="181"/>
                  </a:cubicBezTo>
                  <a:cubicBezTo>
                    <a:pt x="127" y="182"/>
                    <a:pt x="127" y="182"/>
                    <a:pt x="127" y="182"/>
                  </a:cubicBezTo>
                  <a:cubicBezTo>
                    <a:pt x="127" y="183"/>
                    <a:pt x="127" y="183"/>
                    <a:pt x="127" y="183"/>
                  </a:cubicBezTo>
                  <a:cubicBezTo>
                    <a:pt x="127" y="185"/>
                    <a:pt x="126" y="187"/>
                    <a:pt x="126" y="189"/>
                  </a:cubicBezTo>
                  <a:cubicBezTo>
                    <a:pt x="126" y="189"/>
                    <a:pt x="126" y="189"/>
                    <a:pt x="126" y="189"/>
                  </a:cubicBezTo>
                  <a:cubicBezTo>
                    <a:pt x="126" y="189"/>
                    <a:pt x="126" y="189"/>
                    <a:pt x="126" y="189"/>
                  </a:cubicBezTo>
                  <a:cubicBezTo>
                    <a:pt x="125" y="191"/>
                    <a:pt x="125" y="193"/>
                    <a:pt x="125" y="194"/>
                  </a:cubicBezTo>
                  <a:cubicBezTo>
                    <a:pt x="125" y="195"/>
                    <a:pt x="125" y="195"/>
                    <a:pt x="125" y="195"/>
                  </a:cubicBezTo>
                  <a:cubicBezTo>
                    <a:pt x="124" y="196"/>
                    <a:pt x="124" y="196"/>
                    <a:pt x="124" y="196"/>
                  </a:cubicBezTo>
                  <a:cubicBezTo>
                    <a:pt x="124" y="197"/>
                    <a:pt x="124" y="197"/>
                    <a:pt x="124" y="197"/>
                  </a:cubicBezTo>
                  <a:cubicBezTo>
                    <a:pt x="124" y="198"/>
                    <a:pt x="123" y="199"/>
                    <a:pt x="123" y="200"/>
                  </a:cubicBezTo>
                  <a:cubicBezTo>
                    <a:pt x="123" y="201"/>
                    <a:pt x="123" y="201"/>
                    <a:pt x="123" y="201"/>
                  </a:cubicBezTo>
                  <a:cubicBezTo>
                    <a:pt x="123" y="202"/>
                    <a:pt x="123" y="202"/>
                    <a:pt x="123" y="202"/>
                  </a:cubicBezTo>
                  <a:cubicBezTo>
                    <a:pt x="122" y="203"/>
                    <a:pt x="122" y="203"/>
                    <a:pt x="122" y="203"/>
                  </a:cubicBezTo>
                  <a:cubicBezTo>
                    <a:pt x="122" y="204"/>
                    <a:pt x="122" y="204"/>
                    <a:pt x="122" y="204"/>
                  </a:cubicBezTo>
                  <a:cubicBezTo>
                    <a:pt x="122" y="204"/>
                    <a:pt x="122" y="205"/>
                    <a:pt x="121" y="206"/>
                  </a:cubicBezTo>
                  <a:cubicBezTo>
                    <a:pt x="121" y="206"/>
                    <a:pt x="121" y="206"/>
                    <a:pt x="121" y="206"/>
                  </a:cubicBezTo>
                  <a:cubicBezTo>
                    <a:pt x="121" y="207"/>
                    <a:pt x="121" y="207"/>
                    <a:pt x="121" y="207"/>
                  </a:cubicBezTo>
                  <a:cubicBezTo>
                    <a:pt x="121" y="207"/>
                    <a:pt x="121" y="207"/>
                    <a:pt x="121" y="208"/>
                  </a:cubicBezTo>
                  <a:cubicBezTo>
                    <a:pt x="120" y="210"/>
                    <a:pt x="120" y="210"/>
                    <a:pt x="120" y="210"/>
                  </a:cubicBezTo>
                  <a:cubicBezTo>
                    <a:pt x="120" y="210"/>
                    <a:pt x="120" y="210"/>
                    <a:pt x="120" y="210"/>
                  </a:cubicBezTo>
                  <a:cubicBezTo>
                    <a:pt x="120" y="210"/>
                    <a:pt x="120" y="210"/>
                    <a:pt x="120" y="210"/>
                  </a:cubicBezTo>
                  <a:cubicBezTo>
                    <a:pt x="119" y="210"/>
                    <a:pt x="119" y="210"/>
                    <a:pt x="119" y="210"/>
                  </a:cubicBezTo>
                  <a:cubicBezTo>
                    <a:pt x="119" y="210"/>
                    <a:pt x="119" y="210"/>
                    <a:pt x="119" y="210"/>
                  </a:cubicBezTo>
                  <a:cubicBezTo>
                    <a:pt x="119" y="211"/>
                    <a:pt x="119" y="211"/>
                    <a:pt x="119" y="212"/>
                  </a:cubicBezTo>
                  <a:cubicBezTo>
                    <a:pt x="118" y="212"/>
                    <a:pt x="118" y="213"/>
                    <a:pt x="118" y="213"/>
                  </a:cubicBezTo>
                  <a:cubicBezTo>
                    <a:pt x="118" y="213"/>
                    <a:pt x="118" y="213"/>
                    <a:pt x="118" y="213"/>
                  </a:cubicBezTo>
                  <a:cubicBezTo>
                    <a:pt x="118" y="214"/>
                    <a:pt x="118" y="214"/>
                    <a:pt x="118" y="214"/>
                  </a:cubicBezTo>
                  <a:cubicBezTo>
                    <a:pt x="117" y="214"/>
                    <a:pt x="117" y="215"/>
                    <a:pt x="117" y="215"/>
                  </a:cubicBezTo>
                  <a:cubicBezTo>
                    <a:pt x="116" y="216"/>
                    <a:pt x="116" y="216"/>
                    <a:pt x="116" y="216"/>
                  </a:cubicBezTo>
                  <a:cubicBezTo>
                    <a:pt x="116" y="217"/>
                    <a:pt x="116" y="217"/>
                    <a:pt x="116" y="217"/>
                  </a:cubicBezTo>
                  <a:cubicBezTo>
                    <a:pt x="116" y="217"/>
                    <a:pt x="116" y="217"/>
                    <a:pt x="116" y="217"/>
                  </a:cubicBezTo>
                  <a:cubicBezTo>
                    <a:pt x="116" y="217"/>
                    <a:pt x="116" y="217"/>
                    <a:pt x="116" y="217"/>
                  </a:cubicBezTo>
                  <a:cubicBezTo>
                    <a:pt x="115" y="217"/>
                    <a:pt x="115" y="218"/>
                    <a:pt x="115" y="218"/>
                  </a:cubicBezTo>
                  <a:cubicBezTo>
                    <a:pt x="114" y="218"/>
                    <a:pt x="114" y="219"/>
                    <a:pt x="114" y="219"/>
                  </a:cubicBezTo>
                  <a:cubicBezTo>
                    <a:pt x="114" y="219"/>
                    <a:pt x="114" y="219"/>
                    <a:pt x="114" y="219"/>
                  </a:cubicBezTo>
                  <a:cubicBezTo>
                    <a:pt x="113" y="220"/>
                    <a:pt x="113" y="220"/>
                    <a:pt x="113" y="220"/>
                  </a:cubicBezTo>
                  <a:cubicBezTo>
                    <a:pt x="113" y="220"/>
                    <a:pt x="113" y="220"/>
                    <a:pt x="113" y="220"/>
                  </a:cubicBezTo>
                  <a:cubicBezTo>
                    <a:pt x="113" y="221"/>
                    <a:pt x="112" y="221"/>
                    <a:pt x="112" y="222"/>
                  </a:cubicBezTo>
                  <a:cubicBezTo>
                    <a:pt x="111" y="222"/>
                    <a:pt x="111" y="222"/>
                    <a:pt x="111" y="222"/>
                  </a:cubicBezTo>
                  <a:cubicBezTo>
                    <a:pt x="111" y="222"/>
                    <a:pt x="111" y="222"/>
                    <a:pt x="111" y="222"/>
                  </a:cubicBezTo>
                  <a:cubicBezTo>
                    <a:pt x="111" y="222"/>
                    <a:pt x="111" y="222"/>
                    <a:pt x="111" y="222"/>
                  </a:cubicBezTo>
                  <a:cubicBezTo>
                    <a:pt x="111" y="223"/>
                    <a:pt x="111" y="223"/>
                    <a:pt x="111" y="223"/>
                  </a:cubicBezTo>
                  <a:cubicBezTo>
                    <a:pt x="110" y="224"/>
                    <a:pt x="110" y="224"/>
                    <a:pt x="110" y="224"/>
                  </a:cubicBezTo>
                  <a:cubicBezTo>
                    <a:pt x="109" y="225"/>
                    <a:pt x="109" y="225"/>
                    <a:pt x="109" y="225"/>
                  </a:cubicBezTo>
                  <a:cubicBezTo>
                    <a:pt x="109" y="225"/>
                    <a:pt x="109" y="225"/>
                    <a:pt x="109" y="225"/>
                  </a:cubicBezTo>
                  <a:cubicBezTo>
                    <a:pt x="109" y="225"/>
                    <a:pt x="109" y="225"/>
                    <a:pt x="109" y="225"/>
                  </a:cubicBezTo>
                  <a:cubicBezTo>
                    <a:pt x="108" y="225"/>
                    <a:pt x="108" y="225"/>
                    <a:pt x="108" y="225"/>
                  </a:cubicBezTo>
                  <a:cubicBezTo>
                    <a:pt x="107" y="226"/>
                    <a:pt x="107" y="226"/>
                    <a:pt x="106" y="227"/>
                  </a:cubicBezTo>
                  <a:cubicBezTo>
                    <a:pt x="106" y="227"/>
                    <a:pt x="106" y="227"/>
                    <a:pt x="106" y="227"/>
                  </a:cubicBezTo>
                  <a:cubicBezTo>
                    <a:pt x="106" y="227"/>
                    <a:pt x="105" y="228"/>
                    <a:pt x="104" y="228"/>
                  </a:cubicBezTo>
                  <a:cubicBezTo>
                    <a:pt x="104" y="228"/>
                    <a:pt x="104" y="228"/>
                    <a:pt x="104" y="228"/>
                  </a:cubicBezTo>
                  <a:cubicBezTo>
                    <a:pt x="103" y="229"/>
                    <a:pt x="103" y="229"/>
                    <a:pt x="103" y="229"/>
                  </a:cubicBezTo>
                  <a:cubicBezTo>
                    <a:pt x="103" y="229"/>
                    <a:pt x="103" y="229"/>
                    <a:pt x="103" y="229"/>
                  </a:cubicBezTo>
                  <a:cubicBezTo>
                    <a:pt x="102" y="229"/>
                    <a:pt x="101" y="230"/>
                    <a:pt x="101" y="230"/>
                  </a:cubicBezTo>
                  <a:cubicBezTo>
                    <a:pt x="74" y="241"/>
                    <a:pt x="74" y="241"/>
                    <a:pt x="74" y="241"/>
                  </a:cubicBezTo>
                  <a:cubicBezTo>
                    <a:pt x="27" y="230"/>
                    <a:pt x="27" y="230"/>
                    <a:pt x="27" y="230"/>
                  </a:cubicBezTo>
                  <a:cubicBezTo>
                    <a:pt x="10" y="141"/>
                    <a:pt x="10" y="141"/>
                    <a:pt x="10" y="141"/>
                  </a:cubicBezTo>
                  <a:cubicBezTo>
                    <a:pt x="0" y="32"/>
                    <a:pt x="0" y="32"/>
                    <a:pt x="0" y="32"/>
                  </a:cubicBezTo>
                  <a:cubicBezTo>
                    <a:pt x="57" y="3"/>
                    <a:pt x="57" y="3"/>
                    <a:pt x="57" y="3"/>
                  </a:cubicBezTo>
                  <a:cubicBezTo>
                    <a:pt x="59" y="2"/>
                    <a:pt x="60" y="2"/>
                    <a:pt x="61" y="1"/>
                  </a:cubicBezTo>
                  <a:cubicBezTo>
                    <a:pt x="62" y="1"/>
                    <a:pt x="63" y="1"/>
                    <a:pt x="65" y="0"/>
                  </a:cubicBezTo>
                  <a:cubicBezTo>
                    <a:pt x="66" y="0"/>
                    <a:pt x="67" y="0"/>
                    <a:pt x="68" y="0"/>
                  </a:cubicBezTo>
                  <a:cubicBezTo>
                    <a:pt x="70" y="0"/>
                    <a:pt x="71" y="0"/>
                    <a:pt x="72" y="0"/>
                  </a:cubicBezTo>
                  <a:cubicBezTo>
                    <a:pt x="73" y="0"/>
                    <a:pt x="73" y="0"/>
                    <a:pt x="73" y="0"/>
                  </a:cubicBezTo>
                  <a:cubicBezTo>
                    <a:pt x="74" y="0"/>
                    <a:pt x="74" y="0"/>
                    <a:pt x="74" y="0"/>
                  </a:cubicBezTo>
                  <a:cubicBezTo>
                    <a:pt x="74" y="0"/>
                    <a:pt x="74" y="0"/>
                    <a:pt x="74" y="0"/>
                  </a:cubicBezTo>
                  <a:cubicBezTo>
                    <a:pt x="75" y="0"/>
                    <a:pt x="75" y="0"/>
                    <a:pt x="75" y="0"/>
                  </a:cubicBezTo>
                  <a:cubicBezTo>
                    <a:pt x="76" y="0"/>
                    <a:pt x="77" y="0"/>
                    <a:pt x="78" y="1"/>
                  </a:cubicBezTo>
                  <a:cubicBezTo>
                    <a:pt x="79" y="1"/>
                    <a:pt x="79" y="1"/>
                    <a:pt x="80" y="1"/>
                  </a:cubicBezTo>
                  <a:cubicBezTo>
                    <a:pt x="81" y="1"/>
                    <a:pt x="81" y="1"/>
                    <a:pt x="81" y="1"/>
                  </a:cubicBezTo>
                  <a:cubicBezTo>
                    <a:pt x="81" y="1"/>
                    <a:pt x="81" y="1"/>
                    <a:pt x="81" y="1"/>
                  </a:cubicBezTo>
                  <a:cubicBezTo>
                    <a:pt x="82" y="2"/>
                    <a:pt x="83" y="2"/>
                    <a:pt x="84" y="2"/>
                  </a:cubicBezTo>
                  <a:cubicBezTo>
                    <a:pt x="85" y="3"/>
                    <a:pt x="85" y="3"/>
                    <a:pt x="85" y="3"/>
                  </a:cubicBezTo>
                  <a:cubicBezTo>
                    <a:pt x="86" y="3"/>
                    <a:pt x="86" y="3"/>
                    <a:pt x="86" y="3"/>
                  </a:cubicBezTo>
                  <a:cubicBezTo>
                    <a:pt x="86" y="3"/>
                    <a:pt x="86" y="3"/>
                    <a:pt x="86" y="3"/>
                  </a:cubicBezTo>
                  <a:cubicBezTo>
                    <a:pt x="87" y="4"/>
                    <a:pt x="87" y="4"/>
                    <a:pt x="87" y="4"/>
                  </a:cubicBezTo>
                  <a:cubicBezTo>
                    <a:pt x="88" y="4"/>
                    <a:pt x="88" y="4"/>
                    <a:pt x="89" y="4"/>
                  </a:cubicBezTo>
                  <a:cubicBezTo>
                    <a:pt x="89" y="5"/>
                    <a:pt x="89" y="5"/>
                    <a:pt x="90" y="5"/>
                  </a:cubicBezTo>
                  <a:cubicBezTo>
                    <a:pt x="91" y="6"/>
                    <a:pt x="91" y="6"/>
                    <a:pt x="91" y="6"/>
                  </a:cubicBezTo>
                  <a:cubicBezTo>
                    <a:pt x="91" y="6"/>
                    <a:pt x="91" y="6"/>
                    <a:pt x="91" y="6"/>
                  </a:cubicBezTo>
                  <a:cubicBezTo>
                    <a:pt x="91" y="6"/>
                    <a:pt x="91" y="6"/>
                    <a:pt x="91" y="6"/>
                  </a:cubicBezTo>
                  <a:cubicBezTo>
                    <a:pt x="92" y="6"/>
                    <a:pt x="92" y="7"/>
                    <a:pt x="93" y="7"/>
                  </a:cubicBezTo>
                  <a:cubicBezTo>
                    <a:pt x="93" y="7"/>
                    <a:pt x="93" y="7"/>
                    <a:pt x="94" y="8"/>
                  </a:cubicBezTo>
                  <a:cubicBezTo>
                    <a:pt x="95" y="9"/>
                    <a:pt x="95" y="9"/>
                    <a:pt x="95" y="9"/>
                  </a:cubicBezTo>
                  <a:cubicBezTo>
                    <a:pt x="96" y="9"/>
                    <a:pt x="96" y="9"/>
                    <a:pt x="96" y="9"/>
                  </a:cubicBezTo>
                  <a:cubicBezTo>
                    <a:pt x="96" y="9"/>
                    <a:pt x="96" y="9"/>
                    <a:pt x="96" y="9"/>
                  </a:cubicBezTo>
                  <a:cubicBezTo>
                    <a:pt x="96" y="9"/>
                    <a:pt x="96" y="9"/>
                    <a:pt x="96" y="9"/>
                  </a:cubicBezTo>
                  <a:cubicBezTo>
                    <a:pt x="96" y="10"/>
                    <a:pt x="97" y="10"/>
                    <a:pt x="97" y="10"/>
                  </a:cubicBezTo>
                  <a:cubicBezTo>
                    <a:pt x="98" y="11"/>
                    <a:pt x="98" y="11"/>
                    <a:pt x="98" y="11"/>
                  </a:cubicBezTo>
                  <a:cubicBezTo>
                    <a:pt x="99" y="12"/>
                    <a:pt x="99" y="12"/>
                    <a:pt x="99" y="12"/>
                  </a:cubicBezTo>
                  <a:cubicBezTo>
                    <a:pt x="100" y="13"/>
                    <a:pt x="100" y="13"/>
                    <a:pt x="100" y="13"/>
                  </a:cubicBezTo>
                  <a:cubicBezTo>
                    <a:pt x="100" y="14"/>
                    <a:pt x="100" y="14"/>
                    <a:pt x="100" y="14"/>
                  </a:cubicBezTo>
                  <a:cubicBezTo>
                    <a:pt x="100" y="14"/>
                    <a:pt x="100" y="14"/>
                    <a:pt x="100" y="14"/>
                  </a:cubicBezTo>
                  <a:cubicBezTo>
                    <a:pt x="101" y="14"/>
                    <a:pt x="101" y="14"/>
                    <a:pt x="101" y="14"/>
                  </a:cubicBezTo>
                  <a:cubicBezTo>
                    <a:pt x="101" y="15"/>
                    <a:pt x="102" y="15"/>
                    <a:pt x="102" y="15"/>
                  </a:cubicBezTo>
                  <a:cubicBezTo>
                    <a:pt x="102" y="16"/>
                    <a:pt x="103" y="16"/>
                    <a:pt x="103" y="17"/>
                  </a:cubicBezTo>
                  <a:cubicBezTo>
                    <a:pt x="103" y="17"/>
                    <a:pt x="104" y="17"/>
                    <a:pt x="104" y="18"/>
                  </a:cubicBezTo>
                  <a:cubicBezTo>
                    <a:pt x="105" y="19"/>
                    <a:pt x="105" y="19"/>
                    <a:pt x="105" y="19"/>
                  </a:cubicBezTo>
                  <a:cubicBezTo>
                    <a:pt x="105" y="19"/>
                    <a:pt x="105" y="19"/>
                    <a:pt x="105" y="19"/>
                  </a:cubicBezTo>
                  <a:cubicBezTo>
                    <a:pt x="105" y="19"/>
                    <a:pt x="105" y="19"/>
                    <a:pt x="105" y="19"/>
                  </a:cubicBezTo>
                  <a:cubicBezTo>
                    <a:pt x="105" y="19"/>
                    <a:pt x="105" y="19"/>
                    <a:pt x="105" y="19"/>
                  </a:cubicBezTo>
                  <a:cubicBezTo>
                    <a:pt x="105" y="20"/>
                    <a:pt x="106" y="20"/>
                    <a:pt x="106" y="21"/>
                  </a:cubicBezTo>
                  <a:cubicBezTo>
                    <a:pt x="107" y="21"/>
                    <a:pt x="107" y="22"/>
                    <a:pt x="107" y="22"/>
                  </a:cubicBezTo>
                  <a:cubicBezTo>
                    <a:pt x="108" y="23"/>
                    <a:pt x="108" y="24"/>
                    <a:pt x="108" y="24"/>
                  </a:cubicBezTo>
                  <a:cubicBezTo>
                    <a:pt x="109" y="25"/>
                    <a:pt x="109" y="25"/>
                    <a:pt x="109" y="25"/>
                  </a:cubicBezTo>
                  <a:cubicBezTo>
                    <a:pt x="109" y="25"/>
                    <a:pt x="109" y="25"/>
                    <a:pt x="109" y="25"/>
                  </a:cubicBezTo>
                  <a:cubicBezTo>
                    <a:pt x="109" y="25"/>
                    <a:pt x="109" y="26"/>
                    <a:pt x="110" y="26"/>
                  </a:cubicBezTo>
                  <a:cubicBezTo>
                    <a:pt x="110" y="26"/>
                    <a:pt x="110" y="27"/>
                    <a:pt x="110" y="27"/>
                  </a:cubicBezTo>
                  <a:cubicBezTo>
                    <a:pt x="111" y="28"/>
                    <a:pt x="111" y="28"/>
                    <a:pt x="111" y="29"/>
                  </a:cubicBezTo>
                  <a:cubicBezTo>
                    <a:pt x="111" y="29"/>
                    <a:pt x="112" y="29"/>
                    <a:pt x="112" y="30"/>
                  </a:cubicBezTo>
                  <a:cubicBezTo>
                    <a:pt x="112" y="30"/>
                    <a:pt x="112" y="31"/>
                    <a:pt x="112" y="31"/>
                  </a:cubicBezTo>
                  <a:cubicBezTo>
                    <a:pt x="113" y="31"/>
                    <a:pt x="113" y="32"/>
                    <a:pt x="113" y="32"/>
                  </a:cubicBezTo>
                  <a:cubicBezTo>
                    <a:pt x="113" y="33"/>
                    <a:pt x="113" y="33"/>
                    <a:pt x="114" y="33"/>
                  </a:cubicBezTo>
                  <a:cubicBezTo>
                    <a:pt x="114" y="34"/>
                    <a:pt x="114" y="34"/>
                    <a:pt x="114" y="35"/>
                  </a:cubicBezTo>
                  <a:cubicBezTo>
                    <a:pt x="114" y="35"/>
                    <a:pt x="114" y="35"/>
                    <a:pt x="115" y="36"/>
                  </a:cubicBezTo>
                  <a:cubicBezTo>
                    <a:pt x="115" y="36"/>
                    <a:pt x="115" y="37"/>
                    <a:pt x="116" y="38"/>
                  </a:cubicBezTo>
                  <a:cubicBezTo>
                    <a:pt x="116" y="38"/>
                    <a:pt x="116" y="39"/>
                    <a:pt x="116" y="39"/>
                  </a:cubicBezTo>
                  <a:cubicBezTo>
                    <a:pt x="116" y="40"/>
                    <a:pt x="116" y="40"/>
                    <a:pt x="117" y="40"/>
                  </a:cubicBezTo>
                  <a:cubicBezTo>
                    <a:pt x="117" y="42"/>
                    <a:pt x="118" y="44"/>
                    <a:pt x="118" y="46"/>
                  </a:cubicBezTo>
                  <a:cubicBezTo>
                    <a:pt x="119" y="47"/>
                    <a:pt x="119" y="47"/>
                    <a:pt x="119" y="47"/>
                  </a:cubicBezTo>
                  <a:cubicBezTo>
                    <a:pt x="119" y="47"/>
                    <a:pt x="119" y="47"/>
                    <a:pt x="119" y="47"/>
                  </a:cubicBezTo>
                  <a:cubicBezTo>
                    <a:pt x="119" y="48"/>
                    <a:pt x="119" y="48"/>
                    <a:pt x="119" y="48"/>
                  </a:cubicBezTo>
                  <a:cubicBezTo>
                    <a:pt x="119" y="49"/>
                    <a:pt x="120" y="50"/>
                    <a:pt x="120" y="51"/>
                  </a:cubicBezTo>
                  <a:cubicBezTo>
                    <a:pt x="121" y="52"/>
                    <a:pt x="121" y="54"/>
                    <a:pt x="121" y="56"/>
                  </a:cubicBezTo>
                  <a:cubicBezTo>
                    <a:pt x="122" y="56"/>
                    <a:pt x="122" y="56"/>
                    <a:pt x="122" y="56"/>
                  </a:cubicBezTo>
                  <a:cubicBezTo>
                    <a:pt x="122" y="57"/>
                    <a:pt x="122" y="57"/>
                    <a:pt x="122" y="57"/>
                  </a:cubicBezTo>
                  <a:cubicBezTo>
                    <a:pt x="122" y="60"/>
                    <a:pt x="123" y="63"/>
                    <a:pt x="124" y="66"/>
                  </a:cubicBezTo>
                  <a:cubicBezTo>
                    <a:pt x="125" y="73"/>
                    <a:pt x="126" y="81"/>
                    <a:pt x="127" y="89"/>
                  </a:cubicBezTo>
                  <a:cubicBezTo>
                    <a:pt x="128" y="98"/>
                    <a:pt x="129" y="107"/>
                    <a:pt x="129" y="116"/>
                  </a:cubicBezTo>
                  <a:cubicBezTo>
                    <a:pt x="129" y="119"/>
                    <a:pt x="129" y="122"/>
                    <a:pt x="129" y="125"/>
                  </a:cubicBezTo>
                  <a:cubicBezTo>
                    <a:pt x="129" y="126"/>
                    <a:pt x="129" y="127"/>
                    <a:pt x="129" y="127"/>
                  </a:cubicBezTo>
                  <a:cubicBezTo>
                    <a:pt x="129" y="129"/>
                    <a:pt x="129" y="131"/>
                    <a:pt x="130" y="133"/>
                  </a:cubicBezTo>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 name="ïsḻíḍê"/>
            <p:cNvSpPr/>
            <p:nvPr/>
          </p:nvSpPr>
          <p:spPr bwMode="auto">
            <a:xfrm>
              <a:off x="6646863" y="1222376"/>
              <a:ext cx="388938" cy="661988"/>
            </a:xfrm>
            <a:custGeom>
              <a:avLst/>
              <a:gdLst>
                <a:gd name="T0" fmla="*/ 244 w 248"/>
                <a:gd name="T1" fmla="*/ 176 h 424"/>
                <a:gd name="T2" fmla="*/ 225 w 248"/>
                <a:gd name="T3" fmla="*/ 99 h 424"/>
                <a:gd name="T4" fmla="*/ 192 w 248"/>
                <a:gd name="T5" fmla="*/ 42 h 424"/>
                <a:gd name="T6" fmla="*/ 169 w 248"/>
                <a:gd name="T7" fmla="*/ 21 h 424"/>
                <a:gd name="T8" fmla="*/ 118 w 248"/>
                <a:gd name="T9" fmla="*/ 1 h 424"/>
                <a:gd name="T10" fmla="*/ 114 w 248"/>
                <a:gd name="T11" fmla="*/ 1 h 424"/>
                <a:gd name="T12" fmla="*/ 110 w 248"/>
                <a:gd name="T13" fmla="*/ 0 h 424"/>
                <a:gd name="T14" fmla="*/ 63 w 248"/>
                <a:gd name="T15" fmla="*/ 9 h 424"/>
                <a:gd name="T16" fmla="*/ 28 w 248"/>
                <a:gd name="T17" fmla="*/ 43 h 424"/>
                <a:gd name="T18" fmla="*/ 6 w 248"/>
                <a:gd name="T19" fmla="*/ 106 h 424"/>
                <a:gd name="T20" fmla="*/ 0 w 248"/>
                <a:gd name="T21" fmla="*/ 186 h 424"/>
                <a:gd name="T22" fmla="*/ 2 w 248"/>
                <a:gd name="T23" fmla="*/ 230 h 424"/>
                <a:gd name="T24" fmla="*/ 12 w 248"/>
                <a:gd name="T25" fmla="*/ 291 h 424"/>
                <a:gd name="T26" fmla="*/ 30 w 248"/>
                <a:gd name="T27" fmla="*/ 341 h 424"/>
                <a:gd name="T28" fmla="*/ 54 w 248"/>
                <a:gd name="T29" fmla="*/ 379 h 424"/>
                <a:gd name="T30" fmla="*/ 82 w 248"/>
                <a:gd name="T31" fmla="*/ 405 h 424"/>
                <a:gd name="T32" fmla="*/ 116 w 248"/>
                <a:gd name="T33" fmla="*/ 420 h 424"/>
                <a:gd name="T34" fmla="*/ 138 w 248"/>
                <a:gd name="T35" fmla="*/ 423 h 424"/>
                <a:gd name="T36" fmla="*/ 142 w 248"/>
                <a:gd name="T37" fmla="*/ 424 h 424"/>
                <a:gd name="T38" fmla="*/ 160 w 248"/>
                <a:gd name="T39" fmla="*/ 423 h 424"/>
                <a:gd name="T40" fmla="*/ 189 w 248"/>
                <a:gd name="T41" fmla="*/ 413 h 424"/>
                <a:gd name="T42" fmla="*/ 213 w 248"/>
                <a:gd name="T43" fmla="*/ 391 h 424"/>
                <a:gd name="T44" fmla="*/ 232 w 248"/>
                <a:gd name="T45" fmla="*/ 358 h 424"/>
                <a:gd name="T46" fmla="*/ 244 w 248"/>
                <a:gd name="T47" fmla="*/ 313 h 424"/>
                <a:gd name="T48" fmla="*/ 248 w 248"/>
                <a:gd name="T49" fmla="*/ 256 h 424"/>
                <a:gd name="T50" fmla="*/ 175 w 248"/>
                <a:gd name="T51" fmla="*/ 243 h 424"/>
                <a:gd name="T52" fmla="*/ 171 w 248"/>
                <a:gd name="T53" fmla="*/ 289 h 424"/>
                <a:gd name="T54" fmla="*/ 159 w 248"/>
                <a:gd name="T55" fmla="*/ 315 h 424"/>
                <a:gd name="T56" fmla="*/ 143 w 248"/>
                <a:gd name="T57" fmla="*/ 326 h 424"/>
                <a:gd name="T58" fmla="*/ 132 w 248"/>
                <a:gd name="T59" fmla="*/ 327 h 424"/>
                <a:gd name="T60" fmla="*/ 130 w 248"/>
                <a:gd name="T61" fmla="*/ 327 h 424"/>
                <a:gd name="T62" fmla="*/ 119 w 248"/>
                <a:gd name="T63" fmla="*/ 324 h 424"/>
                <a:gd name="T64" fmla="*/ 100 w 248"/>
                <a:gd name="T65" fmla="*/ 308 h 424"/>
                <a:gd name="T66" fmla="*/ 85 w 248"/>
                <a:gd name="T67" fmla="*/ 279 h 424"/>
                <a:gd name="T68" fmla="*/ 77 w 248"/>
                <a:gd name="T69" fmla="*/ 234 h 424"/>
                <a:gd name="T70" fmla="*/ 75 w 248"/>
                <a:gd name="T71" fmla="*/ 176 h 424"/>
                <a:gd name="T72" fmla="*/ 80 w 248"/>
                <a:gd name="T73" fmla="*/ 132 h 424"/>
                <a:gd name="T74" fmla="*/ 92 w 248"/>
                <a:gd name="T75" fmla="*/ 107 h 424"/>
                <a:gd name="T76" fmla="*/ 109 w 248"/>
                <a:gd name="T77" fmla="*/ 96 h 424"/>
                <a:gd name="T78" fmla="*/ 119 w 248"/>
                <a:gd name="T79" fmla="*/ 95 h 424"/>
                <a:gd name="T80" fmla="*/ 120 w 248"/>
                <a:gd name="T81" fmla="*/ 95 h 424"/>
                <a:gd name="T82" fmla="*/ 132 w 248"/>
                <a:gd name="T83" fmla="*/ 98 h 424"/>
                <a:gd name="T84" fmla="*/ 151 w 248"/>
                <a:gd name="T85" fmla="*/ 114 h 424"/>
                <a:gd name="T86" fmla="*/ 165 w 248"/>
                <a:gd name="T87" fmla="*/ 142 h 424"/>
                <a:gd name="T88" fmla="*/ 173 w 248"/>
                <a:gd name="T89" fmla="*/ 184 h 424"/>
                <a:gd name="T90" fmla="*/ 175 w 248"/>
                <a:gd name="T91" fmla="*/ 24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424">
                  <a:moveTo>
                    <a:pt x="248" y="222"/>
                  </a:moveTo>
                  <a:cubicBezTo>
                    <a:pt x="247" y="206"/>
                    <a:pt x="246" y="190"/>
                    <a:pt x="244" y="176"/>
                  </a:cubicBezTo>
                  <a:cubicBezTo>
                    <a:pt x="242" y="161"/>
                    <a:pt x="240" y="148"/>
                    <a:pt x="236" y="135"/>
                  </a:cubicBezTo>
                  <a:cubicBezTo>
                    <a:pt x="233" y="122"/>
                    <a:pt x="229" y="110"/>
                    <a:pt x="225" y="99"/>
                  </a:cubicBezTo>
                  <a:cubicBezTo>
                    <a:pt x="221" y="87"/>
                    <a:pt x="216" y="77"/>
                    <a:pt x="210" y="67"/>
                  </a:cubicBezTo>
                  <a:cubicBezTo>
                    <a:pt x="205" y="58"/>
                    <a:pt x="198" y="49"/>
                    <a:pt x="192" y="42"/>
                  </a:cubicBezTo>
                  <a:cubicBezTo>
                    <a:pt x="185" y="34"/>
                    <a:pt x="178" y="27"/>
                    <a:pt x="170" y="22"/>
                  </a:cubicBezTo>
                  <a:cubicBezTo>
                    <a:pt x="170" y="22"/>
                    <a:pt x="169" y="21"/>
                    <a:pt x="169" y="21"/>
                  </a:cubicBezTo>
                  <a:cubicBezTo>
                    <a:pt x="162" y="16"/>
                    <a:pt x="154" y="12"/>
                    <a:pt x="146" y="8"/>
                  </a:cubicBezTo>
                  <a:cubicBezTo>
                    <a:pt x="137" y="5"/>
                    <a:pt x="128" y="3"/>
                    <a:pt x="118" y="1"/>
                  </a:cubicBezTo>
                  <a:cubicBezTo>
                    <a:pt x="117" y="1"/>
                    <a:pt x="116" y="1"/>
                    <a:pt x="116" y="1"/>
                  </a:cubicBezTo>
                  <a:cubicBezTo>
                    <a:pt x="115" y="1"/>
                    <a:pt x="114" y="1"/>
                    <a:pt x="114" y="1"/>
                  </a:cubicBezTo>
                  <a:cubicBezTo>
                    <a:pt x="113" y="1"/>
                    <a:pt x="112" y="1"/>
                    <a:pt x="112" y="0"/>
                  </a:cubicBezTo>
                  <a:cubicBezTo>
                    <a:pt x="111" y="0"/>
                    <a:pt x="110" y="0"/>
                    <a:pt x="110" y="0"/>
                  </a:cubicBezTo>
                  <a:cubicBezTo>
                    <a:pt x="101" y="0"/>
                    <a:pt x="93" y="0"/>
                    <a:pt x="85" y="1"/>
                  </a:cubicBezTo>
                  <a:cubicBezTo>
                    <a:pt x="77" y="3"/>
                    <a:pt x="70" y="5"/>
                    <a:pt x="63" y="9"/>
                  </a:cubicBezTo>
                  <a:cubicBezTo>
                    <a:pt x="57" y="13"/>
                    <a:pt x="50" y="17"/>
                    <a:pt x="44" y="23"/>
                  </a:cubicBezTo>
                  <a:cubicBezTo>
                    <a:pt x="39" y="29"/>
                    <a:pt x="33" y="35"/>
                    <a:pt x="28" y="43"/>
                  </a:cubicBezTo>
                  <a:cubicBezTo>
                    <a:pt x="23" y="52"/>
                    <a:pt x="19" y="61"/>
                    <a:pt x="15" y="72"/>
                  </a:cubicBezTo>
                  <a:cubicBezTo>
                    <a:pt x="11" y="82"/>
                    <a:pt x="8" y="94"/>
                    <a:pt x="6" y="106"/>
                  </a:cubicBezTo>
                  <a:cubicBezTo>
                    <a:pt x="3" y="119"/>
                    <a:pt x="2" y="133"/>
                    <a:pt x="1" y="147"/>
                  </a:cubicBezTo>
                  <a:cubicBezTo>
                    <a:pt x="0" y="159"/>
                    <a:pt x="0" y="172"/>
                    <a:pt x="0" y="186"/>
                  </a:cubicBezTo>
                  <a:cubicBezTo>
                    <a:pt x="0" y="189"/>
                    <a:pt x="0" y="192"/>
                    <a:pt x="0" y="195"/>
                  </a:cubicBezTo>
                  <a:cubicBezTo>
                    <a:pt x="0" y="207"/>
                    <a:pt x="1" y="218"/>
                    <a:pt x="2" y="230"/>
                  </a:cubicBezTo>
                  <a:cubicBezTo>
                    <a:pt x="3" y="241"/>
                    <a:pt x="4" y="252"/>
                    <a:pt x="6" y="262"/>
                  </a:cubicBezTo>
                  <a:cubicBezTo>
                    <a:pt x="8" y="272"/>
                    <a:pt x="10" y="282"/>
                    <a:pt x="12" y="291"/>
                  </a:cubicBezTo>
                  <a:cubicBezTo>
                    <a:pt x="15" y="301"/>
                    <a:pt x="18" y="309"/>
                    <a:pt x="21" y="318"/>
                  </a:cubicBezTo>
                  <a:cubicBezTo>
                    <a:pt x="24" y="326"/>
                    <a:pt x="27" y="334"/>
                    <a:pt x="30" y="341"/>
                  </a:cubicBezTo>
                  <a:cubicBezTo>
                    <a:pt x="34" y="349"/>
                    <a:pt x="38" y="356"/>
                    <a:pt x="41" y="362"/>
                  </a:cubicBezTo>
                  <a:cubicBezTo>
                    <a:pt x="45" y="368"/>
                    <a:pt x="49" y="374"/>
                    <a:pt x="54" y="379"/>
                  </a:cubicBezTo>
                  <a:cubicBezTo>
                    <a:pt x="58" y="385"/>
                    <a:pt x="62" y="389"/>
                    <a:pt x="67" y="394"/>
                  </a:cubicBezTo>
                  <a:cubicBezTo>
                    <a:pt x="71" y="398"/>
                    <a:pt x="76" y="402"/>
                    <a:pt x="82" y="405"/>
                  </a:cubicBezTo>
                  <a:cubicBezTo>
                    <a:pt x="87" y="408"/>
                    <a:pt x="92" y="411"/>
                    <a:pt x="98" y="414"/>
                  </a:cubicBezTo>
                  <a:cubicBezTo>
                    <a:pt x="104" y="416"/>
                    <a:pt x="110" y="418"/>
                    <a:pt x="116" y="420"/>
                  </a:cubicBezTo>
                  <a:cubicBezTo>
                    <a:pt x="122" y="421"/>
                    <a:pt x="129" y="422"/>
                    <a:pt x="136" y="423"/>
                  </a:cubicBezTo>
                  <a:cubicBezTo>
                    <a:pt x="136" y="423"/>
                    <a:pt x="137" y="423"/>
                    <a:pt x="138" y="423"/>
                  </a:cubicBezTo>
                  <a:cubicBezTo>
                    <a:pt x="140" y="423"/>
                    <a:pt x="140" y="423"/>
                    <a:pt x="140" y="423"/>
                  </a:cubicBezTo>
                  <a:cubicBezTo>
                    <a:pt x="140" y="423"/>
                    <a:pt x="141" y="423"/>
                    <a:pt x="142" y="424"/>
                  </a:cubicBezTo>
                  <a:cubicBezTo>
                    <a:pt x="142" y="424"/>
                    <a:pt x="143" y="424"/>
                    <a:pt x="144" y="424"/>
                  </a:cubicBezTo>
                  <a:cubicBezTo>
                    <a:pt x="150" y="424"/>
                    <a:pt x="155" y="424"/>
                    <a:pt x="160" y="423"/>
                  </a:cubicBezTo>
                  <a:cubicBezTo>
                    <a:pt x="166" y="422"/>
                    <a:pt x="171" y="421"/>
                    <a:pt x="175" y="419"/>
                  </a:cubicBezTo>
                  <a:cubicBezTo>
                    <a:pt x="180" y="418"/>
                    <a:pt x="185" y="416"/>
                    <a:pt x="189" y="413"/>
                  </a:cubicBezTo>
                  <a:cubicBezTo>
                    <a:pt x="193" y="410"/>
                    <a:pt x="197" y="407"/>
                    <a:pt x="201" y="404"/>
                  </a:cubicBezTo>
                  <a:cubicBezTo>
                    <a:pt x="206" y="400"/>
                    <a:pt x="209" y="396"/>
                    <a:pt x="213" y="391"/>
                  </a:cubicBezTo>
                  <a:cubicBezTo>
                    <a:pt x="217" y="386"/>
                    <a:pt x="220" y="381"/>
                    <a:pt x="223" y="376"/>
                  </a:cubicBezTo>
                  <a:cubicBezTo>
                    <a:pt x="227" y="370"/>
                    <a:pt x="229" y="364"/>
                    <a:pt x="232" y="358"/>
                  </a:cubicBezTo>
                  <a:cubicBezTo>
                    <a:pt x="234" y="351"/>
                    <a:pt x="237" y="344"/>
                    <a:pt x="239" y="337"/>
                  </a:cubicBezTo>
                  <a:cubicBezTo>
                    <a:pt x="241" y="329"/>
                    <a:pt x="242" y="321"/>
                    <a:pt x="244" y="313"/>
                  </a:cubicBezTo>
                  <a:cubicBezTo>
                    <a:pt x="245" y="305"/>
                    <a:pt x="246" y="295"/>
                    <a:pt x="247" y="286"/>
                  </a:cubicBezTo>
                  <a:cubicBezTo>
                    <a:pt x="248" y="276"/>
                    <a:pt x="248" y="266"/>
                    <a:pt x="248" y="256"/>
                  </a:cubicBezTo>
                  <a:cubicBezTo>
                    <a:pt x="248" y="245"/>
                    <a:pt x="248" y="234"/>
                    <a:pt x="248" y="222"/>
                  </a:cubicBezTo>
                  <a:moveTo>
                    <a:pt x="175" y="243"/>
                  </a:moveTo>
                  <a:cubicBezTo>
                    <a:pt x="175" y="252"/>
                    <a:pt x="175" y="261"/>
                    <a:pt x="174" y="269"/>
                  </a:cubicBezTo>
                  <a:cubicBezTo>
                    <a:pt x="173" y="276"/>
                    <a:pt x="172" y="283"/>
                    <a:pt x="171" y="289"/>
                  </a:cubicBezTo>
                  <a:cubicBezTo>
                    <a:pt x="169" y="295"/>
                    <a:pt x="168" y="300"/>
                    <a:pt x="166" y="305"/>
                  </a:cubicBezTo>
                  <a:cubicBezTo>
                    <a:pt x="164" y="308"/>
                    <a:pt x="162" y="312"/>
                    <a:pt x="159" y="315"/>
                  </a:cubicBezTo>
                  <a:cubicBezTo>
                    <a:pt x="157" y="318"/>
                    <a:pt x="155" y="320"/>
                    <a:pt x="152" y="322"/>
                  </a:cubicBezTo>
                  <a:cubicBezTo>
                    <a:pt x="149" y="324"/>
                    <a:pt x="146" y="325"/>
                    <a:pt x="143" y="326"/>
                  </a:cubicBezTo>
                  <a:cubicBezTo>
                    <a:pt x="140" y="327"/>
                    <a:pt x="136" y="327"/>
                    <a:pt x="133" y="327"/>
                  </a:cubicBezTo>
                  <a:cubicBezTo>
                    <a:pt x="132" y="327"/>
                    <a:pt x="132" y="327"/>
                    <a:pt x="132" y="327"/>
                  </a:cubicBezTo>
                  <a:cubicBezTo>
                    <a:pt x="131" y="327"/>
                    <a:pt x="131" y="327"/>
                    <a:pt x="131" y="327"/>
                  </a:cubicBezTo>
                  <a:cubicBezTo>
                    <a:pt x="130" y="327"/>
                    <a:pt x="130" y="327"/>
                    <a:pt x="130" y="327"/>
                  </a:cubicBezTo>
                  <a:cubicBezTo>
                    <a:pt x="130" y="327"/>
                    <a:pt x="130" y="327"/>
                    <a:pt x="130" y="327"/>
                  </a:cubicBezTo>
                  <a:cubicBezTo>
                    <a:pt x="126" y="327"/>
                    <a:pt x="122" y="326"/>
                    <a:pt x="119" y="324"/>
                  </a:cubicBezTo>
                  <a:cubicBezTo>
                    <a:pt x="115" y="323"/>
                    <a:pt x="112" y="321"/>
                    <a:pt x="109" y="318"/>
                  </a:cubicBezTo>
                  <a:cubicBezTo>
                    <a:pt x="105" y="315"/>
                    <a:pt x="102" y="312"/>
                    <a:pt x="100" y="308"/>
                  </a:cubicBezTo>
                  <a:cubicBezTo>
                    <a:pt x="97" y="305"/>
                    <a:pt x="94" y="300"/>
                    <a:pt x="92" y="296"/>
                  </a:cubicBezTo>
                  <a:cubicBezTo>
                    <a:pt x="89" y="291"/>
                    <a:pt x="87" y="285"/>
                    <a:pt x="85" y="279"/>
                  </a:cubicBezTo>
                  <a:cubicBezTo>
                    <a:pt x="83" y="273"/>
                    <a:pt x="82" y="266"/>
                    <a:pt x="80" y="258"/>
                  </a:cubicBezTo>
                  <a:cubicBezTo>
                    <a:pt x="79" y="251"/>
                    <a:pt x="78" y="243"/>
                    <a:pt x="77" y="234"/>
                  </a:cubicBezTo>
                  <a:cubicBezTo>
                    <a:pt x="76" y="225"/>
                    <a:pt x="76" y="215"/>
                    <a:pt x="75" y="205"/>
                  </a:cubicBezTo>
                  <a:cubicBezTo>
                    <a:pt x="75" y="194"/>
                    <a:pt x="75" y="184"/>
                    <a:pt x="75" y="176"/>
                  </a:cubicBezTo>
                  <a:cubicBezTo>
                    <a:pt x="75" y="167"/>
                    <a:pt x="76" y="159"/>
                    <a:pt x="77" y="151"/>
                  </a:cubicBezTo>
                  <a:cubicBezTo>
                    <a:pt x="78" y="144"/>
                    <a:pt x="79" y="138"/>
                    <a:pt x="80" y="132"/>
                  </a:cubicBezTo>
                  <a:cubicBezTo>
                    <a:pt x="82" y="126"/>
                    <a:pt x="84" y="121"/>
                    <a:pt x="86" y="117"/>
                  </a:cubicBezTo>
                  <a:cubicBezTo>
                    <a:pt x="88" y="113"/>
                    <a:pt x="90" y="110"/>
                    <a:pt x="92" y="107"/>
                  </a:cubicBezTo>
                  <a:cubicBezTo>
                    <a:pt x="95" y="104"/>
                    <a:pt x="97" y="102"/>
                    <a:pt x="100" y="100"/>
                  </a:cubicBezTo>
                  <a:cubicBezTo>
                    <a:pt x="103" y="98"/>
                    <a:pt x="106" y="97"/>
                    <a:pt x="109" y="96"/>
                  </a:cubicBezTo>
                  <a:cubicBezTo>
                    <a:pt x="112" y="95"/>
                    <a:pt x="115" y="95"/>
                    <a:pt x="118" y="95"/>
                  </a:cubicBezTo>
                  <a:cubicBezTo>
                    <a:pt x="119" y="95"/>
                    <a:pt x="119" y="95"/>
                    <a:pt x="119" y="95"/>
                  </a:cubicBezTo>
                  <a:cubicBezTo>
                    <a:pt x="120" y="95"/>
                    <a:pt x="120" y="95"/>
                    <a:pt x="120" y="95"/>
                  </a:cubicBezTo>
                  <a:cubicBezTo>
                    <a:pt x="120" y="95"/>
                    <a:pt x="120" y="95"/>
                    <a:pt x="120" y="95"/>
                  </a:cubicBezTo>
                  <a:cubicBezTo>
                    <a:pt x="121" y="95"/>
                    <a:pt x="121" y="95"/>
                    <a:pt x="121" y="95"/>
                  </a:cubicBezTo>
                  <a:cubicBezTo>
                    <a:pt x="125" y="96"/>
                    <a:pt x="128" y="97"/>
                    <a:pt x="132" y="98"/>
                  </a:cubicBezTo>
                  <a:cubicBezTo>
                    <a:pt x="135" y="100"/>
                    <a:pt x="139" y="102"/>
                    <a:pt x="142" y="104"/>
                  </a:cubicBezTo>
                  <a:cubicBezTo>
                    <a:pt x="145" y="107"/>
                    <a:pt x="148" y="110"/>
                    <a:pt x="151" y="114"/>
                  </a:cubicBezTo>
                  <a:cubicBezTo>
                    <a:pt x="153" y="117"/>
                    <a:pt x="156" y="121"/>
                    <a:pt x="158" y="126"/>
                  </a:cubicBezTo>
                  <a:cubicBezTo>
                    <a:pt x="161" y="131"/>
                    <a:pt x="163" y="136"/>
                    <a:pt x="165" y="142"/>
                  </a:cubicBezTo>
                  <a:cubicBezTo>
                    <a:pt x="167" y="148"/>
                    <a:pt x="168" y="154"/>
                    <a:pt x="170" y="161"/>
                  </a:cubicBezTo>
                  <a:cubicBezTo>
                    <a:pt x="171" y="168"/>
                    <a:pt x="172" y="176"/>
                    <a:pt x="173" y="184"/>
                  </a:cubicBezTo>
                  <a:cubicBezTo>
                    <a:pt x="174" y="193"/>
                    <a:pt x="175" y="202"/>
                    <a:pt x="175" y="211"/>
                  </a:cubicBezTo>
                  <a:cubicBezTo>
                    <a:pt x="176" y="223"/>
                    <a:pt x="176" y="233"/>
                    <a:pt x="175" y="243"/>
                  </a:cubicBezTo>
                </a:path>
              </a:pathLst>
            </a:custGeom>
            <a:solidFill>
              <a:srgbClr val="FF317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 name="ïšḷiḑè"/>
            <p:cNvSpPr/>
            <p:nvPr/>
          </p:nvSpPr>
          <p:spPr bwMode="auto">
            <a:xfrm>
              <a:off x="6194426" y="1181101"/>
              <a:ext cx="265113" cy="363538"/>
            </a:xfrm>
            <a:custGeom>
              <a:avLst/>
              <a:gdLst>
                <a:gd name="T0" fmla="*/ 167 w 167"/>
                <a:gd name="T1" fmla="*/ 142 h 229"/>
                <a:gd name="T2" fmla="*/ 2 w 167"/>
                <a:gd name="T3" fmla="*/ 229 h 229"/>
                <a:gd name="T4" fmla="*/ 0 w 167"/>
                <a:gd name="T5" fmla="*/ 94 h 229"/>
                <a:gd name="T6" fmla="*/ 164 w 167"/>
                <a:gd name="T7" fmla="*/ 0 h 229"/>
                <a:gd name="T8" fmla="*/ 167 w 167"/>
                <a:gd name="T9" fmla="*/ 142 h 229"/>
              </a:gdLst>
              <a:ahLst/>
              <a:cxnLst>
                <a:cxn ang="0">
                  <a:pos x="T0" y="T1"/>
                </a:cxn>
                <a:cxn ang="0">
                  <a:pos x="T2" y="T3"/>
                </a:cxn>
                <a:cxn ang="0">
                  <a:pos x="T4" y="T5"/>
                </a:cxn>
                <a:cxn ang="0">
                  <a:pos x="T6" y="T7"/>
                </a:cxn>
                <a:cxn ang="0">
                  <a:pos x="T8" y="T9"/>
                </a:cxn>
              </a:cxnLst>
              <a:rect l="0" t="0" r="r" b="b"/>
              <a:pathLst>
                <a:path w="167" h="229">
                  <a:moveTo>
                    <a:pt x="167" y="142"/>
                  </a:moveTo>
                  <a:lnTo>
                    <a:pt x="2" y="229"/>
                  </a:lnTo>
                  <a:lnTo>
                    <a:pt x="0" y="94"/>
                  </a:lnTo>
                  <a:lnTo>
                    <a:pt x="164" y="0"/>
                  </a:lnTo>
                  <a:lnTo>
                    <a:pt x="167" y="142"/>
                  </a:lnTo>
                  <a:close/>
                </a:path>
              </a:pathLst>
            </a:custGeom>
            <a:solidFill>
              <a:srgbClr val="9A005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 name="îŝľíḍe"/>
            <p:cNvSpPr/>
            <p:nvPr/>
          </p:nvSpPr>
          <p:spPr bwMode="auto">
            <a:xfrm>
              <a:off x="6194426" y="1181101"/>
              <a:ext cx="265113" cy="363538"/>
            </a:xfrm>
            <a:custGeom>
              <a:avLst/>
              <a:gdLst>
                <a:gd name="T0" fmla="*/ 167 w 167"/>
                <a:gd name="T1" fmla="*/ 142 h 229"/>
                <a:gd name="T2" fmla="*/ 2 w 167"/>
                <a:gd name="T3" fmla="*/ 229 h 229"/>
                <a:gd name="T4" fmla="*/ 0 w 167"/>
                <a:gd name="T5" fmla="*/ 94 h 229"/>
                <a:gd name="T6" fmla="*/ 164 w 167"/>
                <a:gd name="T7" fmla="*/ 0 h 229"/>
                <a:gd name="T8" fmla="*/ 167 w 167"/>
                <a:gd name="T9" fmla="*/ 142 h 229"/>
              </a:gdLst>
              <a:ahLst/>
              <a:cxnLst>
                <a:cxn ang="0">
                  <a:pos x="T0" y="T1"/>
                </a:cxn>
                <a:cxn ang="0">
                  <a:pos x="T2" y="T3"/>
                </a:cxn>
                <a:cxn ang="0">
                  <a:pos x="T4" y="T5"/>
                </a:cxn>
                <a:cxn ang="0">
                  <a:pos x="T6" y="T7"/>
                </a:cxn>
                <a:cxn ang="0">
                  <a:pos x="T8" y="T9"/>
                </a:cxn>
              </a:cxnLst>
              <a:rect l="0" t="0" r="r" b="b"/>
              <a:pathLst>
                <a:path w="167" h="229">
                  <a:moveTo>
                    <a:pt x="167" y="142"/>
                  </a:moveTo>
                  <a:lnTo>
                    <a:pt x="2" y="229"/>
                  </a:lnTo>
                  <a:lnTo>
                    <a:pt x="0" y="94"/>
                  </a:lnTo>
                  <a:lnTo>
                    <a:pt x="164" y="0"/>
                  </a:lnTo>
                  <a:lnTo>
                    <a:pt x="167" y="1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4" name="îṣḻíḋé"/>
            <p:cNvSpPr/>
            <p:nvPr/>
          </p:nvSpPr>
          <p:spPr bwMode="auto">
            <a:xfrm>
              <a:off x="6203951" y="1833563"/>
              <a:ext cx="388938" cy="127000"/>
            </a:xfrm>
            <a:custGeom>
              <a:avLst/>
              <a:gdLst>
                <a:gd name="T0" fmla="*/ 245 w 245"/>
                <a:gd name="T1" fmla="*/ 8 h 80"/>
                <a:gd name="T2" fmla="*/ 75 w 245"/>
                <a:gd name="T3" fmla="*/ 80 h 80"/>
                <a:gd name="T4" fmla="*/ 0 w 245"/>
                <a:gd name="T5" fmla="*/ 73 h 80"/>
                <a:gd name="T6" fmla="*/ 168 w 245"/>
                <a:gd name="T7" fmla="*/ 0 h 80"/>
                <a:gd name="T8" fmla="*/ 245 w 245"/>
                <a:gd name="T9" fmla="*/ 8 h 80"/>
              </a:gdLst>
              <a:ahLst/>
              <a:cxnLst>
                <a:cxn ang="0">
                  <a:pos x="T0" y="T1"/>
                </a:cxn>
                <a:cxn ang="0">
                  <a:pos x="T2" y="T3"/>
                </a:cxn>
                <a:cxn ang="0">
                  <a:pos x="T4" y="T5"/>
                </a:cxn>
                <a:cxn ang="0">
                  <a:pos x="T6" y="T7"/>
                </a:cxn>
                <a:cxn ang="0">
                  <a:pos x="T8" y="T9"/>
                </a:cxn>
              </a:cxnLst>
              <a:rect l="0" t="0" r="r" b="b"/>
              <a:pathLst>
                <a:path w="245" h="80">
                  <a:moveTo>
                    <a:pt x="245" y="8"/>
                  </a:moveTo>
                  <a:lnTo>
                    <a:pt x="75" y="80"/>
                  </a:lnTo>
                  <a:lnTo>
                    <a:pt x="0" y="73"/>
                  </a:lnTo>
                  <a:lnTo>
                    <a:pt x="168" y="0"/>
                  </a:lnTo>
                  <a:lnTo>
                    <a:pt x="245" y="8"/>
                  </a:ln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 name="íṡḻïdé"/>
            <p:cNvSpPr/>
            <p:nvPr/>
          </p:nvSpPr>
          <p:spPr bwMode="auto">
            <a:xfrm>
              <a:off x="6200776" y="1566863"/>
              <a:ext cx="269875" cy="382588"/>
            </a:xfrm>
            <a:custGeom>
              <a:avLst/>
              <a:gdLst>
                <a:gd name="T0" fmla="*/ 170 w 170"/>
                <a:gd name="T1" fmla="*/ 168 h 241"/>
                <a:gd name="T2" fmla="*/ 2 w 170"/>
                <a:gd name="T3" fmla="*/ 241 h 241"/>
                <a:gd name="T4" fmla="*/ 0 w 170"/>
                <a:gd name="T5" fmla="*/ 81 h 241"/>
                <a:gd name="T6" fmla="*/ 166 w 170"/>
                <a:gd name="T7" fmla="*/ 0 h 241"/>
                <a:gd name="T8" fmla="*/ 170 w 170"/>
                <a:gd name="T9" fmla="*/ 168 h 241"/>
              </a:gdLst>
              <a:ahLst/>
              <a:cxnLst>
                <a:cxn ang="0">
                  <a:pos x="T0" y="T1"/>
                </a:cxn>
                <a:cxn ang="0">
                  <a:pos x="T2" y="T3"/>
                </a:cxn>
                <a:cxn ang="0">
                  <a:pos x="T4" y="T5"/>
                </a:cxn>
                <a:cxn ang="0">
                  <a:pos x="T6" y="T7"/>
                </a:cxn>
                <a:cxn ang="0">
                  <a:pos x="T8" y="T9"/>
                </a:cxn>
              </a:cxnLst>
              <a:rect l="0" t="0" r="r" b="b"/>
              <a:pathLst>
                <a:path w="170" h="241">
                  <a:moveTo>
                    <a:pt x="170" y="168"/>
                  </a:moveTo>
                  <a:lnTo>
                    <a:pt x="2" y="241"/>
                  </a:lnTo>
                  <a:lnTo>
                    <a:pt x="0" y="81"/>
                  </a:lnTo>
                  <a:lnTo>
                    <a:pt x="166" y="0"/>
                  </a:lnTo>
                  <a:lnTo>
                    <a:pt x="170" y="168"/>
                  </a:ln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 name="iṡļídè"/>
            <p:cNvSpPr/>
            <p:nvPr/>
          </p:nvSpPr>
          <p:spPr bwMode="auto">
            <a:xfrm>
              <a:off x="6200776" y="1566863"/>
              <a:ext cx="269875" cy="382588"/>
            </a:xfrm>
            <a:custGeom>
              <a:avLst/>
              <a:gdLst>
                <a:gd name="T0" fmla="*/ 170 w 170"/>
                <a:gd name="T1" fmla="*/ 168 h 241"/>
                <a:gd name="T2" fmla="*/ 2 w 170"/>
                <a:gd name="T3" fmla="*/ 241 h 241"/>
                <a:gd name="T4" fmla="*/ 0 w 170"/>
                <a:gd name="T5" fmla="*/ 81 h 241"/>
                <a:gd name="T6" fmla="*/ 166 w 170"/>
                <a:gd name="T7" fmla="*/ 0 h 241"/>
                <a:gd name="T8" fmla="*/ 170 w 170"/>
                <a:gd name="T9" fmla="*/ 168 h 241"/>
              </a:gdLst>
              <a:ahLst/>
              <a:cxnLst>
                <a:cxn ang="0">
                  <a:pos x="T0" y="T1"/>
                </a:cxn>
                <a:cxn ang="0">
                  <a:pos x="T2" y="T3"/>
                </a:cxn>
                <a:cxn ang="0">
                  <a:pos x="T4" y="T5"/>
                </a:cxn>
                <a:cxn ang="0">
                  <a:pos x="T6" y="T7"/>
                </a:cxn>
                <a:cxn ang="0">
                  <a:pos x="T8" y="T9"/>
                </a:cxn>
              </a:cxnLst>
              <a:rect l="0" t="0" r="r" b="b"/>
              <a:pathLst>
                <a:path w="170" h="241">
                  <a:moveTo>
                    <a:pt x="170" y="168"/>
                  </a:moveTo>
                  <a:lnTo>
                    <a:pt x="2" y="241"/>
                  </a:lnTo>
                  <a:lnTo>
                    <a:pt x="0" y="81"/>
                  </a:lnTo>
                  <a:lnTo>
                    <a:pt x="166" y="0"/>
                  </a:lnTo>
                  <a:lnTo>
                    <a:pt x="170" y="1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 name="isḷïḑé"/>
            <p:cNvSpPr/>
            <p:nvPr/>
          </p:nvSpPr>
          <p:spPr bwMode="auto">
            <a:xfrm>
              <a:off x="6072188" y="1550988"/>
              <a:ext cx="392113" cy="144463"/>
            </a:xfrm>
            <a:custGeom>
              <a:avLst/>
              <a:gdLst>
                <a:gd name="T0" fmla="*/ 247 w 247"/>
                <a:gd name="T1" fmla="*/ 10 h 91"/>
                <a:gd name="T2" fmla="*/ 81 w 247"/>
                <a:gd name="T3" fmla="*/ 91 h 91"/>
                <a:gd name="T4" fmla="*/ 0 w 247"/>
                <a:gd name="T5" fmla="*/ 82 h 91"/>
                <a:gd name="T6" fmla="*/ 162 w 247"/>
                <a:gd name="T7" fmla="*/ 0 h 91"/>
                <a:gd name="T8" fmla="*/ 247 w 247"/>
                <a:gd name="T9" fmla="*/ 10 h 91"/>
              </a:gdLst>
              <a:ahLst/>
              <a:cxnLst>
                <a:cxn ang="0">
                  <a:pos x="T0" y="T1"/>
                </a:cxn>
                <a:cxn ang="0">
                  <a:pos x="T2" y="T3"/>
                </a:cxn>
                <a:cxn ang="0">
                  <a:pos x="T4" y="T5"/>
                </a:cxn>
                <a:cxn ang="0">
                  <a:pos x="T6" y="T7"/>
                </a:cxn>
                <a:cxn ang="0">
                  <a:pos x="T8" y="T9"/>
                </a:cxn>
              </a:cxnLst>
              <a:rect l="0" t="0" r="r" b="b"/>
              <a:pathLst>
                <a:path w="247" h="91">
                  <a:moveTo>
                    <a:pt x="247" y="10"/>
                  </a:moveTo>
                  <a:lnTo>
                    <a:pt x="81" y="91"/>
                  </a:lnTo>
                  <a:lnTo>
                    <a:pt x="0" y="82"/>
                  </a:lnTo>
                  <a:lnTo>
                    <a:pt x="162" y="0"/>
                  </a:lnTo>
                  <a:lnTo>
                    <a:pt x="247" y="10"/>
                  </a:ln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 name="ïṣḻîḍê"/>
            <p:cNvSpPr/>
            <p:nvPr/>
          </p:nvSpPr>
          <p:spPr bwMode="auto">
            <a:xfrm>
              <a:off x="6072188" y="1550988"/>
              <a:ext cx="392113" cy="144463"/>
            </a:xfrm>
            <a:custGeom>
              <a:avLst/>
              <a:gdLst>
                <a:gd name="T0" fmla="*/ 247 w 247"/>
                <a:gd name="T1" fmla="*/ 10 h 91"/>
                <a:gd name="T2" fmla="*/ 81 w 247"/>
                <a:gd name="T3" fmla="*/ 91 h 91"/>
                <a:gd name="T4" fmla="*/ 0 w 247"/>
                <a:gd name="T5" fmla="*/ 82 h 91"/>
                <a:gd name="T6" fmla="*/ 162 w 247"/>
                <a:gd name="T7" fmla="*/ 0 h 91"/>
                <a:gd name="T8" fmla="*/ 247 w 247"/>
                <a:gd name="T9" fmla="*/ 10 h 91"/>
              </a:gdLst>
              <a:ahLst/>
              <a:cxnLst>
                <a:cxn ang="0">
                  <a:pos x="T0" y="T1"/>
                </a:cxn>
                <a:cxn ang="0">
                  <a:pos x="T2" y="T3"/>
                </a:cxn>
                <a:cxn ang="0">
                  <a:pos x="T4" y="T5"/>
                </a:cxn>
                <a:cxn ang="0">
                  <a:pos x="T6" y="T7"/>
                </a:cxn>
                <a:cxn ang="0">
                  <a:pos x="T8" y="T9"/>
                </a:cxn>
              </a:cxnLst>
              <a:rect l="0" t="0" r="r" b="b"/>
              <a:pathLst>
                <a:path w="247" h="91">
                  <a:moveTo>
                    <a:pt x="247" y="10"/>
                  </a:moveTo>
                  <a:lnTo>
                    <a:pt x="81" y="91"/>
                  </a:lnTo>
                  <a:lnTo>
                    <a:pt x="0" y="82"/>
                  </a:lnTo>
                  <a:lnTo>
                    <a:pt x="162" y="0"/>
                  </a:lnTo>
                  <a:lnTo>
                    <a:pt x="24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 name="íśľidê"/>
            <p:cNvSpPr/>
            <p:nvPr/>
          </p:nvSpPr>
          <p:spPr bwMode="auto">
            <a:xfrm>
              <a:off x="5954713" y="1806576"/>
              <a:ext cx="381000" cy="130175"/>
            </a:xfrm>
            <a:custGeom>
              <a:avLst/>
              <a:gdLst>
                <a:gd name="T0" fmla="*/ 240 w 240"/>
                <a:gd name="T1" fmla="*/ 8 h 82"/>
                <a:gd name="T2" fmla="*/ 76 w 240"/>
                <a:gd name="T3" fmla="*/ 82 h 82"/>
                <a:gd name="T4" fmla="*/ 0 w 240"/>
                <a:gd name="T5" fmla="*/ 75 h 82"/>
                <a:gd name="T6" fmla="*/ 160 w 240"/>
                <a:gd name="T7" fmla="*/ 0 h 82"/>
                <a:gd name="T8" fmla="*/ 240 w 240"/>
                <a:gd name="T9" fmla="*/ 8 h 82"/>
              </a:gdLst>
              <a:ahLst/>
              <a:cxnLst>
                <a:cxn ang="0">
                  <a:pos x="T0" y="T1"/>
                </a:cxn>
                <a:cxn ang="0">
                  <a:pos x="T2" y="T3"/>
                </a:cxn>
                <a:cxn ang="0">
                  <a:pos x="T4" y="T5"/>
                </a:cxn>
                <a:cxn ang="0">
                  <a:pos x="T6" y="T7"/>
                </a:cxn>
                <a:cxn ang="0">
                  <a:pos x="T8" y="T9"/>
                </a:cxn>
              </a:cxnLst>
              <a:rect l="0" t="0" r="r" b="b"/>
              <a:pathLst>
                <a:path w="240" h="82">
                  <a:moveTo>
                    <a:pt x="240" y="8"/>
                  </a:moveTo>
                  <a:lnTo>
                    <a:pt x="76" y="82"/>
                  </a:lnTo>
                  <a:lnTo>
                    <a:pt x="0" y="75"/>
                  </a:lnTo>
                  <a:lnTo>
                    <a:pt x="160" y="0"/>
                  </a:lnTo>
                  <a:lnTo>
                    <a:pt x="240" y="8"/>
                  </a:ln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 name="íśḻíde"/>
            <p:cNvSpPr/>
            <p:nvPr/>
          </p:nvSpPr>
          <p:spPr bwMode="auto">
            <a:xfrm>
              <a:off x="5948363" y="1146176"/>
              <a:ext cx="260350" cy="779463"/>
            </a:xfrm>
            <a:custGeom>
              <a:avLst/>
              <a:gdLst>
                <a:gd name="T0" fmla="*/ 164 w 164"/>
                <a:gd name="T1" fmla="*/ 416 h 491"/>
                <a:gd name="T2" fmla="*/ 4 w 164"/>
                <a:gd name="T3" fmla="*/ 491 h 491"/>
                <a:gd name="T4" fmla="*/ 0 w 164"/>
                <a:gd name="T5" fmla="*/ 95 h 491"/>
                <a:gd name="T6" fmla="*/ 158 w 164"/>
                <a:gd name="T7" fmla="*/ 0 h 491"/>
                <a:gd name="T8" fmla="*/ 164 w 164"/>
                <a:gd name="T9" fmla="*/ 416 h 491"/>
              </a:gdLst>
              <a:ahLst/>
              <a:cxnLst>
                <a:cxn ang="0">
                  <a:pos x="T0" y="T1"/>
                </a:cxn>
                <a:cxn ang="0">
                  <a:pos x="T2" y="T3"/>
                </a:cxn>
                <a:cxn ang="0">
                  <a:pos x="T4" y="T5"/>
                </a:cxn>
                <a:cxn ang="0">
                  <a:pos x="T6" y="T7"/>
                </a:cxn>
                <a:cxn ang="0">
                  <a:pos x="T8" y="T9"/>
                </a:cxn>
              </a:cxnLst>
              <a:rect l="0" t="0" r="r" b="b"/>
              <a:pathLst>
                <a:path w="164" h="491">
                  <a:moveTo>
                    <a:pt x="164" y="416"/>
                  </a:moveTo>
                  <a:lnTo>
                    <a:pt x="4" y="491"/>
                  </a:lnTo>
                  <a:lnTo>
                    <a:pt x="0" y="95"/>
                  </a:lnTo>
                  <a:lnTo>
                    <a:pt x="158" y="0"/>
                  </a:lnTo>
                  <a:lnTo>
                    <a:pt x="164" y="416"/>
                  </a:lnTo>
                  <a:close/>
                </a:path>
              </a:pathLst>
            </a:custGeom>
            <a:solidFill>
              <a:srgbClr val="97005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 name="ïSḷíďè"/>
            <p:cNvSpPr/>
            <p:nvPr/>
          </p:nvSpPr>
          <p:spPr bwMode="auto">
            <a:xfrm>
              <a:off x="5948363" y="1146176"/>
              <a:ext cx="260350" cy="779463"/>
            </a:xfrm>
            <a:custGeom>
              <a:avLst/>
              <a:gdLst>
                <a:gd name="T0" fmla="*/ 164 w 164"/>
                <a:gd name="T1" fmla="*/ 416 h 491"/>
                <a:gd name="T2" fmla="*/ 4 w 164"/>
                <a:gd name="T3" fmla="*/ 491 h 491"/>
                <a:gd name="T4" fmla="*/ 0 w 164"/>
                <a:gd name="T5" fmla="*/ 95 h 491"/>
                <a:gd name="T6" fmla="*/ 158 w 164"/>
                <a:gd name="T7" fmla="*/ 0 h 491"/>
                <a:gd name="T8" fmla="*/ 164 w 164"/>
                <a:gd name="T9" fmla="*/ 416 h 491"/>
              </a:gdLst>
              <a:ahLst/>
              <a:cxnLst>
                <a:cxn ang="0">
                  <a:pos x="T0" y="T1"/>
                </a:cxn>
                <a:cxn ang="0">
                  <a:pos x="T2" y="T3"/>
                </a:cxn>
                <a:cxn ang="0">
                  <a:pos x="T4" y="T5"/>
                </a:cxn>
                <a:cxn ang="0">
                  <a:pos x="T6" y="T7"/>
                </a:cxn>
                <a:cxn ang="0">
                  <a:pos x="T8" y="T9"/>
                </a:cxn>
              </a:cxnLst>
              <a:rect l="0" t="0" r="r" b="b"/>
              <a:pathLst>
                <a:path w="164" h="491">
                  <a:moveTo>
                    <a:pt x="164" y="416"/>
                  </a:moveTo>
                  <a:lnTo>
                    <a:pt x="4" y="491"/>
                  </a:lnTo>
                  <a:lnTo>
                    <a:pt x="0" y="95"/>
                  </a:lnTo>
                  <a:lnTo>
                    <a:pt x="158" y="0"/>
                  </a:lnTo>
                  <a:lnTo>
                    <a:pt x="164" y="4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 name="îṡḷiḋè"/>
            <p:cNvSpPr/>
            <p:nvPr/>
          </p:nvSpPr>
          <p:spPr bwMode="auto">
            <a:xfrm>
              <a:off x="6199188" y="1146176"/>
              <a:ext cx="393700" cy="700088"/>
            </a:xfrm>
            <a:custGeom>
              <a:avLst/>
              <a:gdLst>
                <a:gd name="T0" fmla="*/ 248 w 248"/>
                <a:gd name="T1" fmla="*/ 441 h 441"/>
                <a:gd name="T2" fmla="*/ 171 w 248"/>
                <a:gd name="T3" fmla="*/ 433 h 441"/>
                <a:gd name="T4" fmla="*/ 169 w 248"/>
                <a:gd name="T5" fmla="*/ 347 h 441"/>
                <a:gd name="T6" fmla="*/ 167 w 248"/>
                <a:gd name="T7" fmla="*/ 265 h 441"/>
                <a:gd name="T8" fmla="*/ 104 w 248"/>
                <a:gd name="T9" fmla="*/ 257 h 441"/>
                <a:gd name="T10" fmla="*/ 82 w 248"/>
                <a:gd name="T11" fmla="*/ 255 h 441"/>
                <a:gd name="T12" fmla="*/ 83 w 248"/>
                <a:gd name="T13" fmla="*/ 278 h 441"/>
                <a:gd name="T14" fmla="*/ 86 w 248"/>
                <a:gd name="T15" fmla="*/ 424 h 441"/>
                <a:gd name="T16" fmla="*/ 6 w 248"/>
                <a:gd name="T17" fmla="*/ 416 h 441"/>
                <a:gd name="T18" fmla="*/ 5 w 248"/>
                <a:gd name="T19" fmla="*/ 357 h 441"/>
                <a:gd name="T20" fmla="*/ 1 w 248"/>
                <a:gd name="T21" fmla="*/ 112 h 441"/>
                <a:gd name="T22" fmla="*/ 1 w 248"/>
                <a:gd name="T23" fmla="*/ 112 h 441"/>
                <a:gd name="T24" fmla="*/ 0 w 248"/>
                <a:gd name="T25" fmla="*/ 17 h 441"/>
                <a:gd name="T26" fmla="*/ 0 w 248"/>
                <a:gd name="T27" fmla="*/ 0 h 441"/>
                <a:gd name="T28" fmla="*/ 16 w 248"/>
                <a:gd name="T29" fmla="*/ 2 h 441"/>
                <a:gd name="T30" fmla="*/ 16 w 248"/>
                <a:gd name="T31" fmla="*/ 2 h 441"/>
                <a:gd name="T32" fmla="*/ 77 w 248"/>
                <a:gd name="T33" fmla="*/ 11 h 441"/>
                <a:gd name="T34" fmla="*/ 78 w 248"/>
                <a:gd name="T35" fmla="*/ 41 h 441"/>
                <a:gd name="T36" fmla="*/ 80 w 248"/>
                <a:gd name="T37" fmla="*/ 153 h 441"/>
                <a:gd name="T38" fmla="*/ 164 w 248"/>
                <a:gd name="T39" fmla="*/ 164 h 441"/>
                <a:gd name="T40" fmla="*/ 161 w 248"/>
                <a:gd name="T41" fmla="*/ 22 h 441"/>
                <a:gd name="T42" fmla="*/ 236 w 248"/>
                <a:gd name="T43" fmla="*/ 33 h 441"/>
                <a:gd name="T44" fmla="*/ 239 w 248"/>
                <a:gd name="T45" fmla="*/ 119 h 441"/>
                <a:gd name="T46" fmla="*/ 243 w 248"/>
                <a:gd name="T47" fmla="*/ 272 h 441"/>
                <a:gd name="T48" fmla="*/ 248 w 248"/>
                <a:gd name="T49"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8" h="441">
                  <a:moveTo>
                    <a:pt x="248" y="441"/>
                  </a:moveTo>
                  <a:lnTo>
                    <a:pt x="171" y="433"/>
                  </a:lnTo>
                  <a:lnTo>
                    <a:pt x="169" y="347"/>
                  </a:lnTo>
                  <a:lnTo>
                    <a:pt x="167" y="265"/>
                  </a:lnTo>
                  <a:lnTo>
                    <a:pt x="104" y="257"/>
                  </a:lnTo>
                  <a:lnTo>
                    <a:pt x="82" y="255"/>
                  </a:lnTo>
                  <a:lnTo>
                    <a:pt x="83" y="278"/>
                  </a:lnTo>
                  <a:lnTo>
                    <a:pt x="86" y="424"/>
                  </a:lnTo>
                  <a:lnTo>
                    <a:pt x="6" y="416"/>
                  </a:lnTo>
                  <a:lnTo>
                    <a:pt x="5" y="357"/>
                  </a:lnTo>
                  <a:lnTo>
                    <a:pt x="1" y="112"/>
                  </a:lnTo>
                  <a:lnTo>
                    <a:pt x="1" y="112"/>
                  </a:lnTo>
                  <a:lnTo>
                    <a:pt x="0" y="17"/>
                  </a:lnTo>
                  <a:lnTo>
                    <a:pt x="0" y="0"/>
                  </a:lnTo>
                  <a:lnTo>
                    <a:pt x="16" y="2"/>
                  </a:lnTo>
                  <a:lnTo>
                    <a:pt x="16" y="2"/>
                  </a:lnTo>
                  <a:lnTo>
                    <a:pt x="77" y="11"/>
                  </a:lnTo>
                  <a:lnTo>
                    <a:pt x="78" y="41"/>
                  </a:lnTo>
                  <a:lnTo>
                    <a:pt x="80" y="153"/>
                  </a:lnTo>
                  <a:lnTo>
                    <a:pt x="164" y="164"/>
                  </a:lnTo>
                  <a:lnTo>
                    <a:pt x="161" y="22"/>
                  </a:lnTo>
                  <a:lnTo>
                    <a:pt x="236" y="33"/>
                  </a:lnTo>
                  <a:lnTo>
                    <a:pt x="239" y="119"/>
                  </a:lnTo>
                  <a:lnTo>
                    <a:pt x="243" y="272"/>
                  </a:lnTo>
                  <a:lnTo>
                    <a:pt x="248" y="441"/>
                  </a:lnTo>
                  <a:close/>
                </a:path>
              </a:pathLst>
            </a:custGeom>
            <a:solidFill>
              <a:srgbClr val="FF317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2" name="íš1íḍé"/>
            <p:cNvSpPr/>
            <p:nvPr/>
          </p:nvSpPr>
          <p:spPr bwMode="auto">
            <a:xfrm>
              <a:off x="6199188" y="1146176"/>
              <a:ext cx="393700" cy="700088"/>
            </a:xfrm>
            <a:custGeom>
              <a:avLst/>
              <a:gdLst>
                <a:gd name="T0" fmla="*/ 248 w 248"/>
                <a:gd name="T1" fmla="*/ 441 h 441"/>
                <a:gd name="T2" fmla="*/ 171 w 248"/>
                <a:gd name="T3" fmla="*/ 433 h 441"/>
                <a:gd name="T4" fmla="*/ 169 w 248"/>
                <a:gd name="T5" fmla="*/ 347 h 441"/>
                <a:gd name="T6" fmla="*/ 167 w 248"/>
                <a:gd name="T7" fmla="*/ 265 h 441"/>
                <a:gd name="T8" fmla="*/ 104 w 248"/>
                <a:gd name="T9" fmla="*/ 257 h 441"/>
                <a:gd name="T10" fmla="*/ 82 w 248"/>
                <a:gd name="T11" fmla="*/ 255 h 441"/>
                <a:gd name="T12" fmla="*/ 83 w 248"/>
                <a:gd name="T13" fmla="*/ 278 h 441"/>
                <a:gd name="T14" fmla="*/ 86 w 248"/>
                <a:gd name="T15" fmla="*/ 424 h 441"/>
                <a:gd name="T16" fmla="*/ 6 w 248"/>
                <a:gd name="T17" fmla="*/ 416 h 441"/>
                <a:gd name="T18" fmla="*/ 5 w 248"/>
                <a:gd name="T19" fmla="*/ 357 h 441"/>
                <a:gd name="T20" fmla="*/ 1 w 248"/>
                <a:gd name="T21" fmla="*/ 112 h 441"/>
                <a:gd name="T22" fmla="*/ 1 w 248"/>
                <a:gd name="T23" fmla="*/ 112 h 441"/>
                <a:gd name="T24" fmla="*/ 0 w 248"/>
                <a:gd name="T25" fmla="*/ 17 h 441"/>
                <a:gd name="T26" fmla="*/ 0 w 248"/>
                <a:gd name="T27" fmla="*/ 0 h 441"/>
                <a:gd name="T28" fmla="*/ 16 w 248"/>
                <a:gd name="T29" fmla="*/ 2 h 441"/>
                <a:gd name="T30" fmla="*/ 16 w 248"/>
                <a:gd name="T31" fmla="*/ 2 h 441"/>
                <a:gd name="T32" fmla="*/ 77 w 248"/>
                <a:gd name="T33" fmla="*/ 11 h 441"/>
                <a:gd name="T34" fmla="*/ 78 w 248"/>
                <a:gd name="T35" fmla="*/ 41 h 441"/>
                <a:gd name="T36" fmla="*/ 80 w 248"/>
                <a:gd name="T37" fmla="*/ 153 h 441"/>
                <a:gd name="T38" fmla="*/ 164 w 248"/>
                <a:gd name="T39" fmla="*/ 164 h 441"/>
                <a:gd name="T40" fmla="*/ 161 w 248"/>
                <a:gd name="T41" fmla="*/ 22 h 441"/>
                <a:gd name="T42" fmla="*/ 236 w 248"/>
                <a:gd name="T43" fmla="*/ 33 h 441"/>
                <a:gd name="T44" fmla="*/ 239 w 248"/>
                <a:gd name="T45" fmla="*/ 119 h 441"/>
                <a:gd name="T46" fmla="*/ 243 w 248"/>
                <a:gd name="T47" fmla="*/ 272 h 441"/>
                <a:gd name="T48" fmla="*/ 248 w 248"/>
                <a:gd name="T49" fmla="*/ 4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8" h="441">
                  <a:moveTo>
                    <a:pt x="248" y="441"/>
                  </a:moveTo>
                  <a:lnTo>
                    <a:pt x="171" y="433"/>
                  </a:lnTo>
                  <a:lnTo>
                    <a:pt x="169" y="347"/>
                  </a:lnTo>
                  <a:lnTo>
                    <a:pt x="167" y="265"/>
                  </a:lnTo>
                  <a:lnTo>
                    <a:pt x="104" y="257"/>
                  </a:lnTo>
                  <a:lnTo>
                    <a:pt x="82" y="255"/>
                  </a:lnTo>
                  <a:lnTo>
                    <a:pt x="83" y="278"/>
                  </a:lnTo>
                  <a:lnTo>
                    <a:pt x="86" y="424"/>
                  </a:lnTo>
                  <a:lnTo>
                    <a:pt x="6" y="416"/>
                  </a:lnTo>
                  <a:lnTo>
                    <a:pt x="5" y="357"/>
                  </a:lnTo>
                  <a:lnTo>
                    <a:pt x="1" y="112"/>
                  </a:lnTo>
                  <a:lnTo>
                    <a:pt x="1" y="112"/>
                  </a:lnTo>
                  <a:lnTo>
                    <a:pt x="0" y="17"/>
                  </a:lnTo>
                  <a:lnTo>
                    <a:pt x="0" y="0"/>
                  </a:lnTo>
                  <a:lnTo>
                    <a:pt x="16" y="2"/>
                  </a:lnTo>
                  <a:lnTo>
                    <a:pt x="16" y="2"/>
                  </a:lnTo>
                  <a:lnTo>
                    <a:pt x="77" y="11"/>
                  </a:lnTo>
                  <a:lnTo>
                    <a:pt x="78" y="41"/>
                  </a:lnTo>
                  <a:lnTo>
                    <a:pt x="80" y="153"/>
                  </a:lnTo>
                  <a:lnTo>
                    <a:pt x="164" y="164"/>
                  </a:lnTo>
                  <a:lnTo>
                    <a:pt x="161" y="22"/>
                  </a:lnTo>
                  <a:lnTo>
                    <a:pt x="236" y="33"/>
                  </a:lnTo>
                  <a:lnTo>
                    <a:pt x="239" y="119"/>
                  </a:lnTo>
                  <a:lnTo>
                    <a:pt x="243" y="272"/>
                  </a:lnTo>
                  <a:lnTo>
                    <a:pt x="248" y="4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 name="îṧ1ïḍê"/>
            <p:cNvSpPr/>
            <p:nvPr/>
          </p:nvSpPr>
          <p:spPr bwMode="auto">
            <a:xfrm>
              <a:off x="5781676" y="1328738"/>
              <a:ext cx="355600" cy="168275"/>
            </a:xfrm>
            <a:custGeom>
              <a:avLst/>
              <a:gdLst>
                <a:gd name="T0" fmla="*/ 224 w 224"/>
                <a:gd name="T1" fmla="*/ 0 h 106"/>
                <a:gd name="T2" fmla="*/ 67 w 224"/>
                <a:gd name="T3" fmla="*/ 91 h 106"/>
                <a:gd name="T4" fmla="*/ 0 w 224"/>
                <a:gd name="T5" fmla="*/ 106 h 106"/>
                <a:gd name="T6" fmla="*/ 154 w 224"/>
                <a:gd name="T7" fmla="*/ 16 h 106"/>
                <a:gd name="T8" fmla="*/ 224 w 224"/>
                <a:gd name="T9" fmla="*/ 0 h 106"/>
              </a:gdLst>
              <a:ahLst/>
              <a:cxnLst>
                <a:cxn ang="0">
                  <a:pos x="T0" y="T1"/>
                </a:cxn>
                <a:cxn ang="0">
                  <a:pos x="T2" y="T3"/>
                </a:cxn>
                <a:cxn ang="0">
                  <a:pos x="T4" y="T5"/>
                </a:cxn>
                <a:cxn ang="0">
                  <a:pos x="T6" y="T7"/>
                </a:cxn>
                <a:cxn ang="0">
                  <a:pos x="T8" y="T9"/>
                </a:cxn>
              </a:cxnLst>
              <a:rect l="0" t="0" r="r" b="b"/>
              <a:pathLst>
                <a:path w="224" h="106">
                  <a:moveTo>
                    <a:pt x="224" y="0"/>
                  </a:moveTo>
                  <a:lnTo>
                    <a:pt x="67" y="91"/>
                  </a:lnTo>
                  <a:lnTo>
                    <a:pt x="0" y="106"/>
                  </a:lnTo>
                  <a:lnTo>
                    <a:pt x="154" y="16"/>
                  </a:lnTo>
                  <a:lnTo>
                    <a:pt x="224" y="0"/>
                  </a:ln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 name="işľîdé"/>
            <p:cNvSpPr/>
            <p:nvPr/>
          </p:nvSpPr>
          <p:spPr bwMode="auto">
            <a:xfrm>
              <a:off x="5778501" y="1338263"/>
              <a:ext cx="247650" cy="158750"/>
            </a:xfrm>
            <a:custGeom>
              <a:avLst/>
              <a:gdLst>
                <a:gd name="T0" fmla="*/ 158 w 158"/>
                <a:gd name="T1" fmla="*/ 10 h 102"/>
                <a:gd name="T2" fmla="*/ 2 w 158"/>
                <a:gd name="T3" fmla="*/ 102 h 102"/>
                <a:gd name="T4" fmla="*/ 1 w 158"/>
                <a:gd name="T5" fmla="*/ 100 h 102"/>
                <a:gd name="T6" fmla="*/ 1 w 158"/>
                <a:gd name="T7" fmla="*/ 97 h 102"/>
                <a:gd name="T8" fmla="*/ 0 w 158"/>
                <a:gd name="T9" fmla="*/ 95 h 102"/>
                <a:gd name="T10" fmla="*/ 0 w 158"/>
                <a:gd name="T11" fmla="*/ 93 h 102"/>
                <a:gd name="T12" fmla="*/ 156 w 158"/>
                <a:gd name="T13" fmla="*/ 0 h 102"/>
                <a:gd name="T14" fmla="*/ 156 w 158"/>
                <a:gd name="T15" fmla="*/ 2 h 102"/>
                <a:gd name="T16" fmla="*/ 157 w 158"/>
                <a:gd name="T17" fmla="*/ 5 h 102"/>
                <a:gd name="T18" fmla="*/ 157 w 158"/>
                <a:gd name="T19" fmla="*/ 7 h 102"/>
                <a:gd name="T20" fmla="*/ 158 w 158"/>
                <a:gd name="T21"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02">
                  <a:moveTo>
                    <a:pt x="158" y="10"/>
                  </a:moveTo>
                  <a:cubicBezTo>
                    <a:pt x="2" y="102"/>
                    <a:pt x="2" y="102"/>
                    <a:pt x="2" y="102"/>
                  </a:cubicBezTo>
                  <a:cubicBezTo>
                    <a:pt x="1" y="102"/>
                    <a:pt x="1" y="101"/>
                    <a:pt x="1" y="100"/>
                  </a:cubicBezTo>
                  <a:cubicBezTo>
                    <a:pt x="1" y="99"/>
                    <a:pt x="1" y="98"/>
                    <a:pt x="1" y="97"/>
                  </a:cubicBezTo>
                  <a:cubicBezTo>
                    <a:pt x="0" y="97"/>
                    <a:pt x="0" y="96"/>
                    <a:pt x="0" y="95"/>
                  </a:cubicBezTo>
                  <a:cubicBezTo>
                    <a:pt x="0" y="94"/>
                    <a:pt x="0" y="94"/>
                    <a:pt x="0" y="93"/>
                  </a:cubicBezTo>
                  <a:cubicBezTo>
                    <a:pt x="156" y="0"/>
                    <a:pt x="156" y="0"/>
                    <a:pt x="156" y="0"/>
                  </a:cubicBezTo>
                  <a:cubicBezTo>
                    <a:pt x="156" y="1"/>
                    <a:pt x="156" y="2"/>
                    <a:pt x="156" y="2"/>
                  </a:cubicBezTo>
                  <a:cubicBezTo>
                    <a:pt x="156" y="3"/>
                    <a:pt x="157" y="4"/>
                    <a:pt x="157" y="5"/>
                  </a:cubicBezTo>
                  <a:cubicBezTo>
                    <a:pt x="157" y="6"/>
                    <a:pt x="157" y="7"/>
                    <a:pt x="157" y="7"/>
                  </a:cubicBezTo>
                  <a:cubicBezTo>
                    <a:pt x="157" y="8"/>
                    <a:pt x="158" y="9"/>
                    <a:pt x="158" y="10"/>
                  </a:cubicBezTo>
                </a:path>
              </a:pathLst>
            </a:custGeom>
            <a:solidFill>
              <a:srgbClr val="A0005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 name="íšḻîḓé"/>
            <p:cNvSpPr/>
            <p:nvPr/>
          </p:nvSpPr>
          <p:spPr bwMode="auto">
            <a:xfrm>
              <a:off x="5768976" y="1306513"/>
              <a:ext cx="254000" cy="176213"/>
            </a:xfrm>
            <a:custGeom>
              <a:avLst/>
              <a:gdLst>
                <a:gd name="T0" fmla="*/ 162 w 162"/>
                <a:gd name="T1" fmla="*/ 20 h 113"/>
                <a:gd name="T2" fmla="*/ 6 w 162"/>
                <a:gd name="T3" fmla="*/ 113 h 113"/>
                <a:gd name="T4" fmla="*/ 4 w 162"/>
                <a:gd name="T5" fmla="*/ 107 h 113"/>
                <a:gd name="T6" fmla="*/ 3 w 162"/>
                <a:gd name="T7" fmla="*/ 102 h 113"/>
                <a:gd name="T8" fmla="*/ 1 w 162"/>
                <a:gd name="T9" fmla="*/ 98 h 113"/>
                <a:gd name="T10" fmla="*/ 0 w 162"/>
                <a:gd name="T11" fmla="*/ 94 h 113"/>
                <a:gd name="T12" fmla="*/ 0 w 162"/>
                <a:gd name="T13" fmla="*/ 94 h 113"/>
                <a:gd name="T14" fmla="*/ 0 w 162"/>
                <a:gd name="T15" fmla="*/ 94 h 113"/>
                <a:gd name="T16" fmla="*/ 0 w 162"/>
                <a:gd name="T17" fmla="*/ 94 h 113"/>
                <a:gd name="T18" fmla="*/ 0 w 162"/>
                <a:gd name="T19" fmla="*/ 94 h 113"/>
                <a:gd name="T20" fmla="*/ 155 w 162"/>
                <a:gd name="T21" fmla="*/ 0 h 113"/>
                <a:gd name="T22" fmla="*/ 155 w 162"/>
                <a:gd name="T23" fmla="*/ 0 h 113"/>
                <a:gd name="T24" fmla="*/ 155 w 162"/>
                <a:gd name="T25" fmla="*/ 1 h 113"/>
                <a:gd name="T26" fmla="*/ 156 w 162"/>
                <a:gd name="T27" fmla="*/ 1 h 113"/>
                <a:gd name="T28" fmla="*/ 156 w 162"/>
                <a:gd name="T29" fmla="*/ 1 h 113"/>
                <a:gd name="T30" fmla="*/ 157 w 162"/>
                <a:gd name="T31" fmla="*/ 5 h 113"/>
                <a:gd name="T32" fmla="*/ 159 w 162"/>
                <a:gd name="T33" fmla="*/ 9 h 113"/>
                <a:gd name="T34" fmla="*/ 160 w 162"/>
                <a:gd name="T35" fmla="*/ 14 h 113"/>
                <a:gd name="T36" fmla="*/ 162 w 162"/>
                <a:gd name="T37" fmla="*/ 2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113">
                  <a:moveTo>
                    <a:pt x="162" y="20"/>
                  </a:moveTo>
                  <a:cubicBezTo>
                    <a:pt x="6" y="113"/>
                    <a:pt x="6" y="113"/>
                    <a:pt x="6" y="113"/>
                  </a:cubicBezTo>
                  <a:cubicBezTo>
                    <a:pt x="5" y="111"/>
                    <a:pt x="5" y="109"/>
                    <a:pt x="4" y="107"/>
                  </a:cubicBezTo>
                  <a:cubicBezTo>
                    <a:pt x="4" y="106"/>
                    <a:pt x="3" y="104"/>
                    <a:pt x="3" y="102"/>
                  </a:cubicBezTo>
                  <a:cubicBezTo>
                    <a:pt x="2" y="101"/>
                    <a:pt x="2" y="99"/>
                    <a:pt x="1" y="98"/>
                  </a:cubicBezTo>
                  <a:cubicBezTo>
                    <a:pt x="1" y="97"/>
                    <a:pt x="0" y="96"/>
                    <a:pt x="0" y="94"/>
                  </a:cubicBezTo>
                  <a:cubicBezTo>
                    <a:pt x="0" y="94"/>
                    <a:pt x="0" y="94"/>
                    <a:pt x="0" y="94"/>
                  </a:cubicBezTo>
                  <a:cubicBezTo>
                    <a:pt x="0" y="94"/>
                    <a:pt x="0" y="94"/>
                    <a:pt x="0" y="94"/>
                  </a:cubicBezTo>
                  <a:cubicBezTo>
                    <a:pt x="0" y="94"/>
                    <a:pt x="0" y="94"/>
                    <a:pt x="0" y="94"/>
                  </a:cubicBezTo>
                  <a:cubicBezTo>
                    <a:pt x="0" y="94"/>
                    <a:pt x="0" y="94"/>
                    <a:pt x="0" y="94"/>
                  </a:cubicBezTo>
                  <a:cubicBezTo>
                    <a:pt x="155" y="0"/>
                    <a:pt x="155" y="0"/>
                    <a:pt x="155" y="0"/>
                  </a:cubicBezTo>
                  <a:cubicBezTo>
                    <a:pt x="155" y="0"/>
                    <a:pt x="155" y="0"/>
                    <a:pt x="155" y="0"/>
                  </a:cubicBezTo>
                  <a:cubicBezTo>
                    <a:pt x="155" y="1"/>
                    <a:pt x="155" y="1"/>
                    <a:pt x="155" y="1"/>
                  </a:cubicBezTo>
                  <a:cubicBezTo>
                    <a:pt x="156" y="1"/>
                    <a:pt x="156" y="1"/>
                    <a:pt x="156" y="1"/>
                  </a:cubicBezTo>
                  <a:cubicBezTo>
                    <a:pt x="156" y="1"/>
                    <a:pt x="156" y="1"/>
                    <a:pt x="156" y="1"/>
                  </a:cubicBezTo>
                  <a:cubicBezTo>
                    <a:pt x="156" y="2"/>
                    <a:pt x="157" y="3"/>
                    <a:pt x="157" y="5"/>
                  </a:cubicBezTo>
                  <a:cubicBezTo>
                    <a:pt x="158" y="6"/>
                    <a:pt x="158" y="7"/>
                    <a:pt x="159" y="9"/>
                  </a:cubicBezTo>
                  <a:cubicBezTo>
                    <a:pt x="159" y="11"/>
                    <a:pt x="160" y="12"/>
                    <a:pt x="160" y="14"/>
                  </a:cubicBezTo>
                  <a:cubicBezTo>
                    <a:pt x="161" y="16"/>
                    <a:pt x="161" y="18"/>
                    <a:pt x="162" y="20"/>
                  </a:cubicBezTo>
                </a:path>
              </a:pathLst>
            </a:custGeom>
            <a:solidFill>
              <a:srgbClr val="9C005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 name="ïŝḷîďe"/>
            <p:cNvSpPr/>
            <p:nvPr/>
          </p:nvSpPr>
          <p:spPr bwMode="auto">
            <a:xfrm>
              <a:off x="5761038" y="1290638"/>
              <a:ext cx="250825" cy="163513"/>
            </a:xfrm>
            <a:custGeom>
              <a:avLst/>
              <a:gdLst>
                <a:gd name="T0" fmla="*/ 160 w 160"/>
                <a:gd name="T1" fmla="*/ 10 h 104"/>
                <a:gd name="T2" fmla="*/ 5 w 160"/>
                <a:gd name="T3" fmla="*/ 104 h 104"/>
                <a:gd name="T4" fmla="*/ 4 w 160"/>
                <a:gd name="T5" fmla="*/ 101 h 104"/>
                <a:gd name="T6" fmla="*/ 2 w 160"/>
                <a:gd name="T7" fmla="*/ 99 h 104"/>
                <a:gd name="T8" fmla="*/ 1 w 160"/>
                <a:gd name="T9" fmla="*/ 96 h 104"/>
                <a:gd name="T10" fmla="*/ 0 w 160"/>
                <a:gd name="T11" fmla="*/ 94 h 104"/>
                <a:gd name="T12" fmla="*/ 155 w 160"/>
                <a:gd name="T13" fmla="*/ 0 h 104"/>
                <a:gd name="T14" fmla="*/ 156 w 160"/>
                <a:gd name="T15" fmla="*/ 2 h 104"/>
                <a:gd name="T16" fmla="*/ 158 w 160"/>
                <a:gd name="T17" fmla="*/ 5 h 104"/>
                <a:gd name="T18" fmla="*/ 159 w 160"/>
                <a:gd name="T19" fmla="*/ 8 h 104"/>
                <a:gd name="T20" fmla="*/ 160 w 160"/>
                <a:gd name="T21" fmla="*/ 1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04">
                  <a:moveTo>
                    <a:pt x="160" y="10"/>
                  </a:moveTo>
                  <a:cubicBezTo>
                    <a:pt x="5" y="104"/>
                    <a:pt x="5" y="104"/>
                    <a:pt x="5" y="104"/>
                  </a:cubicBezTo>
                  <a:cubicBezTo>
                    <a:pt x="4" y="103"/>
                    <a:pt x="4" y="102"/>
                    <a:pt x="4" y="101"/>
                  </a:cubicBezTo>
                  <a:cubicBezTo>
                    <a:pt x="3" y="101"/>
                    <a:pt x="3" y="100"/>
                    <a:pt x="2" y="99"/>
                  </a:cubicBezTo>
                  <a:cubicBezTo>
                    <a:pt x="2" y="98"/>
                    <a:pt x="1" y="97"/>
                    <a:pt x="1" y="96"/>
                  </a:cubicBezTo>
                  <a:cubicBezTo>
                    <a:pt x="0" y="96"/>
                    <a:pt x="0" y="95"/>
                    <a:pt x="0" y="94"/>
                  </a:cubicBezTo>
                  <a:cubicBezTo>
                    <a:pt x="155" y="0"/>
                    <a:pt x="155" y="0"/>
                    <a:pt x="155" y="0"/>
                  </a:cubicBezTo>
                  <a:cubicBezTo>
                    <a:pt x="155" y="0"/>
                    <a:pt x="156" y="1"/>
                    <a:pt x="156" y="2"/>
                  </a:cubicBezTo>
                  <a:cubicBezTo>
                    <a:pt x="157" y="3"/>
                    <a:pt x="157" y="4"/>
                    <a:pt x="158" y="5"/>
                  </a:cubicBezTo>
                  <a:cubicBezTo>
                    <a:pt x="158" y="6"/>
                    <a:pt x="159" y="7"/>
                    <a:pt x="159" y="8"/>
                  </a:cubicBezTo>
                  <a:cubicBezTo>
                    <a:pt x="160" y="8"/>
                    <a:pt x="160" y="9"/>
                    <a:pt x="160" y="10"/>
                  </a:cubicBezTo>
                </a:path>
              </a:pathLst>
            </a:custGeom>
            <a:solidFill>
              <a:srgbClr val="97005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8" name="i$1iḓe"/>
            <p:cNvSpPr/>
            <p:nvPr/>
          </p:nvSpPr>
          <p:spPr bwMode="auto">
            <a:xfrm>
              <a:off x="5753101" y="1279526"/>
              <a:ext cx="250825" cy="158750"/>
            </a:xfrm>
            <a:custGeom>
              <a:avLst/>
              <a:gdLst>
                <a:gd name="T0" fmla="*/ 160 w 160"/>
                <a:gd name="T1" fmla="*/ 7 h 101"/>
                <a:gd name="T2" fmla="*/ 5 w 160"/>
                <a:gd name="T3" fmla="*/ 101 h 101"/>
                <a:gd name="T4" fmla="*/ 3 w 160"/>
                <a:gd name="T5" fmla="*/ 99 h 101"/>
                <a:gd name="T6" fmla="*/ 2 w 160"/>
                <a:gd name="T7" fmla="*/ 98 h 101"/>
                <a:gd name="T8" fmla="*/ 1 w 160"/>
                <a:gd name="T9" fmla="*/ 96 h 101"/>
                <a:gd name="T10" fmla="*/ 0 w 160"/>
                <a:gd name="T11" fmla="*/ 95 h 101"/>
                <a:gd name="T12" fmla="*/ 155 w 160"/>
                <a:gd name="T13" fmla="*/ 0 h 101"/>
                <a:gd name="T14" fmla="*/ 156 w 160"/>
                <a:gd name="T15" fmla="*/ 1 h 101"/>
                <a:gd name="T16" fmla="*/ 158 w 160"/>
                <a:gd name="T17" fmla="*/ 3 h 101"/>
                <a:gd name="T18" fmla="*/ 159 w 160"/>
                <a:gd name="T19" fmla="*/ 5 h 101"/>
                <a:gd name="T20" fmla="*/ 160 w 160"/>
                <a:gd name="T21"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01">
                  <a:moveTo>
                    <a:pt x="160" y="7"/>
                  </a:moveTo>
                  <a:cubicBezTo>
                    <a:pt x="5" y="101"/>
                    <a:pt x="5" y="101"/>
                    <a:pt x="5" y="101"/>
                  </a:cubicBezTo>
                  <a:cubicBezTo>
                    <a:pt x="4" y="100"/>
                    <a:pt x="4" y="100"/>
                    <a:pt x="3" y="99"/>
                  </a:cubicBezTo>
                  <a:cubicBezTo>
                    <a:pt x="3" y="99"/>
                    <a:pt x="3" y="98"/>
                    <a:pt x="2" y="98"/>
                  </a:cubicBezTo>
                  <a:cubicBezTo>
                    <a:pt x="2" y="97"/>
                    <a:pt x="2" y="97"/>
                    <a:pt x="1" y="96"/>
                  </a:cubicBezTo>
                  <a:cubicBezTo>
                    <a:pt x="1" y="96"/>
                    <a:pt x="1" y="95"/>
                    <a:pt x="0" y="95"/>
                  </a:cubicBezTo>
                  <a:cubicBezTo>
                    <a:pt x="155" y="0"/>
                    <a:pt x="155" y="0"/>
                    <a:pt x="155" y="0"/>
                  </a:cubicBezTo>
                  <a:cubicBezTo>
                    <a:pt x="156" y="0"/>
                    <a:pt x="156" y="1"/>
                    <a:pt x="156" y="1"/>
                  </a:cubicBezTo>
                  <a:cubicBezTo>
                    <a:pt x="157" y="2"/>
                    <a:pt x="157" y="3"/>
                    <a:pt x="158" y="3"/>
                  </a:cubicBezTo>
                  <a:cubicBezTo>
                    <a:pt x="158" y="4"/>
                    <a:pt x="158" y="4"/>
                    <a:pt x="159" y="5"/>
                  </a:cubicBezTo>
                  <a:cubicBezTo>
                    <a:pt x="159" y="5"/>
                    <a:pt x="160" y="6"/>
                    <a:pt x="160" y="7"/>
                  </a:cubicBezTo>
                </a:path>
              </a:pathLst>
            </a:custGeom>
            <a:solidFill>
              <a:srgbClr val="92005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9" name="ïşḻíḓè"/>
            <p:cNvSpPr/>
            <p:nvPr/>
          </p:nvSpPr>
          <p:spPr bwMode="auto">
            <a:xfrm>
              <a:off x="5746751" y="1273176"/>
              <a:ext cx="249238" cy="155575"/>
            </a:xfrm>
            <a:custGeom>
              <a:avLst/>
              <a:gdLst>
                <a:gd name="T0" fmla="*/ 159 w 159"/>
                <a:gd name="T1" fmla="*/ 5 h 100"/>
                <a:gd name="T2" fmla="*/ 4 w 159"/>
                <a:gd name="T3" fmla="*/ 100 h 100"/>
                <a:gd name="T4" fmla="*/ 3 w 159"/>
                <a:gd name="T5" fmla="*/ 98 h 100"/>
                <a:gd name="T6" fmla="*/ 2 w 159"/>
                <a:gd name="T7" fmla="*/ 97 h 100"/>
                <a:gd name="T8" fmla="*/ 1 w 159"/>
                <a:gd name="T9" fmla="*/ 96 h 100"/>
                <a:gd name="T10" fmla="*/ 0 w 159"/>
                <a:gd name="T11" fmla="*/ 95 h 100"/>
                <a:gd name="T12" fmla="*/ 155 w 159"/>
                <a:gd name="T13" fmla="*/ 0 h 100"/>
                <a:gd name="T14" fmla="*/ 156 w 159"/>
                <a:gd name="T15" fmla="*/ 1 h 100"/>
                <a:gd name="T16" fmla="*/ 157 w 159"/>
                <a:gd name="T17" fmla="*/ 2 h 100"/>
                <a:gd name="T18" fmla="*/ 158 w 159"/>
                <a:gd name="T19" fmla="*/ 4 h 100"/>
                <a:gd name="T20" fmla="*/ 159 w 159"/>
                <a:gd name="T21" fmla="*/ 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00">
                  <a:moveTo>
                    <a:pt x="159" y="5"/>
                  </a:moveTo>
                  <a:cubicBezTo>
                    <a:pt x="4" y="100"/>
                    <a:pt x="4" y="100"/>
                    <a:pt x="4" y="100"/>
                  </a:cubicBezTo>
                  <a:cubicBezTo>
                    <a:pt x="4" y="99"/>
                    <a:pt x="4" y="99"/>
                    <a:pt x="3" y="98"/>
                  </a:cubicBezTo>
                  <a:cubicBezTo>
                    <a:pt x="3" y="98"/>
                    <a:pt x="2" y="98"/>
                    <a:pt x="2" y="97"/>
                  </a:cubicBezTo>
                  <a:cubicBezTo>
                    <a:pt x="2" y="97"/>
                    <a:pt x="1" y="96"/>
                    <a:pt x="1" y="96"/>
                  </a:cubicBezTo>
                  <a:cubicBezTo>
                    <a:pt x="1" y="96"/>
                    <a:pt x="0" y="95"/>
                    <a:pt x="0" y="95"/>
                  </a:cubicBezTo>
                  <a:cubicBezTo>
                    <a:pt x="155" y="0"/>
                    <a:pt x="155" y="0"/>
                    <a:pt x="155" y="0"/>
                  </a:cubicBezTo>
                  <a:cubicBezTo>
                    <a:pt x="155" y="0"/>
                    <a:pt x="156" y="1"/>
                    <a:pt x="156" y="1"/>
                  </a:cubicBezTo>
                  <a:cubicBezTo>
                    <a:pt x="156" y="1"/>
                    <a:pt x="157" y="2"/>
                    <a:pt x="157" y="2"/>
                  </a:cubicBezTo>
                  <a:cubicBezTo>
                    <a:pt x="158" y="3"/>
                    <a:pt x="158" y="3"/>
                    <a:pt x="158" y="4"/>
                  </a:cubicBezTo>
                  <a:cubicBezTo>
                    <a:pt x="159" y="4"/>
                    <a:pt x="159" y="4"/>
                    <a:pt x="159" y="5"/>
                  </a:cubicBezTo>
                </a:path>
              </a:pathLst>
            </a:custGeom>
            <a:solidFill>
              <a:srgbClr val="8E005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0" name="ïSļïḋê"/>
            <p:cNvSpPr/>
            <p:nvPr/>
          </p:nvSpPr>
          <p:spPr bwMode="auto">
            <a:xfrm>
              <a:off x="5740401" y="1266826"/>
              <a:ext cx="249238" cy="153988"/>
            </a:xfrm>
            <a:custGeom>
              <a:avLst/>
              <a:gdLst>
                <a:gd name="T0" fmla="*/ 157 w 157"/>
                <a:gd name="T1" fmla="*/ 4 h 97"/>
                <a:gd name="T2" fmla="*/ 4 w 157"/>
                <a:gd name="T3" fmla="*/ 97 h 97"/>
                <a:gd name="T4" fmla="*/ 4 w 157"/>
                <a:gd name="T5" fmla="*/ 96 h 97"/>
                <a:gd name="T6" fmla="*/ 3 w 157"/>
                <a:gd name="T7" fmla="*/ 96 h 97"/>
                <a:gd name="T8" fmla="*/ 2 w 157"/>
                <a:gd name="T9" fmla="*/ 95 h 97"/>
                <a:gd name="T10" fmla="*/ 2 w 157"/>
                <a:gd name="T11" fmla="*/ 95 h 97"/>
                <a:gd name="T12" fmla="*/ 1 w 157"/>
                <a:gd name="T13" fmla="*/ 94 h 97"/>
                <a:gd name="T14" fmla="*/ 1 w 157"/>
                <a:gd name="T15" fmla="*/ 94 h 97"/>
                <a:gd name="T16" fmla="*/ 1 w 157"/>
                <a:gd name="T17" fmla="*/ 93 h 97"/>
                <a:gd name="T18" fmla="*/ 0 w 157"/>
                <a:gd name="T19" fmla="*/ 93 h 97"/>
                <a:gd name="T20" fmla="*/ 153 w 157"/>
                <a:gd name="T21" fmla="*/ 0 h 97"/>
                <a:gd name="T22" fmla="*/ 153 w 157"/>
                <a:gd name="T23" fmla="*/ 0 h 97"/>
                <a:gd name="T24" fmla="*/ 154 w 157"/>
                <a:gd name="T25" fmla="*/ 1 h 97"/>
                <a:gd name="T26" fmla="*/ 154 w 157"/>
                <a:gd name="T27" fmla="*/ 1 h 97"/>
                <a:gd name="T28" fmla="*/ 155 w 157"/>
                <a:gd name="T29" fmla="*/ 1 h 97"/>
                <a:gd name="T30" fmla="*/ 155 w 157"/>
                <a:gd name="T31" fmla="*/ 2 h 97"/>
                <a:gd name="T32" fmla="*/ 156 w 157"/>
                <a:gd name="T33" fmla="*/ 3 h 97"/>
                <a:gd name="T34" fmla="*/ 156 w 157"/>
                <a:gd name="T35" fmla="*/ 3 h 97"/>
                <a:gd name="T36" fmla="*/ 157 w 157"/>
                <a:gd name="T37"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97">
                  <a:moveTo>
                    <a:pt x="157" y="4"/>
                  </a:moveTo>
                  <a:lnTo>
                    <a:pt x="4" y="97"/>
                  </a:lnTo>
                  <a:lnTo>
                    <a:pt x="4" y="96"/>
                  </a:lnTo>
                  <a:lnTo>
                    <a:pt x="3" y="96"/>
                  </a:lnTo>
                  <a:lnTo>
                    <a:pt x="2" y="95"/>
                  </a:lnTo>
                  <a:lnTo>
                    <a:pt x="2" y="95"/>
                  </a:lnTo>
                  <a:lnTo>
                    <a:pt x="1" y="94"/>
                  </a:lnTo>
                  <a:lnTo>
                    <a:pt x="1" y="94"/>
                  </a:lnTo>
                  <a:lnTo>
                    <a:pt x="1" y="93"/>
                  </a:lnTo>
                  <a:lnTo>
                    <a:pt x="0" y="93"/>
                  </a:lnTo>
                  <a:lnTo>
                    <a:pt x="153" y="0"/>
                  </a:lnTo>
                  <a:lnTo>
                    <a:pt x="153" y="0"/>
                  </a:lnTo>
                  <a:lnTo>
                    <a:pt x="154" y="1"/>
                  </a:lnTo>
                  <a:lnTo>
                    <a:pt x="154" y="1"/>
                  </a:lnTo>
                  <a:lnTo>
                    <a:pt x="155" y="1"/>
                  </a:lnTo>
                  <a:lnTo>
                    <a:pt x="155" y="2"/>
                  </a:lnTo>
                  <a:lnTo>
                    <a:pt x="156" y="3"/>
                  </a:lnTo>
                  <a:lnTo>
                    <a:pt x="156" y="3"/>
                  </a:lnTo>
                  <a:lnTo>
                    <a:pt x="157" y="4"/>
                  </a:lnTo>
                  <a:close/>
                </a:path>
              </a:pathLst>
            </a:custGeom>
            <a:solidFill>
              <a:srgbClr val="89005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 name="ïšliďè"/>
            <p:cNvSpPr/>
            <p:nvPr/>
          </p:nvSpPr>
          <p:spPr bwMode="auto">
            <a:xfrm>
              <a:off x="5740401" y="1266826"/>
              <a:ext cx="249238" cy="153988"/>
            </a:xfrm>
            <a:custGeom>
              <a:avLst/>
              <a:gdLst>
                <a:gd name="T0" fmla="*/ 157 w 157"/>
                <a:gd name="T1" fmla="*/ 4 h 97"/>
                <a:gd name="T2" fmla="*/ 4 w 157"/>
                <a:gd name="T3" fmla="*/ 97 h 97"/>
                <a:gd name="T4" fmla="*/ 4 w 157"/>
                <a:gd name="T5" fmla="*/ 96 h 97"/>
                <a:gd name="T6" fmla="*/ 3 w 157"/>
                <a:gd name="T7" fmla="*/ 96 h 97"/>
                <a:gd name="T8" fmla="*/ 2 w 157"/>
                <a:gd name="T9" fmla="*/ 95 h 97"/>
                <a:gd name="T10" fmla="*/ 2 w 157"/>
                <a:gd name="T11" fmla="*/ 95 h 97"/>
                <a:gd name="T12" fmla="*/ 1 w 157"/>
                <a:gd name="T13" fmla="*/ 94 h 97"/>
                <a:gd name="T14" fmla="*/ 1 w 157"/>
                <a:gd name="T15" fmla="*/ 94 h 97"/>
                <a:gd name="T16" fmla="*/ 1 w 157"/>
                <a:gd name="T17" fmla="*/ 93 h 97"/>
                <a:gd name="T18" fmla="*/ 0 w 157"/>
                <a:gd name="T19" fmla="*/ 93 h 97"/>
                <a:gd name="T20" fmla="*/ 153 w 157"/>
                <a:gd name="T21" fmla="*/ 0 h 97"/>
                <a:gd name="T22" fmla="*/ 153 w 157"/>
                <a:gd name="T23" fmla="*/ 0 h 97"/>
                <a:gd name="T24" fmla="*/ 154 w 157"/>
                <a:gd name="T25" fmla="*/ 1 h 97"/>
                <a:gd name="T26" fmla="*/ 154 w 157"/>
                <a:gd name="T27" fmla="*/ 1 h 97"/>
                <a:gd name="T28" fmla="*/ 155 w 157"/>
                <a:gd name="T29" fmla="*/ 1 h 97"/>
                <a:gd name="T30" fmla="*/ 155 w 157"/>
                <a:gd name="T31" fmla="*/ 2 h 97"/>
                <a:gd name="T32" fmla="*/ 156 w 157"/>
                <a:gd name="T33" fmla="*/ 3 h 97"/>
                <a:gd name="T34" fmla="*/ 156 w 157"/>
                <a:gd name="T35" fmla="*/ 3 h 97"/>
                <a:gd name="T36" fmla="*/ 157 w 157"/>
                <a:gd name="T37"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97">
                  <a:moveTo>
                    <a:pt x="157" y="4"/>
                  </a:moveTo>
                  <a:lnTo>
                    <a:pt x="4" y="97"/>
                  </a:lnTo>
                  <a:lnTo>
                    <a:pt x="4" y="96"/>
                  </a:lnTo>
                  <a:lnTo>
                    <a:pt x="3" y="96"/>
                  </a:lnTo>
                  <a:lnTo>
                    <a:pt x="2" y="95"/>
                  </a:lnTo>
                  <a:lnTo>
                    <a:pt x="2" y="95"/>
                  </a:lnTo>
                  <a:lnTo>
                    <a:pt x="1" y="94"/>
                  </a:lnTo>
                  <a:lnTo>
                    <a:pt x="1" y="94"/>
                  </a:lnTo>
                  <a:lnTo>
                    <a:pt x="1" y="93"/>
                  </a:lnTo>
                  <a:lnTo>
                    <a:pt x="0" y="93"/>
                  </a:lnTo>
                  <a:lnTo>
                    <a:pt x="153" y="0"/>
                  </a:lnTo>
                  <a:lnTo>
                    <a:pt x="153" y="0"/>
                  </a:lnTo>
                  <a:lnTo>
                    <a:pt x="154" y="1"/>
                  </a:lnTo>
                  <a:lnTo>
                    <a:pt x="154" y="1"/>
                  </a:lnTo>
                  <a:lnTo>
                    <a:pt x="155" y="1"/>
                  </a:lnTo>
                  <a:lnTo>
                    <a:pt x="155" y="2"/>
                  </a:lnTo>
                  <a:lnTo>
                    <a:pt x="156" y="3"/>
                  </a:lnTo>
                  <a:lnTo>
                    <a:pt x="156" y="3"/>
                  </a:lnTo>
                  <a:lnTo>
                    <a:pt x="157"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2" name="íṧ1íḑé"/>
            <p:cNvSpPr/>
            <p:nvPr/>
          </p:nvSpPr>
          <p:spPr bwMode="auto">
            <a:xfrm>
              <a:off x="5734051" y="1262063"/>
              <a:ext cx="249238" cy="152400"/>
            </a:xfrm>
            <a:custGeom>
              <a:avLst/>
              <a:gdLst>
                <a:gd name="T0" fmla="*/ 159 w 159"/>
                <a:gd name="T1" fmla="*/ 3 h 98"/>
                <a:gd name="T2" fmla="*/ 4 w 159"/>
                <a:gd name="T3" fmla="*/ 98 h 98"/>
                <a:gd name="T4" fmla="*/ 3 w 159"/>
                <a:gd name="T5" fmla="*/ 97 h 98"/>
                <a:gd name="T6" fmla="*/ 2 w 159"/>
                <a:gd name="T7" fmla="*/ 96 h 98"/>
                <a:gd name="T8" fmla="*/ 1 w 159"/>
                <a:gd name="T9" fmla="*/ 96 h 98"/>
                <a:gd name="T10" fmla="*/ 0 w 159"/>
                <a:gd name="T11" fmla="*/ 95 h 98"/>
                <a:gd name="T12" fmla="*/ 155 w 159"/>
                <a:gd name="T13" fmla="*/ 0 h 98"/>
                <a:gd name="T14" fmla="*/ 156 w 159"/>
                <a:gd name="T15" fmla="*/ 0 h 98"/>
                <a:gd name="T16" fmla="*/ 157 w 159"/>
                <a:gd name="T17" fmla="*/ 1 h 98"/>
                <a:gd name="T18" fmla="*/ 158 w 159"/>
                <a:gd name="T19" fmla="*/ 2 h 98"/>
                <a:gd name="T20" fmla="*/ 159 w 159"/>
                <a:gd name="T21"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98">
                  <a:moveTo>
                    <a:pt x="159" y="3"/>
                  </a:moveTo>
                  <a:cubicBezTo>
                    <a:pt x="4" y="98"/>
                    <a:pt x="4" y="98"/>
                    <a:pt x="4" y="98"/>
                  </a:cubicBezTo>
                  <a:cubicBezTo>
                    <a:pt x="3" y="97"/>
                    <a:pt x="3" y="97"/>
                    <a:pt x="3" y="97"/>
                  </a:cubicBezTo>
                  <a:cubicBezTo>
                    <a:pt x="2" y="96"/>
                    <a:pt x="2" y="96"/>
                    <a:pt x="2" y="96"/>
                  </a:cubicBezTo>
                  <a:cubicBezTo>
                    <a:pt x="1" y="96"/>
                    <a:pt x="1" y="96"/>
                    <a:pt x="1" y="96"/>
                  </a:cubicBezTo>
                  <a:cubicBezTo>
                    <a:pt x="0" y="95"/>
                    <a:pt x="0" y="95"/>
                    <a:pt x="0" y="95"/>
                  </a:cubicBezTo>
                  <a:cubicBezTo>
                    <a:pt x="155" y="0"/>
                    <a:pt x="155" y="0"/>
                    <a:pt x="155" y="0"/>
                  </a:cubicBezTo>
                  <a:cubicBezTo>
                    <a:pt x="155" y="0"/>
                    <a:pt x="155" y="0"/>
                    <a:pt x="156" y="0"/>
                  </a:cubicBezTo>
                  <a:cubicBezTo>
                    <a:pt x="156" y="1"/>
                    <a:pt x="156" y="1"/>
                    <a:pt x="157" y="1"/>
                  </a:cubicBezTo>
                  <a:cubicBezTo>
                    <a:pt x="158" y="2"/>
                    <a:pt x="158" y="2"/>
                    <a:pt x="158" y="2"/>
                  </a:cubicBezTo>
                  <a:cubicBezTo>
                    <a:pt x="159" y="3"/>
                    <a:pt x="159" y="3"/>
                    <a:pt x="159" y="3"/>
                  </a:cubicBezTo>
                </a:path>
              </a:pathLst>
            </a:custGeom>
            <a:solidFill>
              <a:srgbClr val="84004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3" name="ïşḻiḓè"/>
            <p:cNvSpPr/>
            <p:nvPr/>
          </p:nvSpPr>
          <p:spPr bwMode="auto">
            <a:xfrm>
              <a:off x="5726113" y="1257301"/>
              <a:ext cx="250825" cy="152400"/>
            </a:xfrm>
            <a:custGeom>
              <a:avLst/>
              <a:gdLst>
                <a:gd name="T0" fmla="*/ 160 w 160"/>
                <a:gd name="T1" fmla="*/ 3 h 98"/>
                <a:gd name="T2" fmla="*/ 5 w 160"/>
                <a:gd name="T3" fmla="*/ 98 h 98"/>
                <a:gd name="T4" fmla="*/ 4 w 160"/>
                <a:gd name="T5" fmla="*/ 97 h 98"/>
                <a:gd name="T6" fmla="*/ 3 w 160"/>
                <a:gd name="T7" fmla="*/ 97 h 98"/>
                <a:gd name="T8" fmla="*/ 1 w 160"/>
                <a:gd name="T9" fmla="*/ 96 h 98"/>
                <a:gd name="T10" fmla="*/ 0 w 160"/>
                <a:gd name="T11" fmla="*/ 95 h 98"/>
                <a:gd name="T12" fmla="*/ 154 w 160"/>
                <a:gd name="T13" fmla="*/ 0 h 98"/>
                <a:gd name="T14" fmla="*/ 156 w 160"/>
                <a:gd name="T15" fmla="*/ 0 h 98"/>
                <a:gd name="T16" fmla="*/ 157 w 160"/>
                <a:gd name="T17" fmla="*/ 1 h 98"/>
                <a:gd name="T18" fmla="*/ 158 w 160"/>
                <a:gd name="T19" fmla="*/ 2 h 98"/>
                <a:gd name="T20" fmla="*/ 160 w 160"/>
                <a:gd name="T21"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98">
                  <a:moveTo>
                    <a:pt x="160" y="3"/>
                  </a:moveTo>
                  <a:cubicBezTo>
                    <a:pt x="5" y="98"/>
                    <a:pt x="5" y="98"/>
                    <a:pt x="5" y="98"/>
                  </a:cubicBezTo>
                  <a:cubicBezTo>
                    <a:pt x="5" y="98"/>
                    <a:pt x="4" y="98"/>
                    <a:pt x="4" y="97"/>
                  </a:cubicBezTo>
                  <a:cubicBezTo>
                    <a:pt x="3" y="97"/>
                    <a:pt x="3" y="97"/>
                    <a:pt x="3" y="97"/>
                  </a:cubicBezTo>
                  <a:cubicBezTo>
                    <a:pt x="2" y="96"/>
                    <a:pt x="2" y="96"/>
                    <a:pt x="1" y="96"/>
                  </a:cubicBezTo>
                  <a:cubicBezTo>
                    <a:pt x="1" y="96"/>
                    <a:pt x="0" y="95"/>
                    <a:pt x="0" y="95"/>
                  </a:cubicBezTo>
                  <a:cubicBezTo>
                    <a:pt x="154" y="0"/>
                    <a:pt x="154" y="0"/>
                    <a:pt x="154" y="0"/>
                  </a:cubicBezTo>
                  <a:cubicBezTo>
                    <a:pt x="155" y="0"/>
                    <a:pt x="155" y="0"/>
                    <a:pt x="156" y="0"/>
                  </a:cubicBezTo>
                  <a:cubicBezTo>
                    <a:pt x="156" y="1"/>
                    <a:pt x="157" y="1"/>
                    <a:pt x="157" y="1"/>
                  </a:cubicBezTo>
                  <a:cubicBezTo>
                    <a:pt x="157" y="1"/>
                    <a:pt x="158" y="1"/>
                    <a:pt x="158" y="2"/>
                  </a:cubicBezTo>
                  <a:cubicBezTo>
                    <a:pt x="159" y="2"/>
                    <a:pt x="159" y="2"/>
                    <a:pt x="160" y="3"/>
                  </a:cubicBezTo>
                </a:path>
              </a:pathLst>
            </a:custGeom>
            <a:solidFill>
              <a:srgbClr val="7F004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4" name="ïšlíďe"/>
            <p:cNvSpPr/>
            <p:nvPr/>
          </p:nvSpPr>
          <p:spPr bwMode="auto">
            <a:xfrm>
              <a:off x="5761038" y="1582738"/>
              <a:ext cx="255588" cy="152400"/>
            </a:xfrm>
            <a:custGeom>
              <a:avLst/>
              <a:gdLst>
                <a:gd name="T0" fmla="*/ 157 w 163"/>
                <a:gd name="T1" fmla="*/ 13 h 97"/>
                <a:gd name="T2" fmla="*/ 0 w 163"/>
                <a:gd name="T3" fmla="*/ 97 h 97"/>
                <a:gd name="T4" fmla="*/ 2 w 163"/>
                <a:gd name="T5" fmla="*/ 94 h 97"/>
                <a:gd name="T6" fmla="*/ 3 w 163"/>
                <a:gd name="T7" fmla="*/ 91 h 97"/>
                <a:gd name="T8" fmla="*/ 5 w 163"/>
                <a:gd name="T9" fmla="*/ 88 h 97"/>
                <a:gd name="T10" fmla="*/ 6 w 163"/>
                <a:gd name="T11" fmla="*/ 85 h 97"/>
                <a:gd name="T12" fmla="*/ 163 w 163"/>
                <a:gd name="T13" fmla="*/ 0 h 97"/>
                <a:gd name="T14" fmla="*/ 162 w 163"/>
                <a:gd name="T15" fmla="*/ 3 h 97"/>
                <a:gd name="T16" fmla="*/ 160 w 163"/>
                <a:gd name="T17" fmla="*/ 7 h 97"/>
                <a:gd name="T18" fmla="*/ 159 w 163"/>
                <a:gd name="T19" fmla="*/ 10 h 97"/>
                <a:gd name="T20" fmla="*/ 157 w 163"/>
                <a:gd name="T21"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97">
                  <a:moveTo>
                    <a:pt x="157" y="13"/>
                  </a:moveTo>
                  <a:cubicBezTo>
                    <a:pt x="0" y="97"/>
                    <a:pt x="0" y="97"/>
                    <a:pt x="0" y="97"/>
                  </a:cubicBezTo>
                  <a:cubicBezTo>
                    <a:pt x="1" y="96"/>
                    <a:pt x="1" y="95"/>
                    <a:pt x="2" y="94"/>
                  </a:cubicBezTo>
                  <a:cubicBezTo>
                    <a:pt x="2" y="93"/>
                    <a:pt x="3" y="92"/>
                    <a:pt x="3" y="91"/>
                  </a:cubicBezTo>
                  <a:cubicBezTo>
                    <a:pt x="4" y="90"/>
                    <a:pt x="4" y="89"/>
                    <a:pt x="5" y="88"/>
                  </a:cubicBezTo>
                  <a:cubicBezTo>
                    <a:pt x="5" y="87"/>
                    <a:pt x="6" y="86"/>
                    <a:pt x="6" y="85"/>
                  </a:cubicBezTo>
                  <a:cubicBezTo>
                    <a:pt x="163" y="0"/>
                    <a:pt x="163" y="0"/>
                    <a:pt x="163" y="0"/>
                  </a:cubicBezTo>
                  <a:cubicBezTo>
                    <a:pt x="163" y="1"/>
                    <a:pt x="162" y="2"/>
                    <a:pt x="162" y="3"/>
                  </a:cubicBezTo>
                  <a:cubicBezTo>
                    <a:pt x="161" y="4"/>
                    <a:pt x="161" y="6"/>
                    <a:pt x="160" y="7"/>
                  </a:cubicBezTo>
                  <a:cubicBezTo>
                    <a:pt x="160" y="8"/>
                    <a:pt x="159" y="9"/>
                    <a:pt x="159" y="10"/>
                  </a:cubicBezTo>
                  <a:cubicBezTo>
                    <a:pt x="158" y="11"/>
                    <a:pt x="158" y="12"/>
                    <a:pt x="157" y="13"/>
                  </a:cubicBezTo>
                </a:path>
              </a:pathLst>
            </a:custGeom>
            <a:solidFill>
              <a:srgbClr val="97005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5" name="ïşlîḓê"/>
            <p:cNvSpPr/>
            <p:nvPr/>
          </p:nvSpPr>
          <p:spPr bwMode="auto">
            <a:xfrm>
              <a:off x="5770563" y="1520826"/>
              <a:ext cx="260350" cy="195263"/>
            </a:xfrm>
            <a:custGeom>
              <a:avLst/>
              <a:gdLst>
                <a:gd name="T0" fmla="*/ 157 w 166"/>
                <a:gd name="T1" fmla="*/ 40 h 125"/>
                <a:gd name="T2" fmla="*/ 0 w 166"/>
                <a:gd name="T3" fmla="*/ 125 h 125"/>
                <a:gd name="T4" fmla="*/ 3 w 166"/>
                <a:gd name="T5" fmla="*/ 116 h 125"/>
                <a:gd name="T6" fmla="*/ 5 w 166"/>
                <a:gd name="T7" fmla="*/ 107 h 125"/>
                <a:gd name="T8" fmla="*/ 7 w 166"/>
                <a:gd name="T9" fmla="*/ 97 h 125"/>
                <a:gd name="T10" fmla="*/ 9 w 166"/>
                <a:gd name="T11" fmla="*/ 87 h 125"/>
                <a:gd name="T12" fmla="*/ 166 w 166"/>
                <a:gd name="T13" fmla="*/ 0 h 125"/>
                <a:gd name="T14" fmla="*/ 164 w 166"/>
                <a:gd name="T15" fmla="*/ 11 h 125"/>
                <a:gd name="T16" fmla="*/ 162 w 166"/>
                <a:gd name="T17" fmla="*/ 22 h 125"/>
                <a:gd name="T18" fmla="*/ 160 w 166"/>
                <a:gd name="T19" fmla="*/ 31 h 125"/>
                <a:gd name="T20" fmla="*/ 157 w 166"/>
                <a:gd name="T21" fmla="*/ 4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125">
                  <a:moveTo>
                    <a:pt x="157" y="40"/>
                  </a:moveTo>
                  <a:cubicBezTo>
                    <a:pt x="0" y="125"/>
                    <a:pt x="0" y="125"/>
                    <a:pt x="0" y="125"/>
                  </a:cubicBezTo>
                  <a:cubicBezTo>
                    <a:pt x="1" y="122"/>
                    <a:pt x="2" y="119"/>
                    <a:pt x="3" y="116"/>
                  </a:cubicBezTo>
                  <a:cubicBezTo>
                    <a:pt x="4" y="114"/>
                    <a:pt x="4" y="111"/>
                    <a:pt x="5" y="107"/>
                  </a:cubicBezTo>
                  <a:cubicBezTo>
                    <a:pt x="6" y="104"/>
                    <a:pt x="7" y="101"/>
                    <a:pt x="7" y="97"/>
                  </a:cubicBezTo>
                  <a:cubicBezTo>
                    <a:pt x="8" y="94"/>
                    <a:pt x="9" y="90"/>
                    <a:pt x="9" y="87"/>
                  </a:cubicBezTo>
                  <a:cubicBezTo>
                    <a:pt x="166" y="0"/>
                    <a:pt x="166" y="0"/>
                    <a:pt x="166" y="0"/>
                  </a:cubicBezTo>
                  <a:cubicBezTo>
                    <a:pt x="166" y="4"/>
                    <a:pt x="165" y="7"/>
                    <a:pt x="164" y="11"/>
                  </a:cubicBezTo>
                  <a:cubicBezTo>
                    <a:pt x="164" y="15"/>
                    <a:pt x="163" y="18"/>
                    <a:pt x="162" y="22"/>
                  </a:cubicBezTo>
                  <a:cubicBezTo>
                    <a:pt x="161" y="25"/>
                    <a:pt x="161" y="28"/>
                    <a:pt x="160" y="31"/>
                  </a:cubicBezTo>
                  <a:cubicBezTo>
                    <a:pt x="159" y="34"/>
                    <a:pt x="158" y="37"/>
                    <a:pt x="157" y="40"/>
                  </a:cubicBezTo>
                </a:path>
              </a:pathLst>
            </a:custGeom>
            <a:solidFill>
              <a:srgbClr val="9C005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6" name="iSļîḓê"/>
            <p:cNvSpPr/>
            <p:nvPr/>
          </p:nvSpPr>
          <p:spPr bwMode="auto">
            <a:xfrm>
              <a:off x="5784851" y="1511301"/>
              <a:ext cx="247650" cy="146050"/>
            </a:xfrm>
            <a:custGeom>
              <a:avLst/>
              <a:gdLst>
                <a:gd name="T0" fmla="*/ 157 w 158"/>
                <a:gd name="T1" fmla="*/ 6 h 93"/>
                <a:gd name="T2" fmla="*/ 0 w 158"/>
                <a:gd name="T3" fmla="*/ 93 h 93"/>
                <a:gd name="T4" fmla="*/ 0 w 158"/>
                <a:gd name="T5" fmla="*/ 91 h 93"/>
                <a:gd name="T6" fmla="*/ 1 w 158"/>
                <a:gd name="T7" fmla="*/ 90 h 93"/>
                <a:gd name="T8" fmla="*/ 1 w 158"/>
                <a:gd name="T9" fmla="*/ 89 h 93"/>
                <a:gd name="T10" fmla="*/ 1 w 158"/>
                <a:gd name="T11" fmla="*/ 87 h 93"/>
                <a:gd name="T12" fmla="*/ 158 w 158"/>
                <a:gd name="T13" fmla="*/ 0 h 93"/>
                <a:gd name="T14" fmla="*/ 158 w 158"/>
                <a:gd name="T15" fmla="*/ 2 h 93"/>
                <a:gd name="T16" fmla="*/ 158 w 158"/>
                <a:gd name="T17" fmla="*/ 3 h 93"/>
                <a:gd name="T18" fmla="*/ 157 w 158"/>
                <a:gd name="T19" fmla="*/ 4 h 93"/>
                <a:gd name="T20" fmla="*/ 157 w 158"/>
                <a:gd name="T21" fmla="*/ 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93">
                  <a:moveTo>
                    <a:pt x="157" y="6"/>
                  </a:moveTo>
                  <a:cubicBezTo>
                    <a:pt x="0" y="93"/>
                    <a:pt x="0" y="93"/>
                    <a:pt x="0" y="93"/>
                  </a:cubicBezTo>
                  <a:cubicBezTo>
                    <a:pt x="0" y="92"/>
                    <a:pt x="0" y="92"/>
                    <a:pt x="0" y="91"/>
                  </a:cubicBezTo>
                  <a:cubicBezTo>
                    <a:pt x="0" y="91"/>
                    <a:pt x="1" y="90"/>
                    <a:pt x="1" y="90"/>
                  </a:cubicBezTo>
                  <a:cubicBezTo>
                    <a:pt x="1" y="90"/>
                    <a:pt x="1" y="89"/>
                    <a:pt x="1" y="89"/>
                  </a:cubicBezTo>
                  <a:cubicBezTo>
                    <a:pt x="1" y="88"/>
                    <a:pt x="1" y="88"/>
                    <a:pt x="1" y="87"/>
                  </a:cubicBezTo>
                  <a:cubicBezTo>
                    <a:pt x="158" y="0"/>
                    <a:pt x="158" y="0"/>
                    <a:pt x="158" y="0"/>
                  </a:cubicBezTo>
                  <a:cubicBezTo>
                    <a:pt x="158" y="1"/>
                    <a:pt x="158" y="1"/>
                    <a:pt x="158" y="2"/>
                  </a:cubicBezTo>
                  <a:cubicBezTo>
                    <a:pt x="158" y="2"/>
                    <a:pt x="158" y="3"/>
                    <a:pt x="158" y="3"/>
                  </a:cubicBezTo>
                  <a:cubicBezTo>
                    <a:pt x="158" y="3"/>
                    <a:pt x="158" y="4"/>
                    <a:pt x="157" y="4"/>
                  </a:cubicBezTo>
                  <a:cubicBezTo>
                    <a:pt x="157" y="5"/>
                    <a:pt x="157" y="5"/>
                    <a:pt x="157" y="6"/>
                  </a:cubicBezTo>
                </a:path>
              </a:pathLst>
            </a:custGeom>
            <a:solidFill>
              <a:srgbClr val="A0005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7" name="îslîďê"/>
            <p:cNvSpPr/>
            <p:nvPr/>
          </p:nvSpPr>
          <p:spPr bwMode="auto">
            <a:xfrm>
              <a:off x="5549901" y="1154113"/>
              <a:ext cx="249238" cy="179388"/>
            </a:xfrm>
            <a:custGeom>
              <a:avLst/>
              <a:gdLst>
                <a:gd name="T0" fmla="*/ 149 w 159"/>
                <a:gd name="T1" fmla="*/ 15 h 115"/>
                <a:gd name="T2" fmla="*/ 0 w 159"/>
                <a:gd name="T3" fmla="*/ 115 h 115"/>
                <a:gd name="T4" fmla="*/ 1 w 159"/>
                <a:gd name="T5" fmla="*/ 112 h 115"/>
                <a:gd name="T6" fmla="*/ 2 w 159"/>
                <a:gd name="T7" fmla="*/ 110 h 115"/>
                <a:gd name="T8" fmla="*/ 3 w 159"/>
                <a:gd name="T9" fmla="*/ 108 h 115"/>
                <a:gd name="T10" fmla="*/ 5 w 159"/>
                <a:gd name="T11" fmla="*/ 107 h 115"/>
                <a:gd name="T12" fmla="*/ 6 w 159"/>
                <a:gd name="T13" fmla="*/ 105 h 115"/>
                <a:gd name="T14" fmla="*/ 7 w 159"/>
                <a:gd name="T15" fmla="*/ 103 h 115"/>
                <a:gd name="T16" fmla="*/ 9 w 159"/>
                <a:gd name="T17" fmla="*/ 101 h 115"/>
                <a:gd name="T18" fmla="*/ 10 w 159"/>
                <a:gd name="T19" fmla="*/ 100 h 115"/>
                <a:gd name="T20" fmla="*/ 159 w 159"/>
                <a:gd name="T21" fmla="*/ 0 h 115"/>
                <a:gd name="T22" fmla="*/ 158 w 159"/>
                <a:gd name="T23" fmla="*/ 1 h 115"/>
                <a:gd name="T24" fmla="*/ 157 w 159"/>
                <a:gd name="T25" fmla="*/ 3 h 115"/>
                <a:gd name="T26" fmla="*/ 155 w 159"/>
                <a:gd name="T27" fmla="*/ 5 h 115"/>
                <a:gd name="T28" fmla="*/ 154 w 159"/>
                <a:gd name="T29" fmla="*/ 7 h 115"/>
                <a:gd name="T30" fmla="*/ 153 w 159"/>
                <a:gd name="T31" fmla="*/ 9 h 115"/>
                <a:gd name="T32" fmla="*/ 151 w 159"/>
                <a:gd name="T33" fmla="*/ 11 h 115"/>
                <a:gd name="T34" fmla="*/ 150 w 159"/>
                <a:gd name="T35" fmla="*/ 13 h 115"/>
                <a:gd name="T36" fmla="*/ 149 w 159"/>
                <a:gd name="T37"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15">
                  <a:moveTo>
                    <a:pt x="149" y="15"/>
                  </a:moveTo>
                  <a:cubicBezTo>
                    <a:pt x="0" y="115"/>
                    <a:pt x="0" y="115"/>
                    <a:pt x="0" y="115"/>
                  </a:cubicBezTo>
                  <a:cubicBezTo>
                    <a:pt x="0" y="114"/>
                    <a:pt x="1" y="113"/>
                    <a:pt x="1" y="112"/>
                  </a:cubicBezTo>
                  <a:cubicBezTo>
                    <a:pt x="1" y="112"/>
                    <a:pt x="2" y="111"/>
                    <a:pt x="2" y="110"/>
                  </a:cubicBezTo>
                  <a:cubicBezTo>
                    <a:pt x="3" y="110"/>
                    <a:pt x="3" y="109"/>
                    <a:pt x="3" y="108"/>
                  </a:cubicBezTo>
                  <a:cubicBezTo>
                    <a:pt x="4" y="108"/>
                    <a:pt x="4" y="107"/>
                    <a:pt x="5" y="107"/>
                  </a:cubicBezTo>
                  <a:cubicBezTo>
                    <a:pt x="5" y="106"/>
                    <a:pt x="6" y="105"/>
                    <a:pt x="6" y="105"/>
                  </a:cubicBezTo>
                  <a:cubicBezTo>
                    <a:pt x="6" y="104"/>
                    <a:pt x="7" y="104"/>
                    <a:pt x="7" y="103"/>
                  </a:cubicBezTo>
                  <a:cubicBezTo>
                    <a:pt x="8" y="102"/>
                    <a:pt x="8" y="102"/>
                    <a:pt x="9" y="101"/>
                  </a:cubicBezTo>
                  <a:cubicBezTo>
                    <a:pt x="9" y="101"/>
                    <a:pt x="9" y="100"/>
                    <a:pt x="10" y="100"/>
                  </a:cubicBezTo>
                  <a:cubicBezTo>
                    <a:pt x="159" y="0"/>
                    <a:pt x="159" y="0"/>
                    <a:pt x="159" y="0"/>
                  </a:cubicBezTo>
                  <a:cubicBezTo>
                    <a:pt x="159" y="0"/>
                    <a:pt x="158" y="1"/>
                    <a:pt x="158" y="1"/>
                  </a:cubicBezTo>
                  <a:cubicBezTo>
                    <a:pt x="158" y="2"/>
                    <a:pt x="157" y="3"/>
                    <a:pt x="157" y="3"/>
                  </a:cubicBezTo>
                  <a:cubicBezTo>
                    <a:pt x="156" y="4"/>
                    <a:pt x="156" y="4"/>
                    <a:pt x="155" y="5"/>
                  </a:cubicBezTo>
                  <a:cubicBezTo>
                    <a:pt x="155" y="6"/>
                    <a:pt x="155" y="6"/>
                    <a:pt x="154" y="7"/>
                  </a:cubicBezTo>
                  <a:cubicBezTo>
                    <a:pt x="154" y="8"/>
                    <a:pt x="153" y="8"/>
                    <a:pt x="153" y="9"/>
                  </a:cubicBezTo>
                  <a:cubicBezTo>
                    <a:pt x="152" y="10"/>
                    <a:pt x="152" y="10"/>
                    <a:pt x="151" y="11"/>
                  </a:cubicBezTo>
                  <a:cubicBezTo>
                    <a:pt x="151" y="12"/>
                    <a:pt x="151" y="12"/>
                    <a:pt x="150" y="13"/>
                  </a:cubicBezTo>
                  <a:cubicBezTo>
                    <a:pt x="150" y="14"/>
                    <a:pt x="149" y="15"/>
                    <a:pt x="149" y="15"/>
                  </a:cubicBezTo>
                </a:path>
              </a:pathLst>
            </a:custGeom>
            <a:solidFill>
              <a:srgbClr val="92005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8" name="ïṡľiḍê"/>
            <p:cNvSpPr/>
            <p:nvPr/>
          </p:nvSpPr>
          <p:spPr bwMode="auto">
            <a:xfrm>
              <a:off x="5565776" y="1136651"/>
              <a:ext cx="249238" cy="173038"/>
            </a:xfrm>
            <a:custGeom>
              <a:avLst/>
              <a:gdLst>
                <a:gd name="T0" fmla="*/ 149 w 160"/>
                <a:gd name="T1" fmla="*/ 11 h 111"/>
                <a:gd name="T2" fmla="*/ 0 w 160"/>
                <a:gd name="T3" fmla="*/ 111 h 111"/>
                <a:gd name="T4" fmla="*/ 2 w 160"/>
                <a:gd name="T5" fmla="*/ 108 h 111"/>
                <a:gd name="T6" fmla="*/ 5 w 160"/>
                <a:gd name="T7" fmla="*/ 105 h 111"/>
                <a:gd name="T8" fmla="*/ 7 w 160"/>
                <a:gd name="T9" fmla="*/ 102 h 111"/>
                <a:gd name="T10" fmla="*/ 10 w 160"/>
                <a:gd name="T11" fmla="*/ 100 h 111"/>
                <a:gd name="T12" fmla="*/ 160 w 160"/>
                <a:gd name="T13" fmla="*/ 0 h 111"/>
                <a:gd name="T14" fmla="*/ 157 w 160"/>
                <a:gd name="T15" fmla="*/ 2 h 111"/>
                <a:gd name="T16" fmla="*/ 154 w 160"/>
                <a:gd name="T17" fmla="*/ 5 h 111"/>
                <a:gd name="T18" fmla="*/ 152 w 160"/>
                <a:gd name="T19" fmla="*/ 8 h 111"/>
                <a:gd name="T20" fmla="*/ 149 w 160"/>
                <a:gd name="T21" fmla="*/ 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11">
                  <a:moveTo>
                    <a:pt x="149" y="11"/>
                  </a:moveTo>
                  <a:cubicBezTo>
                    <a:pt x="0" y="111"/>
                    <a:pt x="0" y="111"/>
                    <a:pt x="0" y="111"/>
                  </a:cubicBezTo>
                  <a:cubicBezTo>
                    <a:pt x="1" y="110"/>
                    <a:pt x="1" y="109"/>
                    <a:pt x="2" y="108"/>
                  </a:cubicBezTo>
                  <a:cubicBezTo>
                    <a:pt x="3" y="107"/>
                    <a:pt x="4" y="106"/>
                    <a:pt x="5" y="105"/>
                  </a:cubicBezTo>
                  <a:cubicBezTo>
                    <a:pt x="6" y="104"/>
                    <a:pt x="6" y="103"/>
                    <a:pt x="7" y="102"/>
                  </a:cubicBezTo>
                  <a:cubicBezTo>
                    <a:pt x="8" y="102"/>
                    <a:pt x="9" y="101"/>
                    <a:pt x="10" y="100"/>
                  </a:cubicBezTo>
                  <a:cubicBezTo>
                    <a:pt x="160" y="0"/>
                    <a:pt x="160" y="0"/>
                    <a:pt x="160" y="0"/>
                  </a:cubicBezTo>
                  <a:cubicBezTo>
                    <a:pt x="159" y="0"/>
                    <a:pt x="158" y="1"/>
                    <a:pt x="157" y="2"/>
                  </a:cubicBezTo>
                  <a:cubicBezTo>
                    <a:pt x="156" y="3"/>
                    <a:pt x="155" y="4"/>
                    <a:pt x="154" y="5"/>
                  </a:cubicBezTo>
                  <a:cubicBezTo>
                    <a:pt x="153" y="6"/>
                    <a:pt x="153" y="7"/>
                    <a:pt x="152" y="8"/>
                  </a:cubicBezTo>
                  <a:cubicBezTo>
                    <a:pt x="151" y="9"/>
                    <a:pt x="150" y="10"/>
                    <a:pt x="149" y="11"/>
                  </a:cubicBezTo>
                </a:path>
              </a:pathLst>
            </a:custGeom>
            <a:solidFill>
              <a:srgbClr val="8E005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9" name="íşliďè"/>
            <p:cNvSpPr/>
            <p:nvPr/>
          </p:nvSpPr>
          <p:spPr bwMode="auto">
            <a:xfrm>
              <a:off x="5502276" y="1119188"/>
              <a:ext cx="539750" cy="796925"/>
            </a:xfrm>
            <a:custGeom>
              <a:avLst/>
              <a:gdLst>
                <a:gd name="T0" fmla="*/ 180 w 344"/>
                <a:gd name="T1" fmla="*/ 347 h 510"/>
                <a:gd name="T2" fmla="*/ 165 w 344"/>
                <a:gd name="T3" fmla="*/ 309 h 510"/>
                <a:gd name="T4" fmla="*/ 154 w 344"/>
                <a:gd name="T5" fmla="*/ 264 h 510"/>
                <a:gd name="T6" fmla="*/ 150 w 344"/>
                <a:gd name="T7" fmla="*/ 225 h 510"/>
                <a:gd name="T8" fmla="*/ 149 w 344"/>
                <a:gd name="T9" fmla="*/ 187 h 510"/>
                <a:gd name="T10" fmla="*/ 170 w 344"/>
                <a:gd name="T11" fmla="*/ 214 h 510"/>
                <a:gd name="T12" fmla="*/ 334 w 344"/>
                <a:gd name="T13" fmla="*/ 150 h 510"/>
                <a:gd name="T14" fmla="*/ 322 w 344"/>
                <a:gd name="T15" fmla="*/ 113 h 510"/>
                <a:gd name="T16" fmla="*/ 298 w 344"/>
                <a:gd name="T17" fmla="*/ 88 h 510"/>
                <a:gd name="T18" fmla="*/ 292 w 344"/>
                <a:gd name="T19" fmla="*/ 86 h 510"/>
                <a:gd name="T20" fmla="*/ 286 w 344"/>
                <a:gd name="T21" fmla="*/ 84 h 510"/>
                <a:gd name="T22" fmla="*/ 273 w 344"/>
                <a:gd name="T23" fmla="*/ 85 h 510"/>
                <a:gd name="T24" fmla="*/ 150 w 344"/>
                <a:gd name="T25" fmla="*/ 150 h 510"/>
                <a:gd name="T26" fmla="*/ 156 w 344"/>
                <a:gd name="T27" fmla="*/ 102 h 510"/>
                <a:gd name="T28" fmla="*/ 164 w 344"/>
                <a:gd name="T29" fmla="*/ 72 h 510"/>
                <a:gd name="T30" fmla="*/ 172 w 344"/>
                <a:gd name="T31" fmla="*/ 50 h 510"/>
                <a:gd name="T32" fmla="*/ 197 w 344"/>
                <a:gd name="T33" fmla="*/ 13 h 510"/>
                <a:gd name="T34" fmla="*/ 62 w 344"/>
                <a:gd name="T35" fmla="*/ 101 h 510"/>
                <a:gd name="T36" fmla="*/ 55 w 344"/>
                <a:gd name="T37" fmla="*/ 106 h 510"/>
                <a:gd name="T38" fmla="*/ 50 w 344"/>
                <a:gd name="T39" fmla="*/ 111 h 510"/>
                <a:gd name="T40" fmla="*/ 30 w 344"/>
                <a:gd name="T41" fmla="*/ 137 h 510"/>
                <a:gd name="T42" fmla="*/ 24 w 344"/>
                <a:gd name="T43" fmla="*/ 147 h 510"/>
                <a:gd name="T44" fmla="*/ 20 w 344"/>
                <a:gd name="T45" fmla="*/ 157 h 510"/>
                <a:gd name="T46" fmla="*/ 14 w 344"/>
                <a:gd name="T47" fmla="*/ 171 h 510"/>
                <a:gd name="T48" fmla="*/ 9 w 344"/>
                <a:gd name="T49" fmla="*/ 191 h 510"/>
                <a:gd name="T50" fmla="*/ 5 w 344"/>
                <a:gd name="T51" fmla="*/ 211 h 510"/>
                <a:gd name="T52" fmla="*/ 2 w 344"/>
                <a:gd name="T53" fmla="*/ 232 h 510"/>
                <a:gd name="T54" fmla="*/ 0 w 344"/>
                <a:gd name="T55" fmla="*/ 261 h 510"/>
                <a:gd name="T56" fmla="*/ 0 w 344"/>
                <a:gd name="T57" fmla="*/ 306 h 510"/>
                <a:gd name="T58" fmla="*/ 2 w 344"/>
                <a:gd name="T59" fmla="*/ 333 h 510"/>
                <a:gd name="T60" fmla="*/ 5 w 344"/>
                <a:gd name="T61" fmla="*/ 354 h 510"/>
                <a:gd name="T62" fmla="*/ 10 w 344"/>
                <a:gd name="T63" fmla="*/ 381 h 510"/>
                <a:gd name="T64" fmla="*/ 15 w 344"/>
                <a:gd name="T65" fmla="*/ 397 h 510"/>
                <a:gd name="T66" fmla="*/ 24 w 344"/>
                <a:gd name="T67" fmla="*/ 421 h 510"/>
                <a:gd name="T68" fmla="*/ 29 w 344"/>
                <a:gd name="T69" fmla="*/ 432 h 510"/>
                <a:gd name="T70" fmla="*/ 35 w 344"/>
                <a:gd name="T71" fmla="*/ 444 h 510"/>
                <a:gd name="T72" fmla="*/ 41 w 344"/>
                <a:gd name="T73" fmla="*/ 453 h 510"/>
                <a:gd name="T74" fmla="*/ 47 w 344"/>
                <a:gd name="T75" fmla="*/ 462 h 510"/>
                <a:gd name="T76" fmla="*/ 53 w 344"/>
                <a:gd name="T77" fmla="*/ 470 h 510"/>
                <a:gd name="T78" fmla="*/ 59 w 344"/>
                <a:gd name="T79" fmla="*/ 477 h 510"/>
                <a:gd name="T80" fmla="*/ 66 w 344"/>
                <a:gd name="T81" fmla="*/ 483 h 510"/>
                <a:gd name="T82" fmla="*/ 71 w 344"/>
                <a:gd name="T83" fmla="*/ 487 h 510"/>
                <a:gd name="T84" fmla="*/ 80 w 344"/>
                <a:gd name="T85" fmla="*/ 493 h 510"/>
                <a:gd name="T86" fmla="*/ 87 w 344"/>
                <a:gd name="T87" fmla="*/ 497 h 510"/>
                <a:gd name="T88" fmla="*/ 96 w 344"/>
                <a:gd name="T89" fmla="*/ 500 h 510"/>
                <a:gd name="T90" fmla="*/ 112 w 344"/>
                <a:gd name="T91" fmla="*/ 505 h 510"/>
                <a:gd name="T92" fmla="*/ 124 w 344"/>
                <a:gd name="T93" fmla="*/ 508 h 510"/>
                <a:gd name="T94" fmla="*/ 144 w 344"/>
                <a:gd name="T95" fmla="*/ 510 h 510"/>
                <a:gd name="T96" fmla="*/ 344 w 344"/>
                <a:gd name="T97" fmla="*/ 423 h 510"/>
                <a:gd name="T98" fmla="*/ 298 w 344"/>
                <a:gd name="T99" fmla="*/ 431 h 510"/>
                <a:gd name="T100" fmla="*/ 276 w 344"/>
                <a:gd name="T101" fmla="*/ 428 h 510"/>
                <a:gd name="T102" fmla="*/ 248 w 344"/>
                <a:gd name="T103" fmla="*/ 420 h 510"/>
                <a:gd name="T104" fmla="*/ 226 w 344"/>
                <a:gd name="T105" fmla="*/ 408 h 510"/>
                <a:gd name="T106" fmla="*/ 205 w 344"/>
                <a:gd name="T107" fmla="*/ 389 h 510"/>
                <a:gd name="T108" fmla="*/ 309 w 344"/>
                <a:gd name="T109" fmla="*/ 324 h 510"/>
                <a:gd name="T110" fmla="*/ 311 w 344"/>
                <a:gd name="T111" fmla="*/ 323 h 510"/>
                <a:gd name="T112" fmla="*/ 315 w 344"/>
                <a:gd name="T113" fmla="*/ 320 h 510"/>
                <a:gd name="T114" fmla="*/ 318 w 344"/>
                <a:gd name="T115" fmla="*/ 317 h 510"/>
                <a:gd name="T116" fmla="*/ 319 w 344"/>
                <a:gd name="T117" fmla="*/ 315 h 510"/>
                <a:gd name="T118" fmla="*/ 322 w 344"/>
                <a:gd name="T119" fmla="*/ 311 h 510"/>
                <a:gd name="T120" fmla="*/ 331 w 344"/>
                <a:gd name="T121" fmla="*/ 28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4" h="510">
                  <a:moveTo>
                    <a:pt x="331" y="286"/>
                  </a:moveTo>
                  <a:cubicBezTo>
                    <a:pt x="333" y="281"/>
                    <a:pt x="334" y="276"/>
                    <a:pt x="335" y="270"/>
                  </a:cubicBezTo>
                  <a:cubicBezTo>
                    <a:pt x="336" y="264"/>
                    <a:pt x="337" y="258"/>
                    <a:pt x="338" y="251"/>
                  </a:cubicBezTo>
                  <a:cubicBezTo>
                    <a:pt x="181" y="338"/>
                    <a:pt x="181" y="338"/>
                    <a:pt x="181" y="338"/>
                  </a:cubicBezTo>
                  <a:cubicBezTo>
                    <a:pt x="181" y="341"/>
                    <a:pt x="180" y="344"/>
                    <a:pt x="180" y="347"/>
                  </a:cubicBezTo>
                  <a:cubicBezTo>
                    <a:pt x="178" y="344"/>
                    <a:pt x="177" y="341"/>
                    <a:pt x="175" y="337"/>
                  </a:cubicBezTo>
                  <a:cubicBezTo>
                    <a:pt x="175" y="337"/>
                    <a:pt x="175" y="337"/>
                    <a:pt x="175" y="337"/>
                  </a:cubicBezTo>
                  <a:cubicBezTo>
                    <a:pt x="173" y="333"/>
                    <a:pt x="171" y="329"/>
                    <a:pt x="170" y="324"/>
                  </a:cubicBezTo>
                  <a:cubicBezTo>
                    <a:pt x="168" y="320"/>
                    <a:pt x="167" y="316"/>
                    <a:pt x="165" y="311"/>
                  </a:cubicBezTo>
                  <a:cubicBezTo>
                    <a:pt x="165" y="311"/>
                    <a:pt x="165" y="310"/>
                    <a:pt x="165" y="309"/>
                  </a:cubicBezTo>
                  <a:cubicBezTo>
                    <a:pt x="163" y="305"/>
                    <a:pt x="162" y="300"/>
                    <a:pt x="161" y="296"/>
                  </a:cubicBezTo>
                  <a:cubicBezTo>
                    <a:pt x="161" y="295"/>
                    <a:pt x="160" y="294"/>
                    <a:pt x="160" y="293"/>
                  </a:cubicBezTo>
                  <a:cubicBezTo>
                    <a:pt x="159" y="289"/>
                    <a:pt x="158" y="285"/>
                    <a:pt x="157" y="281"/>
                  </a:cubicBezTo>
                  <a:cubicBezTo>
                    <a:pt x="157" y="280"/>
                    <a:pt x="157" y="279"/>
                    <a:pt x="157" y="279"/>
                  </a:cubicBezTo>
                  <a:cubicBezTo>
                    <a:pt x="156" y="274"/>
                    <a:pt x="155" y="269"/>
                    <a:pt x="154" y="264"/>
                  </a:cubicBezTo>
                  <a:cubicBezTo>
                    <a:pt x="154" y="263"/>
                    <a:pt x="154" y="261"/>
                    <a:pt x="154" y="260"/>
                  </a:cubicBezTo>
                  <a:cubicBezTo>
                    <a:pt x="153" y="256"/>
                    <a:pt x="153" y="252"/>
                    <a:pt x="152" y="248"/>
                  </a:cubicBezTo>
                  <a:cubicBezTo>
                    <a:pt x="152" y="246"/>
                    <a:pt x="152" y="245"/>
                    <a:pt x="152" y="244"/>
                  </a:cubicBezTo>
                  <a:cubicBezTo>
                    <a:pt x="151" y="239"/>
                    <a:pt x="151" y="233"/>
                    <a:pt x="150" y="228"/>
                  </a:cubicBezTo>
                  <a:cubicBezTo>
                    <a:pt x="150" y="227"/>
                    <a:pt x="150" y="226"/>
                    <a:pt x="150" y="225"/>
                  </a:cubicBezTo>
                  <a:cubicBezTo>
                    <a:pt x="150" y="220"/>
                    <a:pt x="149" y="215"/>
                    <a:pt x="149" y="211"/>
                  </a:cubicBezTo>
                  <a:cubicBezTo>
                    <a:pt x="149" y="209"/>
                    <a:pt x="149" y="207"/>
                    <a:pt x="149" y="206"/>
                  </a:cubicBezTo>
                  <a:cubicBezTo>
                    <a:pt x="149" y="200"/>
                    <a:pt x="149" y="194"/>
                    <a:pt x="149" y="188"/>
                  </a:cubicBezTo>
                  <a:cubicBezTo>
                    <a:pt x="149" y="188"/>
                    <a:pt x="149" y="187"/>
                    <a:pt x="149" y="187"/>
                  </a:cubicBezTo>
                  <a:cubicBezTo>
                    <a:pt x="149" y="187"/>
                    <a:pt x="149" y="187"/>
                    <a:pt x="149" y="187"/>
                  </a:cubicBezTo>
                  <a:cubicBezTo>
                    <a:pt x="151" y="188"/>
                    <a:pt x="152" y="189"/>
                    <a:pt x="154" y="191"/>
                  </a:cubicBezTo>
                  <a:cubicBezTo>
                    <a:pt x="155" y="192"/>
                    <a:pt x="157" y="194"/>
                    <a:pt x="158" y="195"/>
                  </a:cubicBezTo>
                  <a:cubicBezTo>
                    <a:pt x="160" y="197"/>
                    <a:pt x="161" y="199"/>
                    <a:pt x="163" y="201"/>
                  </a:cubicBezTo>
                  <a:cubicBezTo>
                    <a:pt x="164" y="203"/>
                    <a:pt x="165" y="205"/>
                    <a:pt x="166" y="207"/>
                  </a:cubicBezTo>
                  <a:cubicBezTo>
                    <a:pt x="168" y="210"/>
                    <a:pt x="169" y="212"/>
                    <a:pt x="170" y="214"/>
                  </a:cubicBezTo>
                  <a:cubicBezTo>
                    <a:pt x="171" y="216"/>
                    <a:pt x="171" y="218"/>
                    <a:pt x="172" y="220"/>
                  </a:cubicBezTo>
                  <a:cubicBezTo>
                    <a:pt x="173" y="222"/>
                    <a:pt x="173" y="224"/>
                    <a:pt x="174" y="226"/>
                  </a:cubicBezTo>
                  <a:cubicBezTo>
                    <a:pt x="175" y="228"/>
                    <a:pt x="175" y="231"/>
                    <a:pt x="176" y="234"/>
                  </a:cubicBezTo>
                  <a:cubicBezTo>
                    <a:pt x="176" y="236"/>
                    <a:pt x="177" y="239"/>
                    <a:pt x="178" y="242"/>
                  </a:cubicBezTo>
                  <a:cubicBezTo>
                    <a:pt x="334" y="150"/>
                    <a:pt x="334" y="150"/>
                    <a:pt x="334" y="150"/>
                  </a:cubicBezTo>
                  <a:cubicBezTo>
                    <a:pt x="333" y="147"/>
                    <a:pt x="332" y="144"/>
                    <a:pt x="332" y="141"/>
                  </a:cubicBezTo>
                  <a:cubicBezTo>
                    <a:pt x="331" y="138"/>
                    <a:pt x="330" y="135"/>
                    <a:pt x="330" y="133"/>
                  </a:cubicBezTo>
                  <a:cubicBezTo>
                    <a:pt x="329" y="130"/>
                    <a:pt x="328" y="128"/>
                    <a:pt x="328" y="126"/>
                  </a:cubicBezTo>
                  <a:cubicBezTo>
                    <a:pt x="327" y="124"/>
                    <a:pt x="326" y="122"/>
                    <a:pt x="326" y="121"/>
                  </a:cubicBezTo>
                  <a:cubicBezTo>
                    <a:pt x="324" y="118"/>
                    <a:pt x="323" y="116"/>
                    <a:pt x="322" y="113"/>
                  </a:cubicBezTo>
                  <a:cubicBezTo>
                    <a:pt x="321" y="111"/>
                    <a:pt x="319" y="109"/>
                    <a:pt x="318" y="106"/>
                  </a:cubicBezTo>
                  <a:cubicBezTo>
                    <a:pt x="316" y="104"/>
                    <a:pt x="315" y="102"/>
                    <a:pt x="313" y="101"/>
                  </a:cubicBezTo>
                  <a:cubicBezTo>
                    <a:pt x="312" y="99"/>
                    <a:pt x="310" y="97"/>
                    <a:pt x="309" y="95"/>
                  </a:cubicBezTo>
                  <a:cubicBezTo>
                    <a:pt x="307" y="94"/>
                    <a:pt x="305" y="92"/>
                    <a:pt x="303" y="91"/>
                  </a:cubicBezTo>
                  <a:cubicBezTo>
                    <a:pt x="302" y="90"/>
                    <a:pt x="300" y="89"/>
                    <a:pt x="298" y="88"/>
                  </a:cubicBezTo>
                  <a:cubicBezTo>
                    <a:pt x="297" y="88"/>
                    <a:pt x="297" y="88"/>
                    <a:pt x="297" y="88"/>
                  </a:cubicBezTo>
                  <a:cubicBezTo>
                    <a:pt x="297" y="88"/>
                    <a:pt x="297" y="88"/>
                    <a:pt x="297" y="88"/>
                  </a:cubicBezTo>
                  <a:cubicBezTo>
                    <a:pt x="296" y="87"/>
                    <a:pt x="296" y="87"/>
                    <a:pt x="295" y="86"/>
                  </a:cubicBezTo>
                  <a:cubicBezTo>
                    <a:pt x="294" y="86"/>
                    <a:pt x="293" y="86"/>
                    <a:pt x="293" y="86"/>
                  </a:cubicBezTo>
                  <a:cubicBezTo>
                    <a:pt x="292" y="86"/>
                    <a:pt x="292" y="86"/>
                    <a:pt x="292" y="86"/>
                  </a:cubicBezTo>
                  <a:cubicBezTo>
                    <a:pt x="292" y="86"/>
                    <a:pt x="292" y="86"/>
                    <a:pt x="292" y="86"/>
                  </a:cubicBezTo>
                  <a:cubicBezTo>
                    <a:pt x="292" y="86"/>
                    <a:pt x="292" y="86"/>
                    <a:pt x="292" y="86"/>
                  </a:cubicBezTo>
                  <a:cubicBezTo>
                    <a:pt x="291" y="85"/>
                    <a:pt x="290" y="85"/>
                    <a:pt x="289" y="85"/>
                  </a:cubicBezTo>
                  <a:cubicBezTo>
                    <a:pt x="288" y="85"/>
                    <a:pt x="287" y="84"/>
                    <a:pt x="286" y="84"/>
                  </a:cubicBezTo>
                  <a:cubicBezTo>
                    <a:pt x="286" y="84"/>
                    <a:pt x="286" y="84"/>
                    <a:pt x="286" y="84"/>
                  </a:cubicBezTo>
                  <a:cubicBezTo>
                    <a:pt x="285" y="84"/>
                    <a:pt x="285" y="84"/>
                    <a:pt x="285" y="84"/>
                  </a:cubicBezTo>
                  <a:cubicBezTo>
                    <a:pt x="284" y="84"/>
                    <a:pt x="284" y="84"/>
                    <a:pt x="284" y="84"/>
                  </a:cubicBezTo>
                  <a:cubicBezTo>
                    <a:pt x="284" y="84"/>
                    <a:pt x="284" y="84"/>
                    <a:pt x="284" y="84"/>
                  </a:cubicBezTo>
                  <a:cubicBezTo>
                    <a:pt x="282" y="84"/>
                    <a:pt x="280" y="84"/>
                    <a:pt x="278" y="84"/>
                  </a:cubicBezTo>
                  <a:cubicBezTo>
                    <a:pt x="276" y="84"/>
                    <a:pt x="275" y="85"/>
                    <a:pt x="273" y="85"/>
                  </a:cubicBezTo>
                  <a:cubicBezTo>
                    <a:pt x="271" y="85"/>
                    <a:pt x="270" y="86"/>
                    <a:pt x="268" y="87"/>
                  </a:cubicBezTo>
                  <a:cubicBezTo>
                    <a:pt x="266" y="87"/>
                    <a:pt x="265" y="88"/>
                    <a:pt x="263" y="89"/>
                  </a:cubicBezTo>
                  <a:cubicBezTo>
                    <a:pt x="149" y="160"/>
                    <a:pt x="149" y="160"/>
                    <a:pt x="149" y="160"/>
                  </a:cubicBezTo>
                  <a:cubicBezTo>
                    <a:pt x="150" y="157"/>
                    <a:pt x="150" y="153"/>
                    <a:pt x="150" y="150"/>
                  </a:cubicBezTo>
                  <a:cubicBezTo>
                    <a:pt x="150" y="150"/>
                    <a:pt x="150" y="150"/>
                    <a:pt x="150" y="150"/>
                  </a:cubicBezTo>
                  <a:cubicBezTo>
                    <a:pt x="150" y="144"/>
                    <a:pt x="151" y="139"/>
                    <a:pt x="151" y="134"/>
                  </a:cubicBezTo>
                  <a:cubicBezTo>
                    <a:pt x="151" y="133"/>
                    <a:pt x="152" y="132"/>
                    <a:pt x="152" y="130"/>
                  </a:cubicBezTo>
                  <a:cubicBezTo>
                    <a:pt x="152" y="125"/>
                    <a:pt x="153" y="120"/>
                    <a:pt x="154" y="115"/>
                  </a:cubicBezTo>
                  <a:cubicBezTo>
                    <a:pt x="154" y="115"/>
                    <a:pt x="154" y="115"/>
                    <a:pt x="154" y="115"/>
                  </a:cubicBezTo>
                  <a:cubicBezTo>
                    <a:pt x="154" y="111"/>
                    <a:pt x="155" y="106"/>
                    <a:pt x="156" y="102"/>
                  </a:cubicBezTo>
                  <a:cubicBezTo>
                    <a:pt x="156" y="101"/>
                    <a:pt x="156" y="100"/>
                    <a:pt x="157" y="99"/>
                  </a:cubicBezTo>
                  <a:cubicBezTo>
                    <a:pt x="157" y="95"/>
                    <a:pt x="158" y="92"/>
                    <a:pt x="159" y="88"/>
                  </a:cubicBezTo>
                  <a:cubicBezTo>
                    <a:pt x="159" y="88"/>
                    <a:pt x="159" y="87"/>
                    <a:pt x="160" y="86"/>
                  </a:cubicBezTo>
                  <a:cubicBezTo>
                    <a:pt x="161" y="82"/>
                    <a:pt x="162" y="78"/>
                    <a:pt x="163" y="74"/>
                  </a:cubicBezTo>
                  <a:cubicBezTo>
                    <a:pt x="163" y="73"/>
                    <a:pt x="164" y="73"/>
                    <a:pt x="164" y="72"/>
                  </a:cubicBezTo>
                  <a:cubicBezTo>
                    <a:pt x="165" y="69"/>
                    <a:pt x="166" y="66"/>
                    <a:pt x="167" y="63"/>
                  </a:cubicBezTo>
                  <a:cubicBezTo>
                    <a:pt x="167" y="62"/>
                    <a:pt x="168" y="61"/>
                    <a:pt x="168" y="59"/>
                  </a:cubicBezTo>
                  <a:cubicBezTo>
                    <a:pt x="169" y="59"/>
                    <a:pt x="169" y="58"/>
                    <a:pt x="169" y="57"/>
                  </a:cubicBezTo>
                  <a:cubicBezTo>
                    <a:pt x="170" y="55"/>
                    <a:pt x="171" y="54"/>
                    <a:pt x="171" y="52"/>
                  </a:cubicBezTo>
                  <a:cubicBezTo>
                    <a:pt x="172" y="51"/>
                    <a:pt x="172" y="50"/>
                    <a:pt x="172" y="50"/>
                  </a:cubicBezTo>
                  <a:cubicBezTo>
                    <a:pt x="174" y="47"/>
                    <a:pt x="175" y="45"/>
                    <a:pt x="176" y="43"/>
                  </a:cubicBezTo>
                  <a:cubicBezTo>
                    <a:pt x="176" y="42"/>
                    <a:pt x="176" y="42"/>
                    <a:pt x="176" y="42"/>
                  </a:cubicBezTo>
                  <a:cubicBezTo>
                    <a:pt x="179" y="38"/>
                    <a:pt x="181" y="33"/>
                    <a:pt x="184" y="29"/>
                  </a:cubicBezTo>
                  <a:cubicBezTo>
                    <a:pt x="186" y="26"/>
                    <a:pt x="188" y="23"/>
                    <a:pt x="191" y="20"/>
                  </a:cubicBezTo>
                  <a:cubicBezTo>
                    <a:pt x="193" y="18"/>
                    <a:pt x="195" y="15"/>
                    <a:pt x="197" y="13"/>
                  </a:cubicBezTo>
                  <a:cubicBezTo>
                    <a:pt x="200" y="10"/>
                    <a:pt x="202" y="8"/>
                    <a:pt x="204" y="6"/>
                  </a:cubicBezTo>
                  <a:cubicBezTo>
                    <a:pt x="205" y="6"/>
                    <a:pt x="205" y="6"/>
                    <a:pt x="205" y="6"/>
                  </a:cubicBezTo>
                  <a:cubicBezTo>
                    <a:pt x="207" y="4"/>
                    <a:pt x="210" y="2"/>
                    <a:pt x="212" y="0"/>
                  </a:cubicBezTo>
                  <a:cubicBezTo>
                    <a:pt x="62" y="101"/>
                    <a:pt x="62" y="101"/>
                    <a:pt x="62" y="101"/>
                  </a:cubicBezTo>
                  <a:cubicBezTo>
                    <a:pt x="62" y="101"/>
                    <a:pt x="62" y="101"/>
                    <a:pt x="62" y="101"/>
                  </a:cubicBezTo>
                  <a:cubicBezTo>
                    <a:pt x="61" y="102"/>
                    <a:pt x="61" y="102"/>
                    <a:pt x="61" y="102"/>
                  </a:cubicBezTo>
                  <a:cubicBezTo>
                    <a:pt x="61" y="102"/>
                    <a:pt x="61" y="102"/>
                    <a:pt x="61" y="102"/>
                  </a:cubicBezTo>
                  <a:cubicBezTo>
                    <a:pt x="61" y="102"/>
                    <a:pt x="61" y="102"/>
                    <a:pt x="61" y="102"/>
                  </a:cubicBezTo>
                  <a:cubicBezTo>
                    <a:pt x="60" y="103"/>
                    <a:pt x="59" y="103"/>
                    <a:pt x="58" y="104"/>
                  </a:cubicBezTo>
                  <a:cubicBezTo>
                    <a:pt x="57" y="105"/>
                    <a:pt x="56" y="105"/>
                    <a:pt x="55" y="106"/>
                  </a:cubicBezTo>
                  <a:cubicBezTo>
                    <a:pt x="55" y="107"/>
                    <a:pt x="55" y="107"/>
                    <a:pt x="55" y="107"/>
                  </a:cubicBezTo>
                  <a:cubicBezTo>
                    <a:pt x="55" y="107"/>
                    <a:pt x="55" y="107"/>
                    <a:pt x="55" y="107"/>
                  </a:cubicBezTo>
                  <a:cubicBezTo>
                    <a:pt x="54" y="107"/>
                    <a:pt x="54" y="107"/>
                    <a:pt x="54" y="107"/>
                  </a:cubicBezTo>
                  <a:cubicBezTo>
                    <a:pt x="54" y="107"/>
                    <a:pt x="53" y="108"/>
                    <a:pt x="52" y="109"/>
                  </a:cubicBezTo>
                  <a:cubicBezTo>
                    <a:pt x="51" y="109"/>
                    <a:pt x="51" y="110"/>
                    <a:pt x="50" y="111"/>
                  </a:cubicBezTo>
                  <a:cubicBezTo>
                    <a:pt x="50" y="111"/>
                    <a:pt x="50" y="111"/>
                    <a:pt x="50" y="111"/>
                  </a:cubicBezTo>
                  <a:cubicBezTo>
                    <a:pt x="49" y="111"/>
                    <a:pt x="48" y="112"/>
                    <a:pt x="48" y="113"/>
                  </a:cubicBezTo>
                  <a:cubicBezTo>
                    <a:pt x="45" y="115"/>
                    <a:pt x="43" y="118"/>
                    <a:pt x="41" y="120"/>
                  </a:cubicBezTo>
                  <a:cubicBezTo>
                    <a:pt x="39" y="123"/>
                    <a:pt x="37" y="126"/>
                    <a:pt x="35" y="129"/>
                  </a:cubicBezTo>
                  <a:cubicBezTo>
                    <a:pt x="33" y="131"/>
                    <a:pt x="31" y="134"/>
                    <a:pt x="30" y="137"/>
                  </a:cubicBezTo>
                  <a:cubicBezTo>
                    <a:pt x="30" y="137"/>
                    <a:pt x="30" y="137"/>
                    <a:pt x="30" y="137"/>
                  </a:cubicBezTo>
                  <a:cubicBezTo>
                    <a:pt x="29" y="138"/>
                    <a:pt x="28" y="140"/>
                    <a:pt x="27" y="141"/>
                  </a:cubicBezTo>
                  <a:cubicBezTo>
                    <a:pt x="27" y="142"/>
                    <a:pt x="27" y="142"/>
                    <a:pt x="27" y="142"/>
                  </a:cubicBezTo>
                  <a:cubicBezTo>
                    <a:pt x="27" y="142"/>
                    <a:pt x="27" y="142"/>
                    <a:pt x="27" y="142"/>
                  </a:cubicBezTo>
                  <a:cubicBezTo>
                    <a:pt x="26" y="144"/>
                    <a:pt x="25" y="146"/>
                    <a:pt x="24" y="147"/>
                  </a:cubicBezTo>
                  <a:cubicBezTo>
                    <a:pt x="23" y="148"/>
                    <a:pt x="23" y="148"/>
                    <a:pt x="23" y="148"/>
                  </a:cubicBezTo>
                  <a:cubicBezTo>
                    <a:pt x="23" y="149"/>
                    <a:pt x="23" y="150"/>
                    <a:pt x="22" y="150"/>
                  </a:cubicBezTo>
                  <a:cubicBezTo>
                    <a:pt x="22" y="151"/>
                    <a:pt x="22" y="152"/>
                    <a:pt x="21" y="153"/>
                  </a:cubicBezTo>
                  <a:cubicBezTo>
                    <a:pt x="21" y="154"/>
                    <a:pt x="21" y="155"/>
                    <a:pt x="20" y="155"/>
                  </a:cubicBezTo>
                  <a:cubicBezTo>
                    <a:pt x="20" y="156"/>
                    <a:pt x="20" y="156"/>
                    <a:pt x="20" y="157"/>
                  </a:cubicBezTo>
                  <a:cubicBezTo>
                    <a:pt x="20" y="157"/>
                    <a:pt x="19" y="157"/>
                    <a:pt x="19" y="158"/>
                  </a:cubicBezTo>
                  <a:cubicBezTo>
                    <a:pt x="19" y="158"/>
                    <a:pt x="19" y="159"/>
                    <a:pt x="19" y="159"/>
                  </a:cubicBezTo>
                  <a:cubicBezTo>
                    <a:pt x="18" y="160"/>
                    <a:pt x="18" y="160"/>
                    <a:pt x="18" y="161"/>
                  </a:cubicBezTo>
                  <a:cubicBezTo>
                    <a:pt x="17" y="164"/>
                    <a:pt x="16" y="166"/>
                    <a:pt x="15" y="169"/>
                  </a:cubicBezTo>
                  <a:cubicBezTo>
                    <a:pt x="15" y="170"/>
                    <a:pt x="15" y="170"/>
                    <a:pt x="14" y="171"/>
                  </a:cubicBezTo>
                  <a:cubicBezTo>
                    <a:pt x="14" y="172"/>
                    <a:pt x="14" y="172"/>
                    <a:pt x="14" y="172"/>
                  </a:cubicBezTo>
                  <a:cubicBezTo>
                    <a:pt x="13" y="175"/>
                    <a:pt x="12" y="179"/>
                    <a:pt x="11" y="183"/>
                  </a:cubicBezTo>
                  <a:cubicBezTo>
                    <a:pt x="11" y="183"/>
                    <a:pt x="11" y="183"/>
                    <a:pt x="11" y="183"/>
                  </a:cubicBezTo>
                  <a:cubicBezTo>
                    <a:pt x="11" y="184"/>
                    <a:pt x="11" y="185"/>
                    <a:pt x="10" y="185"/>
                  </a:cubicBezTo>
                  <a:cubicBezTo>
                    <a:pt x="10" y="187"/>
                    <a:pt x="9" y="189"/>
                    <a:pt x="9" y="191"/>
                  </a:cubicBezTo>
                  <a:cubicBezTo>
                    <a:pt x="9" y="192"/>
                    <a:pt x="8" y="194"/>
                    <a:pt x="8" y="195"/>
                  </a:cubicBezTo>
                  <a:cubicBezTo>
                    <a:pt x="8" y="196"/>
                    <a:pt x="8" y="196"/>
                    <a:pt x="8" y="197"/>
                  </a:cubicBezTo>
                  <a:cubicBezTo>
                    <a:pt x="8" y="197"/>
                    <a:pt x="7" y="198"/>
                    <a:pt x="7" y="198"/>
                  </a:cubicBezTo>
                  <a:cubicBezTo>
                    <a:pt x="7" y="202"/>
                    <a:pt x="6" y="206"/>
                    <a:pt x="5" y="211"/>
                  </a:cubicBezTo>
                  <a:cubicBezTo>
                    <a:pt x="5" y="211"/>
                    <a:pt x="5" y="211"/>
                    <a:pt x="5" y="211"/>
                  </a:cubicBezTo>
                  <a:cubicBezTo>
                    <a:pt x="5" y="211"/>
                    <a:pt x="5" y="211"/>
                    <a:pt x="5" y="211"/>
                  </a:cubicBezTo>
                  <a:cubicBezTo>
                    <a:pt x="4" y="215"/>
                    <a:pt x="4" y="220"/>
                    <a:pt x="3" y="225"/>
                  </a:cubicBezTo>
                  <a:cubicBezTo>
                    <a:pt x="3" y="226"/>
                    <a:pt x="3" y="226"/>
                    <a:pt x="3" y="227"/>
                  </a:cubicBezTo>
                  <a:cubicBezTo>
                    <a:pt x="3" y="227"/>
                    <a:pt x="3" y="228"/>
                    <a:pt x="3" y="229"/>
                  </a:cubicBezTo>
                  <a:cubicBezTo>
                    <a:pt x="2" y="230"/>
                    <a:pt x="2" y="231"/>
                    <a:pt x="2" y="232"/>
                  </a:cubicBezTo>
                  <a:cubicBezTo>
                    <a:pt x="2" y="236"/>
                    <a:pt x="1" y="240"/>
                    <a:pt x="1" y="244"/>
                  </a:cubicBezTo>
                  <a:cubicBezTo>
                    <a:pt x="1" y="244"/>
                    <a:pt x="1" y="244"/>
                    <a:pt x="1" y="244"/>
                  </a:cubicBezTo>
                  <a:cubicBezTo>
                    <a:pt x="1" y="244"/>
                    <a:pt x="1" y="244"/>
                    <a:pt x="1" y="244"/>
                  </a:cubicBezTo>
                  <a:cubicBezTo>
                    <a:pt x="1" y="249"/>
                    <a:pt x="1" y="254"/>
                    <a:pt x="0" y="259"/>
                  </a:cubicBezTo>
                  <a:cubicBezTo>
                    <a:pt x="0" y="260"/>
                    <a:pt x="0" y="261"/>
                    <a:pt x="0" y="261"/>
                  </a:cubicBezTo>
                  <a:cubicBezTo>
                    <a:pt x="0" y="262"/>
                    <a:pt x="0" y="263"/>
                    <a:pt x="0" y="264"/>
                  </a:cubicBezTo>
                  <a:cubicBezTo>
                    <a:pt x="0" y="269"/>
                    <a:pt x="0" y="274"/>
                    <a:pt x="0" y="280"/>
                  </a:cubicBezTo>
                  <a:cubicBezTo>
                    <a:pt x="0" y="286"/>
                    <a:pt x="0" y="291"/>
                    <a:pt x="0" y="297"/>
                  </a:cubicBezTo>
                  <a:cubicBezTo>
                    <a:pt x="0" y="298"/>
                    <a:pt x="0" y="300"/>
                    <a:pt x="0" y="301"/>
                  </a:cubicBezTo>
                  <a:cubicBezTo>
                    <a:pt x="0" y="303"/>
                    <a:pt x="0" y="305"/>
                    <a:pt x="0" y="306"/>
                  </a:cubicBezTo>
                  <a:cubicBezTo>
                    <a:pt x="0" y="309"/>
                    <a:pt x="1" y="312"/>
                    <a:pt x="1" y="315"/>
                  </a:cubicBezTo>
                  <a:cubicBezTo>
                    <a:pt x="1" y="316"/>
                    <a:pt x="1" y="316"/>
                    <a:pt x="1" y="317"/>
                  </a:cubicBezTo>
                  <a:cubicBezTo>
                    <a:pt x="1" y="318"/>
                    <a:pt x="1" y="318"/>
                    <a:pt x="1" y="318"/>
                  </a:cubicBezTo>
                  <a:cubicBezTo>
                    <a:pt x="1" y="322"/>
                    <a:pt x="2" y="326"/>
                    <a:pt x="2" y="331"/>
                  </a:cubicBezTo>
                  <a:cubicBezTo>
                    <a:pt x="2" y="331"/>
                    <a:pt x="2" y="332"/>
                    <a:pt x="2" y="333"/>
                  </a:cubicBezTo>
                  <a:cubicBezTo>
                    <a:pt x="2" y="334"/>
                    <a:pt x="2" y="335"/>
                    <a:pt x="3" y="337"/>
                  </a:cubicBezTo>
                  <a:cubicBezTo>
                    <a:pt x="3" y="341"/>
                    <a:pt x="4" y="345"/>
                    <a:pt x="4" y="348"/>
                  </a:cubicBezTo>
                  <a:cubicBezTo>
                    <a:pt x="4" y="349"/>
                    <a:pt x="4" y="350"/>
                    <a:pt x="4" y="351"/>
                  </a:cubicBezTo>
                  <a:cubicBezTo>
                    <a:pt x="4" y="351"/>
                    <a:pt x="5" y="351"/>
                    <a:pt x="5" y="352"/>
                  </a:cubicBezTo>
                  <a:cubicBezTo>
                    <a:pt x="5" y="352"/>
                    <a:pt x="5" y="353"/>
                    <a:pt x="5" y="354"/>
                  </a:cubicBezTo>
                  <a:cubicBezTo>
                    <a:pt x="5" y="358"/>
                    <a:pt x="6" y="362"/>
                    <a:pt x="7" y="366"/>
                  </a:cubicBezTo>
                  <a:cubicBezTo>
                    <a:pt x="7" y="367"/>
                    <a:pt x="7" y="367"/>
                    <a:pt x="8" y="368"/>
                  </a:cubicBezTo>
                  <a:cubicBezTo>
                    <a:pt x="8" y="371"/>
                    <a:pt x="8" y="373"/>
                    <a:pt x="9" y="375"/>
                  </a:cubicBezTo>
                  <a:cubicBezTo>
                    <a:pt x="9" y="377"/>
                    <a:pt x="10" y="378"/>
                    <a:pt x="10" y="380"/>
                  </a:cubicBezTo>
                  <a:cubicBezTo>
                    <a:pt x="10" y="380"/>
                    <a:pt x="10" y="381"/>
                    <a:pt x="10" y="381"/>
                  </a:cubicBezTo>
                  <a:cubicBezTo>
                    <a:pt x="11" y="382"/>
                    <a:pt x="11" y="382"/>
                    <a:pt x="11" y="382"/>
                  </a:cubicBezTo>
                  <a:cubicBezTo>
                    <a:pt x="11" y="383"/>
                    <a:pt x="11" y="383"/>
                    <a:pt x="11" y="384"/>
                  </a:cubicBezTo>
                  <a:cubicBezTo>
                    <a:pt x="12" y="387"/>
                    <a:pt x="13" y="390"/>
                    <a:pt x="13" y="393"/>
                  </a:cubicBezTo>
                  <a:cubicBezTo>
                    <a:pt x="14" y="393"/>
                    <a:pt x="14" y="394"/>
                    <a:pt x="14" y="394"/>
                  </a:cubicBezTo>
                  <a:cubicBezTo>
                    <a:pt x="14" y="395"/>
                    <a:pt x="15" y="396"/>
                    <a:pt x="15" y="397"/>
                  </a:cubicBezTo>
                  <a:cubicBezTo>
                    <a:pt x="15" y="398"/>
                    <a:pt x="16" y="399"/>
                    <a:pt x="16" y="401"/>
                  </a:cubicBezTo>
                  <a:cubicBezTo>
                    <a:pt x="17" y="404"/>
                    <a:pt x="18" y="406"/>
                    <a:pt x="19" y="409"/>
                  </a:cubicBezTo>
                  <a:cubicBezTo>
                    <a:pt x="19" y="410"/>
                    <a:pt x="20" y="411"/>
                    <a:pt x="20" y="413"/>
                  </a:cubicBezTo>
                  <a:cubicBezTo>
                    <a:pt x="21" y="414"/>
                    <a:pt x="22" y="415"/>
                    <a:pt x="22" y="417"/>
                  </a:cubicBezTo>
                  <a:cubicBezTo>
                    <a:pt x="23" y="418"/>
                    <a:pt x="23" y="419"/>
                    <a:pt x="24" y="421"/>
                  </a:cubicBezTo>
                  <a:cubicBezTo>
                    <a:pt x="24" y="421"/>
                    <a:pt x="24" y="421"/>
                    <a:pt x="24" y="421"/>
                  </a:cubicBezTo>
                  <a:cubicBezTo>
                    <a:pt x="24" y="421"/>
                    <a:pt x="24" y="421"/>
                    <a:pt x="24" y="421"/>
                  </a:cubicBezTo>
                  <a:cubicBezTo>
                    <a:pt x="24" y="422"/>
                    <a:pt x="25" y="423"/>
                    <a:pt x="25" y="424"/>
                  </a:cubicBezTo>
                  <a:cubicBezTo>
                    <a:pt x="26" y="427"/>
                    <a:pt x="27" y="429"/>
                    <a:pt x="29" y="432"/>
                  </a:cubicBezTo>
                  <a:cubicBezTo>
                    <a:pt x="29" y="432"/>
                    <a:pt x="29" y="432"/>
                    <a:pt x="29" y="432"/>
                  </a:cubicBezTo>
                  <a:cubicBezTo>
                    <a:pt x="29" y="433"/>
                    <a:pt x="29" y="433"/>
                    <a:pt x="29" y="433"/>
                  </a:cubicBezTo>
                  <a:cubicBezTo>
                    <a:pt x="30" y="434"/>
                    <a:pt x="30" y="434"/>
                    <a:pt x="30" y="434"/>
                  </a:cubicBezTo>
                  <a:cubicBezTo>
                    <a:pt x="30" y="435"/>
                    <a:pt x="31" y="437"/>
                    <a:pt x="32" y="438"/>
                  </a:cubicBezTo>
                  <a:cubicBezTo>
                    <a:pt x="33" y="440"/>
                    <a:pt x="33" y="441"/>
                    <a:pt x="34" y="442"/>
                  </a:cubicBezTo>
                  <a:cubicBezTo>
                    <a:pt x="34" y="443"/>
                    <a:pt x="35" y="443"/>
                    <a:pt x="35" y="444"/>
                  </a:cubicBezTo>
                  <a:cubicBezTo>
                    <a:pt x="35" y="445"/>
                    <a:pt x="35" y="445"/>
                    <a:pt x="35" y="445"/>
                  </a:cubicBezTo>
                  <a:cubicBezTo>
                    <a:pt x="37" y="447"/>
                    <a:pt x="38" y="449"/>
                    <a:pt x="39" y="451"/>
                  </a:cubicBezTo>
                  <a:cubicBezTo>
                    <a:pt x="39" y="451"/>
                    <a:pt x="40" y="452"/>
                    <a:pt x="40" y="453"/>
                  </a:cubicBezTo>
                  <a:cubicBezTo>
                    <a:pt x="40" y="453"/>
                    <a:pt x="40" y="453"/>
                    <a:pt x="40" y="453"/>
                  </a:cubicBezTo>
                  <a:cubicBezTo>
                    <a:pt x="41" y="453"/>
                    <a:pt x="41" y="453"/>
                    <a:pt x="41" y="453"/>
                  </a:cubicBezTo>
                  <a:cubicBezTo>
                    <a:pt x="41" y="454"/>
                    <a:pt x="41" y="454"/>
                    <a:pt x="41" y="455"/>
                  </a:cubicBezTo>
                  <a:cubicBezTo>
                    <a:pt x="42" y="456"/>
                    <a:pt x="43" y="457"/>
                    <a:pt x="44" y="459"/>
                  </a:cubicBezTo>
                  <a:cubicBezTo>
                    <a:pt x="45" y="460"/>
                    <a:pt x="45" y="461"/>
                    <a:pt x="46" y="462"/>
                  </a:cubicBezTo>
                  <a:cubicBezTo>
                    <a:pt x="46" y="462"/>
                    <a:pt x="46" y="462"/>
                    <a:pt x="46" y="462"/>
                  </a:cubicBezTo>
                  <a:cubicBezTo>
                    <a:pt x="47" y="462"/>
                    <a:pt x="47" y="462"/>
                    <a:pt x="47" y="462"/>
                  </a:cubicBezTo>
                  <a:cubicBezTo>
                    <a:pt x="47" y="463"/>
                    <a:pt x="48" y="465"/>
                    <a:pt x="49" y="466"/>
                  </a:cubicBezTo>
                  <a:cubicBezTo>
                    <a:pt x="50" y="467"/>
                    <a:pt x="51" y="467"/>
                    <a:pt x="51" y="468"/>
                  </a:cubicBezTo>
                  <a:cubicBezTo>
                    <a:pt x="52" y="469"/>
                    <a:pt x="52" y="469"/>
                    <a:pt x="52" y="470"/>
                  </a:cubicBezTo>
                  <a:cubicBezTo>
                    <a:pt x="52" y="470"/>
                    <a:pt x="52" y="470"/>
                    <a:pt x="52" y="470"/>
                  </a:cubicBezTo>
                  <a:cubicBezTo>
                    <a:pt x="53" y="470"/>
                    <a:pt x="53" y="470"/>
                    <a:pt x="53" y="470"/>
                  </a:cubicBezTo>
                  <a:cubicBezTo>
                    <a:pt x="53" y="471"/>
                    <a:pt x="53" y="471"/>
                    <a:pt x="53" y="471"/>
                  </a:cubicBezTo>
                  <a:cubicBezTo>
                    <a:pt x="54" y="472"/>
                    <a:pt x="55" y="473"/>
                    <a:pt x="56" y="473"/>
                  </a:cubicBezTo>
                  <a:cubicBezTo>
                    <a:pt x="56" y="474"/>
                    <a:pt x="57" y="475"/>
                    <a:pt x="58" y="476"/>
                  </a:cubicBezTo>
                  <a:cubicBezTo>
                    <a:pt x="59" y="477"/>
                    <a:pt x="59" y="477"/>
                    <a:pt x="59" y="477"/>
                  </a:cubicBezTo>
                  <a:cubicBezTo>
                    <a:pt x="59" y="477"/>
                    <a:pt x="59" y="477"/>
                    <a:pt x="59" y="477"/>
                  </a:cubicBezTo>
                  <a:cubicBezTo>
                    <a:pt x="60" y="478"/>
                    <a:pt x="60" y="478"/>
                    <a:pt x="60" y="478"/>
                  </a:cubicBezTo>
                  <a:cubicBezTo>
                    <a:pt x="60" y="478"/>
                    <a:pt x="61" y="479"/>
                    <a:pt x="62" y="479"/>
                  </a:cubicBezTo>
                  <a:cubicBezTo>
                    <a:pt x="62" y="480"/>
                    <a:pt x="63" y="481"/>
                    <a:pt x="64" y="481"/>
                  </a:cubicBezTo>
                  <a:cubicBezTo>
                    <a:pt x="64" y="482"/>
                    <a:pt x="65" y="482"/>
                    <a:pt x="65" y="483"/>
                  </a:cubicBezTo>
                  <a:cubicBezTo>
                    <a:pt x="66" y="483"/>
                    <a:pt x="66" y="483"/>
                    <a:pt x="66" y="483"/>
                  </a:cubicBezTo>
                  <a:cubicBezTo>
                    <a:pt x="66" y="483"/>
                    <a:pt x="66" y="483"/>
                    <a:pt x="66" y="483"/>
                  </a:cubicBezTo>
                  <a:cubicBezTo>
                    <a:pt x="66" y="483"/>
                    <a:pt x="66" y="483"/>
                    <a:pt x="66" y="483"/>
                  </a:cubicBezTo>
                  <a:cubicBezTo>
                    <a:pt x="66" y="483"/>
                    <a:pt x="66" y="483"/>
                    <a:pt x="66" y="483"/>
                  </a:cubicBezTo>
                  <a:cubicBezTo>
                    <a:pt x="67" y="484"/>
                    <a:pt x="67" y="484"/>
                    <a:pt x="68" y="485"/>
                  </a:cubicBezTo>
                  <a:cubicBezTo>
                    <a:pt x="69" y="486"/>
                    <a:pt x="70" y="486"/>
                    <a:pt x="71" y="487"/>
                  </a:cubicBezTo>
                  <a:cubicBezTo>
                    <a:pt x="71" y="487"/>
                    <a:pt x="72" y="488"/>
                    <a:pt x="72" y="488"/>
                  </a:cubicBezTo>
                  <a:cubicBezTo>
                    <a:pt x="73" y="488"/>
                    <a:pt x="73" y="488"/>
                    <a:pt x="73" y="488"/>
                  </a:cubicBezTo>
                  <a:cubicBezTo>
                    <a:pt x="73" y="489"/>
                    <a:pt x="73" y="489"/>
                    <a:pt x="73" y="489"/>
                  </a:cubicBezTo>
                  <a:cubicBezTo>
                    <a:pt x="74" y="489"/>
                    <a:pt x="75" y="490"/>
                    <a:pt x="76" y="490"/>
                  </a:cubicBezTo>
                  <a:cubicBezTo>
                    <a:pt x="77" y="491"/>
                    <a:pt x="78" y="492"/>
                    <a:pt x="80" y="493"/>
                  </a:cubicBezTo>
                  <a:cubicBezTo>
                    <a:pt x="80" y="493"/>
                    <a:pt x="80" y="493"/>
                    <a:pt x="80" y="493"/>
                  </a:cubicBezTo>
                  <a:cubicBezTo>
                    <a:pt x="80" y="493"/>
                    <a:pt x="80" y="493"/>
                    <a:pt x="80" y="493"/>
                  </a:cubicBezTo>
                  <a:cubicBezTo>
                    <a:pt x="80" y="493"/>
                    <a:pt x="80" y="493"/>
                    <a:pt x="80" y="493"/>
                  </a:cubicBezTo>
                  <a:cubicBezTo>
                    <a:pt x="81" y="493"/>
                    <a:pt x="82" y="494"/>
                    <a:pt x="83" y="495"/>
                  </a:cubicBezTo>
                  <a:cubicBezTo>
                    <a:pt x="85" y="495"/>
                    <a:pt x="86" y="496"/>
                    <a:pt x="87" y="497"/>
                  </a:cubicBezTo>
                  <a:cubicBezTo>
                    <a:pt x="88" y="497"/>
                    <a:pt x="88" y="497"/>
                    <a:pt x="88" y="497"/>
                  </a:cubicBezTo>
                  <a:cubicBezTo>
                    <a:pt x="88" y="497"/>
                    <a:pt x="88" y="497"/>
                    <a:pt x="88" y="497"/>
                  </a:cubicBezTo>
                  <a:cubicBezTo>
                    <a:pt x="89" y="498"/>
                    <a:pt x="90" y="498"/>
                    <a:pt x="91" y="498"/>
                  </a:cubicBezTo>
                  <a:cubicBezTo>
                    <a:pt x="92" y="499"/>
                    <a:pt x="93" y="499"/>
                    <a:pt x="93" y="499"/>
                  </a:cubicBezTo>
                  <a:cubicBezTo>
                    <a:pt x="94" y="500"/>
                    <a:pt x="95" y="500"/>
                    <a:pt x="96" y="500"/>
                  </a:cubicBezTo>
                  <a:cubicBezTo>
                    <a:pt x="97" y="501"/>
                    <a:pt x="98" y="501"/>
                    <a:pt x="99" y="501"/>
                  </a:cubicBezTo>
                  <a:cubicBezTo>
                    <a:pt x="100" y="502"/>
                    <a:pt x="100" y="502"/>
                    <a:pt x="101" y="502"/>
                  </a:cubicBezTo>
                  <a:cubicBezTo>
                    <a:pt x="102" y="502"/>
                    <a:pt x="102" y="502"/>
                    <a:pt x="103" y="503"/>
                  </a:cubicBezTo>
                  <a:cubicBezTo>
                    <a:pt x="105" y="503"/>
                    <a:pt x="107" y="504"/>
                    <a:pt x="109" y="504"/>
                  </a:cubicBezTo>
                  <a:cubicBezTo>
                    <a:pt x="110" y="505"/>
                    <a:pt x="111" y="505"/>
                    <a:pt x="112" y="505"/>
                  </a:cubicBezTo>
                  <a:cubicBezTo>
                    <a:pt x="112" y="505"/>
                    <a:pt x="113" y="505"/>
                    <a:pt x="113" y="505"/>
                  </a:cubicBezTo>
                  <a:cubicBezTo>
                    <a:pt x="114" y="506"/>
                    <a:pt x="114" y="506"/>
                    <a:pt x="115" y="506"/>
                  </a:cubicBezTo>
                  <a:cubicBezTo>
                    <a:pt x="116" y="506"/>
                    <a:pt x="118" y="507"/>
                    <a:pt x="120" y="507"/>
                  </a:cubicBezTo>
                  <a:cubicBezTo>
                    <a:pt x="121" y="507"/>
                    <a:pt x="122" y="507"/>
                    <a:pt x="123" y="507"/>
                  </a:cubicBezTo>
                  <a:cubicBezTo>
                    <a:pt x="124" y="508"/>
                    <a:pt x="124" y="508"/>
                    <a:pt x="124" y="508"/>
                  </a:cubicBezTo>
                  <a:cubicBezTo>
                    <a:pt x="127" y="508"/>
                    <a:pt x="131" y="509"/>
                    <a:pt x="135" y="509"/>
                  </a:cubicBezTo>
                  <a:cubicBezTo>
                    <a:pt x="135" y="509"/>
                    <a:pt x="136" y="509"/>
                    <a:pt x="137" y="509"/>
                  </a:cubicBezTo>
                  <a:cubicBezTo>
                    <a:pt x="138" y="509"/>
                    <a:pt x="138" y="509"/>
                    <a:pt x="139" y="509"/>
                  </a:cubicBezTo>
                  <a:cubicBezTo>
                    <a:pt x="140" y="509"/>
                    <a:pt x="141" y="509"/>
                    <a:pt x="141" y="509"/>
                  </a:cubicBezTo>
                  <a:cubicBezTo>
                    <a:pt x="142" y="509"/>
                    <a:pt x="143" y="510"/>
                    <a:pt x="144" y="510"/>
                  </a:cubicBezTo>
                  <a:cubicBezTo>
                    <a:pt x="148" y="510"/>
                    <a:pt x="152" y="510"/>
                    <a:pt x="155" y="509"/>
                  </a:cubicBezTo>
                  <a:cubicBezTo>
                    <a:pt x="159" y="509"/>
                    <a:pt x="163" y="509"/>
                    <a:pt x="166" y="508"/>
                  </a:cubicBezTo>
                  <a:cubicBezTo>
                    <a:pt x="170" y="507"/>
                    <a:pt x="173" y="506"/>
                    <a:pt x="176" y="505"/>
                  </a:cubicBezTo>
                  <a:cubicBezTo>
                    <a:pt x="180" y="504"/>
                    <a:pt x="183" y="503"/>
                    <a:pt x="185" y="502"/>
                  </a:cubicBezTo>
                  <a:cubicBezTo>
                    <a:pt x="344" y="423"/>
                    <a:pt x="344" y="423"/>
                    <a:pt x="344" y="423"/>
                  </a:cubicBezTo>
                  <a:cubicBezTo>
                    <a:pt x="341" y="425"/>
                    <a:pt x="338" y="426"/>
                    <a:pt x="334" y="427"/>
                  </a:cubicBezTo>
                  <a:cubicBezTo>
                    <a:pt x="331" y="428"/>
                    <a:pt x="328" y="429"/>
                    <a:pt x="324" y="430"/>
                  </a:cubicBezTo>
                  <a:cubicBezTo>
                    <a:pt x="320" y="430"/>
                    <a:pt x="317" y="431"/>
                    <a:pt x="313" y="431"/>
                  </a:cubicBezTo>
                  <a:cubicBezTo>
                    <a:pt x="309" y="431"/>
                    <a:pt x="305" y="431"/>
                    <a:pt x="300" y="431"/>
                  </a:cubicBezTo>
                  <a:cubicBezTo>
                    <a:pt x="300" y="431"/>
                    <a:pt x="299" y="431"/>
                    <a:pt x="298" y="431"/>
                  </a:cubicBezTo>
                  <a:cubicBezTo>
                    <a:pt x="297" y="431"/>
                    <a:pt x="297" y="431"/>
                    <a:pt x="296" y="431"/>
                  </a:cubicBezTo>
                  <a:cubicBezTo>
                    <a:pt x="295" y="431"/>
                    <a:pt x="294" y="431"/>
                    <a:pt x="294" y="431"/>
                  </a:cubicBezTo>
                  <a:cubicBezTo>
                    <a:pt x="293" y="431"/>
                    <a:pt x="292" y="431"/>
                    <a:pt x="291" y="431"/>
                  </a:cubicBezTo>
                  <a:cubicBezTo>
                    <a:pt x="287" y="430"/>
                    <a:pt x="283" y="430"/>
                    <a:pt x="280" y="429"/>
                  </a:cubicBezTo>
                  <a:cubicBezTo>
                    <a:pt x="278" y="429"/>
                    <a:pt x="277" y="429"/>
                    <a:pt x="276" y="428"/>
                  </a:cubicBezTo>
                  <a:cubicBezTo>
                    <a:pt x="273" y="428"/>
                    <a:pt x="271" y="427"/>
                    <a:pt x="268" y="427"/>
                  </a:cubicBezTo>
                  <a:cubicBezTo>
                    <a:pt x="267" y="426"/>
                    <a:pt x="266" y="426"/>
                    <a:pt x="264" y="426"/>
                  </a:cubicBezTo>
                  <a:cubicBezTo>
                    <a:pt x="262" y="425"/>
                    <a:pt x="260" y="424"/>
                    <a:pt x="258" y="424"/>
                  </a:cubicBezTo>
                  <a:cubicBezTo>
                    <a:pt x="257" y="423"/>
                    <a:pt x="255" y="423"/>
                    <a:pt x="254" y="422"/>
                  </a:cubicBezTo>
                  <a:cubicBezTo>
                    <a:pt x="252" y="422"/>
                    <a:pt x="250" y="421"/>
                    <a:pt x="248" y="420"/>
                  </a:cubicBezTo>
                  <a:cubicBezTo>
                    <a:pt x="246" y="419"/>
                    <a:pt x="244" y="419"/>
                    <a:pt x="243" y="418"/>
                  </a:cubicBezTo>
                  <a:cubicBezTo>
                    <a:pt x="242" y="417"/>
                    <a:pt x="242" y="417"/>
                    <a:pt x="242" y="417"/>
                  </a:cubicBezTo>
                  <a:cubicBezTo>
                    <a:pt x="239" y="416"/>
                    <a:pt x="237" y="415"/>
                    <a:pt x="234" y="413"/>
                  </a:cubicBezTo>
                  <a:cubicBezTo>
                    <a:pt x="234" y="413"/>
                    <a:pt x="234" y="413"/>
                    <a:pt x="234" y="413"/>
                  </a:cubicBezTo>
                  <a:cubicBezTo>
                    <a:pt x="231" y="412"/>
                    <a:pt x="229" y="410"/>
                    <a:pt x="226" y="408"/>
                  </a:cubicBezTo>
                  <a:cubicBezTo>
                    <a:pt x="226" y="408"/>
                    <a:pt x="226" y="408"/>
                    <a:pt x="226" y="408"/>
                  </a:cubicBezTo>
                  <a:cubicBezTo>
                    <a:pt x="223" y="406"/>
                    <a:pt x="221" y="404"/>
                    <a:pt x="219" y="402"/>
                  </a:cubicBezTo>
                  <a:cubicBezTo>
                    <a:pt x="216" y="401"/>
                    <a:pt x="214" y="398"/>
                    <a:pt x="212" y="396"/>
                  </a:cubicBezTo>
                  <a:cubicBezTo>
                    <a:pt x="212" y="396"/>
                    <a:pt x="212" y="396"/>
                    <a:pt x="212" y="396"/>
                  </a:cubicBezTo>
                  <a:cubicBezTo>
                    <a:pt x="210" y="394"/>
                    <a:pt x="207" y="391"/>
                    <a:pt x="205" y="389"/>
                  </a:cubicBezTo>
                  <a:cubicBezTo>
                    <a:pt x="205" y="388"/>
                    <a:pt x="205" y="388"/>
                    <a:pt x="205" y="388"/>
                  </a:cubicBezTo>
                  <a:cubicBezTo>
                    <a:pt x="203" y="387"/>
                    <a:pt x="202" y="385"/>
                    <a:pt x="200" y="383"/>
                  </a:cubicBezTo>
                  <a:cubicBezTo>
                    <a:pt x="307" y="325"/>
                    <a:pt x="307" y="325"/>
                    <a:pt x="307" y="325"/>
                  </a:cubicBezTo>
                  <a:cubicBezTo>
                    <a:pt x="308" y="325"/>
                    <a:pt x="308" y="325"/>
                    <a:pt x="308" y="325"/>
                  </a:cubicBezTo>
                  <a:cubicBezTo>
                    <a:pt x="309" y="324"/>
                    <a:pt x="309" y="324"/>
                    <a:pt x="309" y="324"/>
                  </a:cubicBezTo>
                  <a:cubicBezTo>
                    <a:pt x="310" y="324"/>
                    <a:pt x="310" y="324"/>
                    <a:pt x="310" y="324"/>
                  </a:cubicBezTo>
                  <a:cubicBezTo>
                    <a:pt x="311" y="323"/>
                    <a:pt x="311" y="323"/>
                    <a:pt x="311" y="323"/>
                  </a:cubicBezTo>
                  <a:cubicBezTo>
                    <a:pt x="311" y="323"/>
                    <a:pt x="311" y="323"/>
                    <a:pt x="311" y="323"/>
                  </a:cubicBezTo>
                  <a:cubicBezTo>
                    <a:pt x="311" y="323"/>
                    <a:pt x="311" y="323"/>
                    <a:pt x="311" y="323"/>
                  </a:cubicBezTo>
                  <a:cubicBezTo>
                    <a:pt x="311" y="323"/>
                    <a:pt x="311" y="323"/>
                    <a:pt x="311" y="323"/>
                  </a:cubicBezTo>
                  <a:cubicBezTo>
                    <a:pt x="312" y="322"/>
                    <a:pt x="312" y="322"/>
                    <a:pt x="312" y="322"/>
                  </a:cubicBezTo>
                  <a:cubicBezTo>
                    <a:pt x="313" y="321"/>
                    <a:pt x="313" y="321"/>
                    <a:pt x="313" y="321"/>
                  </a:cubicBezTo>
                  <a:cubicBezTo>
                    <a:pt x="314" y="320"/>
                    <a:pt x="314" y="320"/>
                    <a:pt x="314" y="320"/>
                  </a:cubicBezTo>
                  <a:cubicBezTo>
                    <a:pt x="315" y="320"/>
                    <a:pt x="315" y="320"/>
                    <a:pt x="315" y="320"/>
                  </a:cubicBezTo>
                  <a:cubicBezTo>
                    <a:pt x="315" y="320"/>
                    <a:pt x="315" y="320"/>
                    <a:pt x="315" y="320"/>
                  </a:cubicBezTo>
                  <a:cubicBezTo>
                    <a:pt x="315" y="320"/>
                    <a:pt x="315" y="320"/>
                    <a:pt x="315" y="320"/>
                  </a:cubicBezTo>
                  <a:cubicBezTo>
                    <a:pt x="315" y="320"/>
                    <a:pt x="315" y="320"/>
                    <a:pt x="315" y="320"/>
                  </a:cubicBezTo>
                  <a:cubicBezTo>
                    <a:pt x="316" y="319"/>
                    <a:pt x="316" y="319"/>
                    <a:pt x="316" y="319"/>
                  </a:cubicBezTo>
                  <a:cubicBezTo>
                    <a:pt x="317" y="318"/>
                    <a:pt x="317" y="318"/>
                    <a:pt x="317" y="318"/>
                  </a:cubicBezTo>
                  <a:cubicBezTo>
                    <a:pt x="318" y="317"/>
                    <a:pt x="318" y="317"/>
                    <a:pt x="318" y="317"/>
                  </a:cubicBezTo>
                  <a:cubicBezTo>
                    <a:pt x="318" y="316"/>
                    <a:pt x="318" y="316"/>
                    <a:pt x="318" y="316"/>
                  </a:cubicBezTo>
                  <a:cubicBezTo>
                    <a:pt x="318" y="316"/>
                    <a:pt x="318" y="316"/>
                    <a:pt x="318" y="316"/>
                  </a:cubicBezTo>
                  <a:cubicBezTo>
                    <a:pt x="318" y="316"/>
                    <a:pt x="318" y="316"/>
                    <a:pt x="318" y="316"/>
                  </a:cubicBezTo>
                  <a:cubicBezTo>
                    <a:pt x="318" y="316"/>
                    <a:pt x="318" y="316"/>
                    <a:pt x="318" y="316"/>
                  </a:cubicBezTo>
                  <a:cubicBezTo>
                    <a:pt x="319" y="315"/>
                    <a:pt x="319" y="315"/>
                    <a:pt x="319" y="315"/>
                  </a:cubicBezTo>
                  <a:cubicBezTo>
                    <a:pt x="320" y="314"/>
                    <a:pt x="320" y="314"/>
                    <a:pt x="320" y="314"/>
                  </a:cubicBezTo>
                  <a:cubicBezTo>
                    <a:pt x="321" y="313"/>
                    <a:pt x="321" y="313"/>
                    <a:pt x="321" y="313"/>
                  </a:cubicBezTo>
                  <a:cubicBezTo>
                    <a:pt x="321" y="312"/>
                    <a:pt x="321" y="312"/>
                    <a:pt x="321" y="311"/>
                  </a:cubicBezTo>
                  <a:cubicBezTo>
                    <a:pt x="321" y="311"/>
                    <a:pt x="321" y="311"/>
                    <a:pt x="321" y="311"/>
                  </a:cubicBezTo>
                  <a:cubicBezTo>
                    <a:pt x="322" y="311"/>
                    <a:pt x="322" y="311"/>
                    <a:pt x="322" y="311"/>
                  </a:cubicBezTo>
                  <a:cubicBezTo>
                    <a:pt x="322" y="310"/>
                    <a:pt x="322" y="310"/>
                    <a:pt x="322" y="310"/>
                  </a:cubicBezTo>
                  <a:cubicBezTo>
                    <a:pt x="322" y="310"/>
                    <a:pt x="322" y="310"/>
                    <a:pt x="322" y="310"/>
                  </a:cubicBezTo>
                  <a:cubicBezTo>
                    <a:pt x="322" y="310"/>
                    <a:pt x="322" y="310"/>
                    <a:pt x="322" y="310"/>
                  </a:cubicBezTo>
                  <a:cubicBezTo>
                    <a:pt x="324" y="307"/>
                    <a:pt x="325" y="304"/>
                    <a:pt x="327" y="300"/>
                  </a:cubicBezTo>
                  <a:cubicBezTo>
                    <a:pt x="328" y="296"/>
                    <a:pt x="330" y="291"/>
                    <a:pt x="331" y="286"/>
                  </a:cubicBezTo>
                </a:path>
              </a:pathLst>
            </a:custGeom>
            <a:solidFill>
              <a:srgbClr val="97005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60" name="îṣḻiḋê"/>
            <p:cNvSpPr/>
            <p:nvPr/>
          </p:nvSpPr>
          <p:spPr bwMode="auto">
            <a:xfrm>
              <a:off x="5610226" y="1538288"/>
              <a:ext cx="276225" cy="254000"/>
            </a:xfrm>
            <a:custGeom>
              <a:avLst/>
              <a:gdLst>
                <a:gd name="T0" fmla="*/ 109 w 174"/>
                <a:gd name="T1" fmla="*/ 0 h 160"/>
                <a:gd name="T2" fmla="*/ 0 w 174"/>
                <a:gd name="T3" fmla="*/ 57 h 160"/>
                <a:gd name="T4" fmla="*/ 20 w 174"/>
                <a:gd name="T5" fmla="*/ 116 h 160"/>
                <a:gd name="T6" fmla="*/ 162 w 174"/>
                <a:gd name="T7" fmla="*/ 160 h 160"/>
                <a:gd name="T8" fmla="*/ 174 w 174"/>
                <a:gd name="T9" fmla="*/ 113 h 160"/>
                <a:gd name="T10" fmla="*/ 145 w 174"/>
                <a:gd name="T11" fmla="*/ 67 h 160"/>
                <a:gd name="T12" fmla="*/ 109 w 174"/>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74" h="160">
                  <a:moveTo>
                    <a:pt x="109" y="0"/>
                  </a:moveTo>
                  <a:lnTo>
                    <a:pt x="0" y="57"/>
                  </a:lnTo>
                  <a:lnTo>
                    <a:pt x="20" y="116"/>
                  </a:lnTo>
                  <a:lnTo>
                    <a:pt x="162" y="160"/>
                  </a:lnTo>
                  <a:lnTo>
                    <a:pt x="174" y="113"/>
                  </a:lnTo>
                  <a:lnTo>
                    <a:pt x="145" y="67"/>
                  </a:lnTo>
                  <a:lnTo>
                    <a:pt x="109" y="0"/>
                  </a:ln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61" name="iŝ1íḍè"/>
            <p:cNvSpPr/>
            <p:nvPr/>
          </p:nvSpPr>
          <p:spPr bwMode="auto">
            <a:xfrm>
              <a:off x="5610226" y="1538288"/>
              <a:ext cx="276225" cy="254000"/>
            </a:xfrm>
            <a:custGeom>
              <a:avLst/>
              <a:gdLst>
                <a:gd name="T0" fmla="*/ 109 w 174"/>
                <a:gd name="T1" fmla="*/ 0 h 160"/>
                <a:gd name="T2" fmla="*/ 0 w 174"/>
                <a:gd name="T3" fmla="*/ 57 h 160"/>
                <a:gd name="T4" fmla="*/ 20 w 174"/>
                <a:gd name="T5" fmla="*/ 116 h 160"/>
                <a:gd name="T6" fmla="*/ 162 w 174"/>
                <a:gd name="T7" fmla="*/ 160 h 160"/>
                <a:gd name="T8" fmla="*/ 174 w 174"/>
                <a:gd name="T9" fmla="*/ 113 h 160"/>
                <a:gd name="T10" fmla="*/ 145 w 174"/>
                <a:gd name="T11" fmla="*/ 67 h 160"/>
                <a:gd name="T12" fmla="*/ 109 w 174"/>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74" h="160">
                  <a:moveTo>
                    <a:pt x="109" y="0"/>
                  </a:moveTo>
                  <a:lnTo>
                    <a:pt x="0" y="57"/>
                  </a:lnTo>
                  <a:lnTo>
                    <a:pt x="20" y="116"/>
                  </a:lnTo>
                  <a:lnTo>
                    <a:pt x="162" y="160"/>
                  </a:lnTo>
                  <a:lnTo>
                    <a:pt x="174" y="113"/>
                  </a:lnTo>
                  <a:lnTo>
                    <a:pt x="145" y="67"/>
                  </a:lnTo>
                  <a:lnTo>
                    <a:pt x="1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62" name="i$1ïḋé"/>
            <p:cNvSpPr/>
            <p:nvPr/>
          </p:nvSpPr>
          <p:spPr bwMode="auto">
            <a:xfrm>
              <a:off x="5735638" y="1095376"/>
              <a:ext cx="409575" cy="696913"/>
            </a:xfrm>
            <a:custGeom>
              <a:avLst/>
              <a:gdLst>
                <a:gd name="T0" fmla="*/ 257 w 261"/>
                <a:gd name="T1" fmla="*/ 333 h 446"/>
                <a:gd name="T2" fmla="*/ 246 w 261"/>
                <a:gd name="T3" fmla="*/ 372 h 446"/>
                <a:gd name="T4" fmla="*/ 231 w 261"/>
                <a:gd name="T5" fmla="*/ 403 h 446"/>
                <a:gd name="T6" fmla="*/ 212 w 261"/>
                <a:gd name="T7" fmla="*/ 426 h 446"/>
                <a:gd name="T8" fmla="*/ 191 w 261"/>
                <a:gd name="T9" fmla="*/ 440 h 446"/>
                <a:gd name="T10" fmla="*/ 166 w 261"/>
                <a:gd name="T11" fmla="*/ 446 h 446"/>
                <a:gd name="T12" fmla="*/ 149 w 261"/>
                <a:gd name="T13" fmla="*/ 446 h 446"/>
                <a:gd name="T14" fmla="*/ 145 w 261"/>
                <a:gd name="T15" fmla="*/ 446 h 446"/>
                <a:gd name="T16" fmla="*/ 121 w 261"/>
                <a:gd name="T17" fmla="*/ 442 h 446"/>
                <a:gd name="T18" fmla="*/ 85 w 261"/>
                <a:gd name="T19" fmla="*/ 428 h 446"/>
                <a:gd name="T20" fmla="*/ 56 w 261"/>
                <a:gd name="T21" fmla="*/ 404 h 446"/>
                <a:gd name="T22" fmla="*/ 43 w 261"/>
                <a:gd name="T23" fmla="*/ 386 h 446"/>
                <a:gd name="T24" fmla="*/ 21 w 261"/>
                <a:gd name="T25" fmla="*/ 339 h 446"/>
                <a:gd name="T26" fmla="*/ 12 w 261"/>
                <a:gd name="T27" fmla="*/ 310 h 446"/>
                <a:gd name="T28" fmla="*/ 1 w 261"/>
                <a:gd name="T29" fmla="*/ 242 h 446"/>
                <a:gd name="T30" fmla="*/ 2 w 261"/>
                <a:gd name="T31" fmla="*/ 153 h 446"/>
                <a:gd name="T32" fmla="*/ 20 w 261"/>
                <a:gd name="T33" fmla="*/ 73 h 446"/>
                <a:gd name="T34" fmla="*/ 53 w 261"/>
                <a:gd name="T35" fmla="*/ 23 h 446"/>
                <a:gd name="T36" fmla="*/ 98 w 261"/>
                <a:gd name="T37" fmla="*/ 1 h 446"/>
                <a:gd name="T38" fmla="*/ 128 w 261"/>
                <a:gd name="T39" fmla="*/ 1 h 446"/>
                <a:gd name="T40" fmla="*/ 132 w 261"/>
                <a:gd name="T41" fmla="*/ 1 h 446"/>
                <a:gd name="T42" fmla="*/ 158 w 261"/>
                <a:gd name="T43" fmla="*/ 7 h 446"/>
                <a:gd name="T44" fmla="*/ 197 w 261"/>
                <a:gd name="T45" fmla="*/ 28 h 446"/>
                <a:gd name="T46" fmla="*/ 226 w 261"/>
                <a:gd name="T47" fmla="*/ 65 h 446"/>
                <a:gd name="T48" fmla="*/ 242 w 261"/>
                <a:gd name="T49" fmla="*/ 99 h 446"/>
                <a:gd name="T50" fmla="*/ 256 w 261"/>
                <a:gd name="T51" fmla="*/ 149 h 446"/>
                <a:gd name="T52" fmla="*/ 185 w 261"/>
                <a:gd name="T53" fmla="*/ 165 h 446"/>
                <a:gd name="T54" fmla="*/ 181 w 261"/>
                <a:gd name="T55" fmla="*/ 148 h 446"/>
                <a:gd name="T56" fmla="*/ 177 w 261"/>
                <a:gd name="T57" fmla="*/ 136 h 446"/>
                <a:gd name="T58" fmla="*/ 169 w 261"/>
                <a:gd name="T59" fmla="*/ 121 h 446"/>
                <a:gd name="T60" fmla="*/ 160 w 261"/>
                <a:gd name="T61" fmla="*/ 110 h 446"/>
                <a:gd name="T62" fmla="*/ 149 w 261"/>
                <a:gd name="T63" fmla="*/ 103 h 446"/>
                <a:gd name="T64" fmla="*/ 137 w 261"/>
                <a:gd name="T65" fmla="*/ 99 h 446"/>
                <a:gd name="T66" fmla="*/ 136 w 261"/>
                <a:gd name="T67" fmla="*/ 99 h 446"/>
                <a:gd name="T68" fmla="*/ 135 w 261"/>
                <a:gd name="T69" fmla="*/ 99 h 446"/>
                <a:gd name="T70" fmla="*/ 112 w 261"/>
                <a:gd name="T71" fmla="*/ 106 h 446"/>
                <a:gd name="T72" fmla="*/ 95 w 261"/>
                <a:gd name="T73" fmla="*/ 130 h 446"/>
                <a:gd name="T74" fmla="*/ 86 w 261"/>
                <a:gd name="T75" fmla="*/ 163 h 446"/>
                <a:gd name="T76" fmla="*/ 84 w 261"/>
                <a:gd name="T77" fmla="*/ 213 h 446"/>
                <a:gd name="T78" fmla="*/ 86 w 261"/>
                <a:gd name="T79" fmla="*/ 256 h 446"/>
                <a:gd name="T80" fmla="*/ 92 w 261"/>
                <a:gd name="T81" fmla="*/ 296 h 446"/>
                <a:gd name="T82" fmla="*/ 106 w 261"/>
                <a:gd name="T83" fmla="*/ 326 h 446"/>
                <a:gd name="T84" fmla="*/ 115 w 261"/>
                <a:gd name="T85" fmla="*/ 335 h 446"/>
                <a:gd name="T86" fmla="*/ 137 w 261"/>
                <a:gd name="T87" fmla="*/ 344 h 446"/>
                <a:gd name="T88" fmla="*/ 138 w 261"/>
                <a:gd name="T89" fmla="*/ 344 h 446"/>
                <a:gd name="T90" fmla="*/ 140 w 261"/>
                <a:gd name="T91" fmla="*/ 344 h 446"/>
                <a:gd name="T92" fmla="*/ 159 w 261"/>
                <a:gd name="T93" fmla="*/ 340 h 446"/>
                <a:gd name="T94" fmla="*/ 172 w 261"/>
                <a:gd name="T95" fmla="*/ 326 h 446"/>
                <a:gd name="T96" fmla="*/ 182 w 261"/>
                <a:gd name="T97" fmla="*/ 301 h 446"/>
                <a:gd name="T98" fmla="*/ 189 w 261"/>
                <a:gd name="T99" fmla="*/ 26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1" h="446">
                  <a:moveTo>
                    <a:pt x="261" y="310"/>
                  </a:moveTo>
                  <a:cubicBezTo>
                    <a:pt x="260" y="318"/>
                    <a:pt x="258" y="325"/>
                    <a:pt x="257" y="333"/>
                  </a:cubicBezTo>
                  <a:cubicBezTo>
                    <a:pt x="256" y="340"/>
                    <a:pt x="254" y="347"/>
                    <a:pt x="252" y="353"/>
                  </a:cubicBezTo>
                  <a:cubicBezTo>
                    <a:pt x="250" y="360"/>
                    <a:pt x="248" y="366"/>
                    <a:pt x="246" y="372"/>
                  </a:cubicBezTo>
                  <a:cubicBezTo>
                    <a:pt x="244" y="378"/>
                    <a:pt x="242" y="384"/>
                    <a:pt x="239" y="389"/>
                  </a:cubicBezTo>
                  <a:cubicBezTo>
                    <a:pt x="237" y="394"/>
                    <a:pt x="234" y="399"/>
                    <a:pt x="231" y="403"/>
                  </a:cubicBezTo>
                  <a:cubicBezTo>
                    <a:pt x="228" y="408"/>
                    <a:pt x="225" y="412"/>
                    <a:pt x="222" y="416"/>
                  </a:cubicBezTo>
                  <a:cubicBezTo>
                    <a:pt x="219" y="420"/>
                    <a:pt x="216" y="423"/>
                    <a:pt x="212" y="426"/>
                  </a:cubicBezTo>
                  <a:cubicBezTo>
                    <a:pt x="209" y="430"/>
                    <a:pt x="205" y="432"/>
                    <a:pt x="201" y="435"/>
                  </a:cubicBezTo>
                  <a:cubicBezTo>
                    <a:pt x="198" y="437"/>
                    <a:pt x="194" y="439"/>
                    <a:pt x="191" y="440"/>
                  </a:cubicBezTo>
                  <a:cubicBezTo>
                    <a:pt x="187" y="442"/>
                    <a:pt x="183" y="443"/>
                    <a:pt x="179" y="444"/>
                  </a:cubicBezTo>
                  <a:cubicBezTo>
                    <a:pt x="175" y="445"/>
                    <a:pt x="170" y="446"/>
                    <a:pt x="166" y="446"/>
                  </a:cubicBezTo>
                  <a:cubicBezTo>
                    <a:pt x="161" y="446"/>
                    <a:pt x="156" y="446"/>
                    <a:pt x="151" y="446"/>
                  </a:cubicBezTo>
                  <a:cubicBezTo>
                    <a:pt x="151" y="446"/>
                    <a:pt x="150" y="446"/>
                    <a:pt x="149" y="446"/>
                  </a:cubicBezTo>
                  <a:cubicBezTo>
                    <a:pt x="148" y="446"/>
                    <a:pt x="148" y="446"/>
                    <a:pt x="147" y="446"/>
                  </a:cubicBezTo>
                  <a:cubicBezTo>
                    <a:pt x="146" y="446"/>
                    <a:pt x="145" y="446"/>
                    <a:pt x="145" y="446"/>
                  </a:cubicBezTo>
                  <a:cubicBezTo>
                    <a:pt x="144" y="446"/>
                    <a:pt x="143" y="446"/>
                    <a:pt x="142" y="446"/>
                  </a:cubicBezTo>
                  <a:cubicBezTo>
                    <a:pt x="135" y="445"/>
                    <a:pt x="128" y="444"/>
                    <a:pt x="121" y="442"/>
                  </a:cubicBezTo>
                  <a:cubicBezTo>
                    <a:pt x="114" y="441"/>
                    <a:pt x="108" y="439"/>
                    <a:pt x="102" y="436"/>
                  </a:cubicBezTo>
                  <a:cubicBezTo>
                    <a:pt x="96" y="434"/>
                    <a:pt x="90" y="431"/>
                    <a:pt x="85" y="428"/>
                  </a:cubicBezTo>
                  <a:cubicBezTo>
                    <a:pt x="80" y="425"/>
                    <a:pt x="75" y="421"/>
                    <a:pt x="70" y="417"/>
                  </a:cubicBezTo>
                  <a:cubicBezTo>
                    <a:pt x="65" y="414"/>
                    <a:pt x="61" y="409"/>
                    <a:pt x="56" y="404"/>
                  </a:cubicBezTo>
                  <a:cubicBezTo>
                    <a:pt x="53" y="400"/>
                    <a:pt x="50" y="396"/>
                    <a:pt x="47" y="391"/>
                  </a:cubicBezTo>
                  <a:cubicBezTo>
                    <a:pt x="46" y="390"/>
                    <a:pt x="44" y="388"/>
                    <a:pt x="43" y="386"/>
                  </a:cubicBezTo>
                  <a:cubicBezTo>
                    <a:pt x="39" y="379"/>
                    <a:pt x="35" y="372"/>
                    <a:pt x="32" y="364"/>
                  </a:cubicBezTo>
                  <a:cubicBezTo>
                    <a:pt x="28" y="357"/>
                    <a:pt x="24" y="348"/>
                    <a:pt x="21" y="339"/>
                  </a:cubicBezTo>
                  <a:cubicBezTo>
                    <a:pt x="19" y="334"/>
                    <a:pt x="17" y="328"/>
                    <a:pt x="15" y="322"/>
                  </a:cubicBezTo>
                  <a:cubicBezTo>
                    <a:pt x="14" y="318"/>
                    <a:pt x="13" y="314"/>
                    <a:pt x="12" y="310"/>
                  </a:cubicBezTo>
                  <a:cubicBezTo>
                    <a:pt x="9" y="300"/>
                    <a:pt x="7" y="289"/>
                    <a:pt x="5" y="278"/>
                  </a:cubicBezTo>
                  <a:cubicBezTo>
                    <a:pt x="3" y="266"/>
                    <a:pt x="2" y="254"/>
                    <a:pt x="1" y="242"/>
                  </a:cubicBezTo>
                  <a:cubicBezTo>
                    <a:pt x="0" y="230"/>
                    <a:pt x="0" y="217"/>
                    <a:pt x="0" y="203"/>
                  </a:cubicBezTo>
                  <a:cubicBezTo>
                    <a:pt x="0" y="185"/>
                    <a:pt x="0" y="169"/>
                    <a:pt x="2" y="153"/>
                  </a:cubicBezTo>
                  <a:cubicBezTo>
                    <a:pt x="3" y="137"/>
                    <a:pt x="6" y="123"/>
                    <a:pt x="9" y="110"/>
                  </a:cubicBezTo>
                  <a:cubicBezTo>
                    <a:pt x="11" y="96"/>
                    <a:pt x="15" y="84"/>
                    <a:pt x="20" y="73"/>
                  </a:cubicBezTo>
                  <a:cubicBezTo>
                    <a:pt x="24" y="62"/>
                    <a:pt x="29" y="53"/>
                    <a:pt x="35" y="44"/>
                  </a:cubicBezTo>
                  <a:cubicBezTo>
                    <a:pt x="41" y="36"/>
                    <a:pt x="47" y="29"/>
                    <a:pt x="53" y="23"/>
                  </a:cubicBezTo>
                  <a:cubicBezTo>
                    <a:pt x="60" y="17"/>
                    <a:pt x="67" y="13"/>
                    <a:pt x="74" y="9"/>
                  </a:cubicBezTo>
                  <a:cubicBezTo>
                    <a:pt x="82" y="5"/>
                    <a:pt x="90" y="3"/>
                    <a:pt x="98" y="1"/>
                  </a:cubicBezTo>
                  <a:cubicBezTo>
                    <a:pt x="107" y="0"/>
                    <a:pt x="116" y="0"/>
                    <a:pt x="126" y="1"/>
                  </a:cubicBezTo>
                  <a:cubicBezTo>
                    <a:pt x="126" y="1"/>
                    <a:pt x="127" y="1"/>
                    <a:pt x="128" y="1"/>
                  </a:cubicBezTo>
                  <a:cubicBezTo>
                    <a:pt x="129" y="1"/>
                    <a:pt x="129" y="1"/>
                    <a:pt x="130" y="1"/>
                  </a:cubicBezTo>
                  <a:cubicBezTo>
                    <a:pt x="131" y="1"/>
                    <a:pt x="131" y="1"/>
                    <a:pt x="132" y="1"/>
                  </a:cubicBezTo>
                  <a:cubicBezTo>
                    <a:pt x="133" y="1"/>
                    <a:pt x="134" y="1"/>
                    <a:pt x="134" y="1"/>
                  </a:cubicBezTo>
                  <a:cubicBezTo>
                    <a:pt x="143" y="3"/>
                    <a:pt x="151" y="4"/>
                    <a:pt x="158" y="7"/>
                  </a:cubicBezTo>
                  <a:cubicBezTo>
                    <a:pt x="165" y="9"/>
                    <a:pt x="172" y="12"/>
                    <a:pt x="179" y="16"/>
                  </a:cubicBezTo>
                  <a:cubicBezTo>
                    <a:pt x="185" y="19"/>
                    <a:pt x="192" y="24"/>
                    <a:pt x="197" y="28"/>
                  </a:cubicBezTo>
                  <a:cubicBezTo>
                    <a:pt x="203" y="33"/>
                    <a:pt x="208" y="39"/>
                    <a:pt x="213" y="45"/>
                  </a:cubicBezTo>
                  <a:cubicBezTo>
                    <a:pt x="218" y="51"/>
                    <a:pt x="222" y="57"/>
                    <a:pt x="226" y="65"/>
                  </a:cubicBezTo>
                  <a:cubicBezTo>
                    <a:pt x="230" y="72"/>
                    <a:pt x="234" y="80"/>
                    <a:pt x="238" y="88"/>
                  </a:cubicBezTo>
                  <a:cubicBezTo>
                    <a:pt x="239" y="92"/>
                    <a:pt x="241" y="95"/>
                    <a:pt x="242" y="99"/>
                  </a:cubicBezTo>
                  <a:cubicBezTo>
                    <a:pt x="244" y="105"/>
                    <a:pt x="246" y="111"/>
                    <a:pt x="248" y="117"/>
                  </a:cubicBezTo>
                  <a:cubicBezTo>
                    <a:pt x="251" y="127"/>
                    <a:pt x="253" y="137"/>
                    <a:pt x="256" y="149"/>
                  </a:cubicBezTo>
                  <a:cubicBezTo>
                    <a:pt x="224" y="156"/>
                    <a:pt x="224" y="156"/>
                    <a:pt x="224" y="156"/>
                  </a:cubicBezTo>
                  <a:cubicBezTo>
                    <a:pt x="185" y="165"/>
                    <a:pt x="185" y="165"/>
                    <a:pt x="185" y="165"/>
                  </a:cubicBezTo>
                  <a:cubicBezTo>
                    <a:pt x="184" y="162"/>
                    <a:pt x="183" y="159"/>
                    <a:pt x="183" y="156"/>
                  </a:cubicBezTo>
                  <a:cubicBezTo>
                    <a:pt x="182" y="153"/>
                    <a:pt x="181" y="150"/>
                    <a:pt x="181" y="148"/>
                  </a:cubicBezTo>
                  <a:cubicBezTo>
                    <a:pt x="180" y="145"/>
                    <a:pt x="179" y="143"/>
                    <a:pt x="179" y="141"/>
                  </a:cubicBezTo>
                  <a:cubicBezTo>
                    <a:pt x="178" y="139"/>
                    <a:pt x="177" y="137"/>
                    <a:pt x="177" y="136"/>
                  </a:cubicBezTo>
                  <a:cubicBezTo>
                    <a:pt x="175" y="133"/>
                    <a:pt x="174" y="131"/>
                    <a:pt x="173" y="128"/>
                  </a:cubicBezTo>
                  <a:cubicBezTo>
                    <a:pt x="172" y="126"/>
                    <a:pt x="170" y="124"/>
                    <a:pt x="169" y="121"/>
                  </a:cubicBezTo>
                  <a:cubicBezTo>
                    <a:pt x="167" y="119"/>
                    <a:pt x="166" y="117"/>
                    <a:pt x="164" y="116"/>
                  </a:cubicBezTo>
                  <a:cubicBezTo>
                    <a:pt x="163" y="114"/>
                    <a:pt x="161" y="112"/>
                    <a:pt x="160" y="110"/>
                  </a:cubicBezTo>
                  <a:cubicBezTo>
                    <a:pt x="158" y="109"/>
                    <a:pt x="156" y="107"/>
                    <a:pt x="154" y="106"/>
                  </a:cubicBezTo>
                  <a:cubicBezTo>
                    <a:pt x="153" y="105"/>
                    <a:pt x="151" y="104"/>
                    <a:pt x="149" y="103"/>
                  </a:cubicBezTo>
                  <a:cubicBezTo>
                    <a:pt x="147" y="102"/>
                    <a:pt x="145" y="101"/>
                    <a:pt x="143" y="101"/>
                  </a:cubicBezTo>
                  <a:cubicBezTo>
                    <a:pt x="141" y="100"/>
                    <a:pt x="139" y="100"/>
                    <a:pt x="137" y="99"/>
                  </a:cubicBezTo>
                  <a:cubicBezTo>
                    <a:pt x="137" y="99"/>
                    <a:pt x="137" y="99"/>
                    <a:pt x="137" y="99"/>
                  </a:cubicBezTo>
                  <a:cubicBezTo>
                    <a:pt x="136" y="99"/>
                    <a:pt x="136" y="99"/>
                    <a:pt x="136" y="99"/>
                  </a:cubicBezTo>
                  <a:cubicBezTo>
                    <a:pt x="135" y="99"/>
                    <a:pt x="135" y="99"/>
                    <a:pt x="135" y="99"/>
                  </a:cubicBezTo>
                  <a:cubicBezTo>
                    <a:pt x="135" y="99"/>
                    <a:pt x="135" y="99"/>
                    <a:pt x="135" y="99"/>
                  </a:cubicBezTo>
                  <a:cubicBezTo>
                    <a:pt x="130" y="99"/>
                    <a:pt x="126" y="99"/>
                    <a:pt x="122" y="100"/>
                  </a:cubicBezTo>
                  <a:cubicBezTo>
                    <a:pt x="119" y="101"/>
                    <a:pt x="115" y="103"/>
                    <a:pt x="112" y="106"/>
                  </a:cubicBezTo>
                  <a:cubicBezTo>
                    <a:pt x="108" y="108"/>
                    <a:pt x="105" y="112"/>
                    <a:pt x="102" y="116"/>
                  </a:cubicBezTo>
                  <a:cubicBezTo>
                    <a:pt x="100" y="120"/>
                    <a:pt x="97" y="124"/>
                    <a:pt x="95" y="130"/>
                  </a:cubicBezTo>
                  <a:cubicBezTo>
                    <a:pt x="93" y="134"/>
                    <a:pt x="91" y="139"/>
                    <a:pt x="90" y="144"/>
                  </a:cubicBezTo>
                  <a:cubicBezTo>
                    <a:pt x="88" y="150"/>
                    <a:pt x="87" y="156"/>
                    <a:pt x="86" y="163"/>
                  </a:cubicBezTo>
                  <a:cubicBezTo>
                    <a:pt x="86" y="170"/>
                    <a:pt x="85" y="178"/>
                    <a:pt x="84" y="186"/>
                  </a:cubicBezTo>
                  <a:cubicBezTo>
                    <a:pt x="84" y="194"/>
                    <a:pt x="84" y="203"/>
                    <a:pt x="84" y="213"/>
                  </a:cubicBezTo>
                  <a:cubicBezTo>
                    <a:pt x="84" y="225"/>
                    <a:pt x="84" y="236"/>
                    <a:pt x="85" y="246"/>
                  </a:cubicBezTo>
                  <a:cubicBezTo>
                    <a:pt x="85" y="249"/>
                    <a:pt x="85" y="253"/>
                    <a:pt x="86" y="256"/>
                  </a:cubicBezTo>
                  <a:cubicBezTo>
                    <a:pt x="86" y="262"/>
                    <a:pt x="87" y="268"/>
                    <a:pt x="88" y="274"/>
                  </a:cubicBezTo>
                  <a:cubicBezTo>
                    <a:pt x="89" y="282"/>
                    <a:pt x="90" y="289"/>
                    <a:pt x="92" y="296"/>
                  </a:cubicBezTo>
                  <a:cubicBezTo>
                    <a:pt x="94" y="303"/>
                    <a:pt x="96" y="308"/>
                    <a:pt x="98" y="313"/>
                  </a:cubicBezTo>
                  <a:cubicBezTo>
                    <a:pt x="100" y="318"/>
                    <a:pt x="103" y="322"/>
                    <a:pt x="106" y="326"/>
                  </a:cubicBezTo>
                  <a:cubicBezTo>
                    <a:pt x="107" y="328"/>
                    <a:pt x="109" y="330"/>
                    <a:pt x="111" y="332"/>
                  </a:cubicBezTo>
                  <a:cubicBezTo>
                    <a:pt x="112" y="333"/>
                    <a:pt x="113" y="334"/>
                    <a:pt x="115" y="335"/>
                  </a:cubicBezTo>
                  <a:cubicBezTo>
                    <a:pt x="118" y="337"/>
                    <a:pt x="121" y="340"/>
                    <a:pt x="125" y="341"/>
                  </a:cubicBezTo>
                  <a:cubicBezTo>
                    <a:pt x="129" y="343"/>
                    <a:pt x="132" y="344"/>
                    <a:pt x="137" y="344"/>
                  </a:cubicBezTo>
                  <a:cubicBezTo>
                    <a:pt x="137" y="344"/>
                    <a:pt x="137" y="344"/>
                    <a:pt x="137" y="344"/>
                  </a:cubicBezTo>
                  <a:cubicBezTo>
                    <a:pt x="138" y="344"/>
                    <a:pt x="138" y="344"/>
                    <a:pt x="138" y="344"/>
                  </a:cubicBezTo>
                  <a:cubicBezTo>
                    <a:pt x="139" y="344"/>
                    <a:pt x="139" y="344"/>
                    <a:pt x="139" y="344"/>
                  </a:cubicBezTo>
                  <a:cubicBezTo>
                    <a:pt x="140" y="344"/>
                    <a:pt x="140" y="344"/>
                    <a:pt x="140" y="344"/>
                  </a:cubicBezTo>
                  <a:cubicBezTo>
                    <a:pt x="143" y="344"/>
                    <a:pt x="147" y="344"/>
                    <a:pt x="150" y="343"/>
                  </a:cubicBezTo>
                  <a:cubicBezTo>
                    <a:pt x="153" y="343"/>
                    <a:pt x="156" y="342"/>
                    <a:pt x="159" y="340"/>
                  </a:cubicBezTo>
                  <a:cubicBezTo>
                    <a:pt x="161" y="339"/>
                    <a:pt x="164" y="337"/>
                    <a:pt x="166" y="335"/>
                  </a:cubicBezTo>
                  <a:cubicBezTo>
                    <a:pt x="168" y="332"/>
                    <a:pt x="170" y="330"/>
                    <a:pt x="172" y="326"/>
                  </a:cubicBezTo>
                  <a:cubicBezTo>
                    <a:pt x="174" y="323"/>
                    <a:pt x="176" y="319"/>
                    <a:pt x="178" y="315"/>
                  </a:cubicBezTo>
                  <a:cubicBezTo>
                    <a:pt x="179" y="311"/>
                    <a:pt x="181" y="306"/>
                    <a:pt x="182" y="301"/>
                  </a:cubicBezTo>
                  <a:cubicBezTo>
                    <a:pt x="184" y="296"/>
                    <a:pt x="185" y="291"/>
                    <a:pt x="186" y="285"/>
                  </a:cubicBezTo>
                  <a:cubicBezTo>
                    <a:pt x="187" y="279"/>
                    <a:pt x="188" y="273"/>
                    <a:pt x="189" y="266"/>
                  </a:cubicBezTo>
                  <a:cubicBezTo>
                    <a:pt x="261" y="310"/>
                    <a:pt x="261" y="310"/>
                    <a:pt x="261" y="310"/>
                  </a:cubicBezTo>
                </a:path>
              </a:pathLst>
            </a:custGeom>
            <a:solidFill>
              <a:srgbClr val="FF317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63" name="i$ḻíḋé"/>
            <p:cNvSpPr/>
            <p:nvPr/>
          </p:nvSpPr>
          <p:spPr bwMode="auto">
            <a:xfrm>
              <a:off x="5759451" y="1495426"/>
              <a:ext cx="150813" cy="173038"/>
            </a:xfrm>
            <a:prstGeom prst="rect">
              <a:avLst/>
            </a:prstGeom>
            <a:solidFill>
              <a:srgbClr val="FF4AA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3200"/>
            </a:p>
          </p:txBody>
        </p:sp>
        <p:sp>
          <p:nvSpPr>
            <p:cNvPr id="64" name="îṣļídé"/>
            <p:cNvSpPr/>
            <p:nvPr/>
          </p:nvSpPr>
          <p:spPr bwMode="auto">
            <a:xfrm>
              <a:off x="5319713" y="1254126"/>
              <a:ext cx="350838" cy="157163"/>
            </a:xfrm>
            <a:custGeom>
              <a:avLst/>
              <a:gdLst>
                <a:gd name="T0" fmla="*/ 221 w 221"/>
                <a:gd name="T1" fmla="*/ 3 h 99"/>
                <a:gd name="T2" fmla="*/ 76 w 221"/>
                <a:gd name="T3" fmla="*/ 99 h 99"/>
                <a:gd name="T4" fmla="*/ 0 w 221"/>
                <a:gd name="T5" fmla="*/ 96 h 99"/>
                <a:gd name="T6" fmla="*/ 141 w 221"/>
                <a:gd name="T7" fmla="*/ 0 h 99"/>
                <a:gd name="T8" fmla="*/ 221 w 221"/>
                <a:gd name="T9" fmla="*/ 3 h 99"/>
              </a:gdLst>
              <a:ahLst/>
              <a:cxnLst>
                <a:cxn ang="0">
                  <a:pos x="T0" y="T1"/>
                </a:cxn>
                <a:cxn ang="0">
                  <a:pos x="T2" y="T3"/>
                </a:cxn>
                <a:cxn ang="0">
                  <a:pos x="T4" y="T5"/>
                </a:cxn>
                <a:cxn ang="0">
                  <a:pos x="T6" y="T7"/>
                </a:cxn>
                <a:cxn ang="0">
                  <a:pos x="T8" y="T9"/>
                </a:cxn>
              </a:cxnLst>
              <a:rect l="0" t="0" r="r" b="b"/>
              <a:pathLst>
                <a:path w="221" h="99">
                  <a:moveTo>
                    <a:pt x="221" y="3"/>
                  </a:moveTo>
                  <a:lnTo>
                    <a:pt x="76" y="99"/>
                  </a:lnTo>
                  <a:lnTo>
                    <a:pt x="0" y="96"/>
                  </a:lnTo>
                  <a:lnTo>
                    <a:pt x="141" y="0"/>
                  </a:lnTo>
                  <a:lnTo>
                    <a:pt x="221" y="3"/>
                  </a:ln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65" name="îṧ1iďe"/>
            <p:cNvSpPr/>
            <p:nvPr/>
          </p:nvSpPr>
          <p:spPr bwMode="auto">
            <a:xfrm>
              <a:off x="5249863" y="1108076"/>
              <a:ext cx="357188" cy="282575"/>
            </a:xfrm>
            <a:custGeom>
              <a:avLst/>
              <a:gdLst>
                <a:gd name="T0" fmla="*/ 226 w 228"/>
                <a:gd name="T1" fmla="*/ 59 h 181"/>
                <a:gd name="T2" fmla="*/ 224 w 228"/>
                <a:gd name="T3" fmla="*/ 49 h 181"/>
                <a:gd name="T4" fmla="*/ 221 w 228"/>
                <a:gd name="T5" fmla="*/ 39 h 181"/>
                <a:gd name="T6" fmla="*/ 218 w 228"/>
                <a:gd name="T7" fmla="*/ 31 h 181"/>
                <a:gd name="T8" fmla="*/ 216 w 228"/>
                <a:gd name="T9" fmla="*/ 27 h 181"/>
                <a:gd name="T10" fmla="*/ 214 w 228"/>
                <a:gd name="T11" fmla="*/ 23 h 181"/>
                <a:gd name="T12" fmla="*/ 213 w 228"/>
                <a:gd name="T13" fmla="*/ 22 h 181"/>
                <a:gd name="T14" fmla="*/ 212 w 228"/>
                <a:gd name="T15" fmla="*/ 20 h 181"/>
                <a:gd name="T16" fmla="*/ 212 w 228"/>
                <a:gd name="T17" fmla="*/ 19 h 181"/>
                <a:gd name="T18" fmla="*/ 211 w 228"/>
                <a:gd name="T19" fmla="*/ 18 h 181"/>
                <a:gd name="T20" fmla="*/ 209 w 228"/>
                <a:gd name="T21" fmla="*/ 16 h 181"/>
                <a:gd name="T22" fmla="*/ 208 w 228"/>
                <a:gd name="T23" fmla="*/ 14 h 181"/>
                <a:gd name="T24" fmla="*/ 206 w 228"/>
                <a:gd name="T25" fmla="*/ 13 h 181"/>
                <a:gd name="T26" fmla="*/ 204 w 228"/>
                <a:gd name="T27" fmla="*/ 11 h 181"/>
                <a:gd name="T28" fmla="*/ 202 w 228"/>
                <a:gd name="T29" fmla="*/ 9 h 181"/>
                <a:gd name="T30" fmla="*/ 200 w 228"/>
                <a:gd name="T31" fmla="*/ 8 h 181"/>
                <a:gd name="T32" fmla="*/ 197 w 228"/>
                <a:gd name="T33" fmla="*/ 6 h 181"/>
                <a:gd name="T34" fmla="*/ 194 w 228"/>
                <a:gd name="T35" fmla="*/ 5 h 181"/>
                <a:gd name="T36" fmla="*/ 188 w 228"/>
                <a:gd name="T37" fmla="*/ 2 h 181"/>
                <a:gd name="T38" fmla="*/ 180 w 228"/>
                <a:gd name="T39" fmla="*/ 1 h 181"/>
                <a:gd name="T40" fmla="*/ 179 w 228"/>
                <a:gd name="T41" fmla="*/ 1 h 181"/>
                <a:gd name="T42" fmla="*/ 177 w 228"/>
                <a:gd name="T43" fmla="*/ 0 h 181"/>
                <a:gd name="T44" fmla="*/ 167 w 228"/>
                <a:gd name="T45" fmla="*/ 1 h 181"/>
                <a:gd name="T46" fmla="*/ 158 w 228"/>
                <a:gd name="T47" fmla="*/ 5 h 181"/>
                <a:gd name="T48" fmla="*/ 4 w 228"/>
                <a:gd name="T49" fmla="*/ 118 h 181"/>
                <a:gd name="T50" fmla="*/ 13 w 228"/>
                <a:gd name="T51" fmla="*/ 115 h 181"/>
                <a:gd name="T52" fmla="*/ 19 w 228"/>
                <a:gd name="T53" fmla="*/ 115 h 181"/>
                <a:gd name="T54" fmla="*/ 20 w 228"/>
                <a:gd name="T55" fmla="*/ 115 h 181"/>
                <a:gd name="T56" fmla="*/ 24 w 228"/>
                <a:gd name="T57" fmla="*/ 116 h 181"/>
                <a:gd name="T58" fmla="*/ 31 w 228"/>
                <a:gd name="T59" fmla="*/ 118 h 181"/>
                <a:gd name="T60" fmla="*/ 36 w 228"/>
                <a:gd name="T61" fmla="*/ 120 h 181"/>
                <a:gd name="T62" fmla="*/ 39 w 228"/>
                <a:gd name="T63" fmla="*/ 121 h 181"/>
                <a:gd name="T64" fmla="*/ 41 w 228"/>
                <a:gd name="T65" fmla="*/ 123 h 181"/>
                <a:gd name="T66" fmla="*/ 43 w 228"/>
                <a:gd name="T67" fmla="*/ 124 h 181"/>
                <a:gd name="T68" fmla="*/ 45 w 228"/>
                <a:gd name="T69" fmla="*/ 126 h 181"/>
                <a:gd name="T70" fmla="*/ 46 w 228"/>
                <a:gd name="T71" fmla="*/ 127 h 181"/>
                <a:gd name="T72" fmla="*/ 48 w 228"/>
                <a:gd name="T73" fmla="*/ 129 h 181"/>
                <a:gd name="T74" fmla="*/ 50 w 228"/>
                <a:gd name="T75" fmla="*/ 131 h 181"/>
                <a:gd name="T76" fmla="*/ 51 w 228"/>
                <a:gd name="T77" fmla="*/ 132 h 181"/>
                <a:gd name="T78" fmla="*/ 51 w 228"/>
                <a:gd name="T79" fmla="*/ 133 h 181"/>
                <a:gd name="T80" fmla="*/ 52 w 228"/>
                <a:gd name="T81" fmla="*/ 134 h 181"/>
                <a:gd name="T82" fmla="*/ 53 w 228"/>
                <a:gd name="T83" fmla="*/ 136 h 181"/>
                <a:gd name="T84" fmla="*/ 54 w 228"/>
                <a:gd name="T85" fmla="*/ 138 h 181"/>
                <a:gd name="T86" fmla="*/ 56 w 228"/>
                <a:gd name="T87" fmla="*/ 142 h 181"/>
                <a:gd name="T88" fmla="*/ 59 w 228"/>
                <a:gd name="T89" fmla="*/ 147 h 181"/>
                <a:gd name="T90" fmla="*/ 62 w 228"/>
                <a:gd name="T91" fmla="*/ 156 h 181"/>
                <a:gd name="T92" fmla="*/ 64 w 228"/>
                <a:gd name="T93" fmla="*/ 166 h 181"/>
                <a:gd name="T94" fmla="*/ 65 w 228"/>
                <a:gd name="T95" fmla="*/ 176 h 181"/>
                <a:gd name="T96" fmla="*/ 228 w 228"/>
                <a:gd name="T97" fmla="*/ 7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181">
                  <a:moveTo>
                    <a:pt x="227" y="65"/>
                  </a:moveTo>
                  <a:cubicBezTo>
                    <a:pt x="227" y="63"/>
                    <a:pt x="226" y="61"/>
                    <a:pt x="226" y="59"/>
                  </a:cubicBezTo>
                  <a:cubicBezTo>
                    <a:pt x="226" y="57"/>
                    <a:pt x="225" y="56"/>
                    <a:pt x="225" y="54"/>
                  </a:cubicBezTo>
                  <a:cubicBezTo>
                    <a:pt x="225" y="52"/>
                    <a:pt x="224" y="51"/>
                    <a:pt x="224" y="49"/>
                  </a:cubicBezTo>
                  <a:cubicBezTo>
                    <a:pt x="224" y="47"/>
                    <a:pt x="223" y="46"/>
                    <a:pt x="223" y="44"/>
                  </a:cubicBezTo>
                  <a:cubicBezTo>
                    <a:pt x="222" y="42"/>
                    <a:pt x="222" y="41"/>
                    <a:pt x="221" y="39"/>
                  </a:cubicBezTo>
                  <a:cubicBezTo>
                    <a:pt x="221" y="38"/>
                    <a:pt x="220" y="36"/>
                    <a:pt x="220" y="35"/>
                  </a:cubicBezTo>
                  <a:cubicBezTo>
                    <a:pt x="219" y="33"/>
                    <a:pt x="219" y="32"/>
                    <a:pt x="218" y="31"/>
                  </a:cubicBezTo>
                  <a:cubicBezTo>
                    <a:pt x="218" y="30"/>
                    <a:pt x="218" y="29"/>
                    <a:pt x="217" y="29"/>
                  </a:cubicBezTo>
                  <a:cubicBezTo>
                    <a:pt x="217" y="28"/>
                    <a:pt x="217" y="27"/>
                    <a:pt x="216" y="27"/>
                  </a:cubicBezTo>
                  <a:cubicBezTo>
                    <a:pt x="216" y="26"/>
                    <a:pt x="216" y="25"/>
                    <a:pt x="215" y="25"/>
                  </a:cubicBezTo>
                  <a:cubicBezTo>
                    <a:pt x="215" y="24"/>
                    <a:pt x="215" y="24"/>
                    <a:pt x="214" y="23"/>
                  </a:cubicBezTo>
                  <a:cubicBezTo>
                    <a:pt x="214" y="22"/>
                    <a:pt x="214" y="22"/>
                    <a:pt x="214" y="22"/>
                  </a:cubicBezTo>
                  <a:cubicBezTo>
                    <a:pt x="213" y="22"/>
                    <a:pt x="213" y="22"/>
                    <a:pt x="213" y="22"/>
                  </a:cubicBezTo>
                  <a:cubicBezTo>
                    <a:pt x="213" y="21"/>
                    <a:pt x="213" y="21"/>
                    <a:pt x="213" y="21"/>
                  </a:cubicBezTo>
                  <a:cubicBezTo>
                    <a:pt x="212" y="20"/>
                    <a:pt x="212" y="20"/>
                    <a:pt x="212" y="20"/>
                  </a:cubicBezTo>
                  <a:cubicBezTo>
                    <a:pt x="212" y="20"/>
                    <a:pt x="212" y="20"/>
                    <a:pt x="212" y="20"/>
                  </a:cubicBezTo>
                  <a:cubicBezTo>
                    <a:pt x="212" y="19"/>
                    <a:pt x="212" y="19"/>
                    <a:pt x="212" y="19"/>
                  </a:cubicBezTo>
                  <a:cubicBezTo>
                    <a:pt x="211" y="19"/>
                    <a:pt x="211" y="19"/>
                    <a:pt x="211" y="19"/>
                  </a:cubicBezTo>
                  <a:cubicBezTo>
                    <a:pt x="211" y="18"/>
                    <a:pt x="211" y="18"/>
                    <a:pt x="211" y="18"/>
                  </a:cubicBezTo>
                  <a:cubicBezTo>
                    <a:pt x="210" y="17"/>
                    <a:pt x="210" y="17"/>
                    <a:pt x="210" y="17"/>
                  </a:cubicBezTo>
                  <a:cubicBezTo>
                    <a:pt x="209" y="16"/>
                    <a:pt x="209" y="16"/>
                    <a:pt x="209" y="16"/>
                  </a:cubicBezTo>
                  <a:cubicBezTo>
                    <a:pt x="208" y="15"/>
                    <a:pt x="208" y="15"/>
                    <a:pt x="208" y="15"/>
                  </a:cubicBezTo>
                  <a:cubicBezTo>
                    <a:pt x="208" y="14"/>
                    <a:pt x="208" y="14"/>
                    <a:pt x="208" y="14"/>
                  </a:cubicBezTo>
                  <a:cubicBezTo>
                    <a:pt x="207" y="13"/>
                    <a:pt x="207" y="13"/>
                    <a:pt x="207" y="13"/>
                  </a:cubicBezTo>
                  <a:cubicBezTo>
                    <a:pt x="206" y="13"/>
                    <a:pt x="206" y="13"/>
                    <a:pt x="206" y="13"/>
                  </a:cubicBezTo>
                  <a:cubicBezTo>
                    <a:pt x="205" y="12"/>
                    <a:pt x="205" y="12"/>
                    <a:pt x="205" y="12"/>
                  </a:cubicBezTo>
                  <a:cubicBezTo>
                    <a:pt x="204" y="11"/>
                    <a:pt x="204" y="11"/>
                    <a:pt x="204" y="11"/>
                  </a:cubicBezTo>
                  <a:cubicBezTo>
                    <a:pt x="203" y="10"/>
                    <a:pt x="203" y="10"/>
                    <a:pt x="203" y="10"/>
                  </a:cubicBezTo>
                  <a:cubicBezTo>
                    <a:pt x="202" y="9"/>
                    <a:pt x="202" y="9"/>
                    <a:pt x="202" y="9"/>
                  </a:cubicBezTo>
                  <a:cubicBezTo>
                    <a:pt x="201" y="9"/>
                    <a:pt x="201" y="9"/>
                    <a:pt x="201" y="9"/>
                  </a:cubicBezTo>
                  <a:cubicBezTo>
                    <a:pt x="200" y="8"/>
                    <a:pt x="200" y="8"/>
                    <a:pt x="200" y="8"/>
                  </a:cubicBezTo>
                  <a:cubicBezTo>
                    <a:pt x="199" y="8"/>
                    <a:pt x="199" y="7"/>
                    <a:pt x="199" y="7"/>
                  </a:cubicBezTo>
                  <a:cubicBezTo>
                    <a:pt x="198" y="7"/>
                    <a:pt x="198" y="7"/>
                    <a:pt x="197" y="6"/>
                  </a:cubicBezTo>
                  <a:cubicBezTo>
                    <a:pt x="197" y="6"/>
                    <a:pt x="196" y="6"/>
                    <a:pt x="196" y="6"/>
                  </a:cubicBezTo>
                  <a:cubicBezTo>
                    <a:pt x="195" y="5"/>
                    <a:pt x="195" y="5"/>
                    <a:pt x="194" y="5"/>
                  </a:cubicBezTo>
                  <a:cubicBezTo>
                    <a:pt x="193" y="4"/>
                    <a:pt x="192" y="4"/>
                    <a:pt x="191" y="3"/>
                  </a:cubicBezTo>
                  <a:cubicBezTo>
                    <a:pt x="190" y="3"/>
                    <a:pt x="189" y="3"/>
                    <a:pt x="188" y="2"/>
                  </a:cubicBezTo>
                  <a:cubicBezTo>
                    <a:pt x="186" y="2"/>
                    <a:pt x="185" y="2"/>
                    <a:pt x="184" y="1"/>
                  </a:cubicBezTo>
                  <a:cubicBezTo>
                    <a:pt x="183" y="1"/>
                    <a:pt x="181" y="1"/>
                    <a:pt x="180" y="1"/>
                  </a:cubicBezTo>
                  <a:cubicBezTo>
                    <a:pt x="179" y="1"/>
                    <a:pt x="179" y="1"/>
                    <a:pt x="179" y="1"/>
                  </a:cubicBezTo>
                  <a:cubicBezTo>
                    <a:pt x="179" y="1"/>
                    <a:pt x="179" y="1"/>
                    <a:pt x="179" y="1"/>
                  </a:cubicBezTo>
                  <a:cubicBezTo>
                    <a:pt x="178" y="0"/>
                    <a:pt x="178" y="0"/>
                    <a:pt x="178" y="0"/>
                  </a:cubicBezTo>
                  <a:cubicBezTo>
                    <a:pt x="177" y="0"/>
                    <a:pt x="177" y="0"/>
                    <a:pt x="177" y="0"/>
                  </a:cubicBezTo>
                  <a:cubicBezTo>
                    <a:pt x="175" y="0"/>
                    <a:pt x="173" y="0"/>
                    <a:pt x="172" y="0"/>
                  </a:cubicBezTo>
                  <a:cubicBezTo>
                    <a:pt x="170" y="0"/>
                    <a:pt x="168" y="1"/>
                    <a:pt x="167" y="1"/>
                  </a:cubicBezTo>
                  <a:cubicBezTo>
                    <a:pt x="165" y="1"/>
                    <a:pt x="163" y="2"/>
                    <a:pt x="162" y="3"/>
                  </a:cubicBezTo>
                  <a:cubicBezTo>
                    <a:pt x="161" y="3"/>
                    <a:pt x="159" y="4"/>
                    <a:pt x="158" y="5"/>
                  </a:cubicBezTo>
                  <a:cubicBezTo>
                    <a:pt x="0" y="120"/>
                    <a:pt x="0" y="120"/>
                    <a:pt x="0" y="120"/>
                  </a:cubicBezTo>
                  <a:cubicBezTo>
                    <a:pt x="1" y="119"/>
                    <a:pt x="2" y="118"/>
                    <a:pt x="4" y="118"/>
                  </a:cubicBezTo>
                  <a:cubicBezTo>
                    <a:pt x="5" y="117"/>
                    <a:pt x="6" y="116"/>
                    <a:pt x="8" y="116"/>
                  </a:cubicBezTo>
                  <a:cubicBezTo>
                    <a:pt x="9" y="116"/>
                    <a:pt x="11" y="115"/>
                    <a:pt x="13" y="115"/>
                  </a:cubicBezTo>
                  <a:cubicBezTo>
                    <a:pt x="14" y="115"/>
                    <a:pt x="16" y="115"/>
                    <a:pt x="18" y="115"/>
                  </a:cubicBezTo>
                  <a:cubicBezTo>
                    <a:pt x="19" y="115"/>
                    <a:pt x="19" y="115"/>
                    <a:pt x="19" y="115"/>
                  </a:cubicBezTo>
                  <a:cubicBezTo>
                    <a:pt x="19" y="115"/>
                    <a:pt x="19" y="115"/>
                    <a:pt x="19" y="115"/>
                  </a:cubicBezTo>
                  <a:cubicBezTo>
                    <a:pt x="20" y="115"/>
                    <a:pt x="20" y="115"/>
                    <a:pt x="20" y="115"/>
                  </a:cubicBezTo>
                  <a:cubicBezTo>
                    <a:pt x="21" y="116"/>
                    <a:pt x="21" y="116"/>
                    <a:pt x="21" y="116"/>
                  </a:cubicBezTo>
                  <a:cubicBezTo>
                    <a:pt x="22" y="116"/>
                    <a:pt x="23" y="116"/>
                    <a:pt x="24" y="116"/>
                  </a:cubicBezTo>
                  <a:cubicBezTo>
                    <a:pt x="26" y="116"/>
                    <a:pt x="27" y="117"/>
                    <a:pt x="28" y="117"/>
                  </a:cubicBezTo>
                  <a:cubicBezTo>
                    <a:pt x="29" y="117"/>
                    <a:pt x="30" y="118"/>
                    <a:pt x="31" y="118"/>
                  </a:cubicBezTo>
                  <a:cubicBezTo>
                    <a:pt x="32" y="118"/>
                    <a:pt x="34" y="119"/>
                    <a:pt x="35" y="119"/>
                  </a:cubicBezTo>
                  <a:cubicBezTo>
                    <a:pt x="35" y="120"/>
                    <a:pt x="35" y="120"/>
                    <a:pt x="36" y="120"/>
                  </a:cubicBezTo>
                  <a:cubicBezTo>
                    <a:pt x="36" y="120"/>
                    <a:pt x="37" y="120"/>
                    <a:pt x="37" y="121"/>
                  </a:cubicBezTo>
                  <a:cubicBezTo>
                    <a:pt x="38" y="121"/>
                    <a:pt x="38" y="121"/>
                    <a:pt x="39" y="121"/>
                  </a:cubicBezTo>
                  <a:cubicBezTo>
                    <a:pt x="39" y="122"/>
                    <a:pt x="39" y="122"/>
                    <a:pt x="40" y="122"/>
                  </a:cubicBezTo>
                  <a:cubicBezTo>
                    <a:pt x="41" y="123"/>
                    <a:pt x="41" y="123"/>
                    <a:pt x="41" y="123"/>
                  </a:cubicBezTo>
                  <a:cubicBezTo>
                    <a:pt x="42" y="124"/>
                    <a:pt x="42" y="124"/>
                    <a:pt x="42" y="124"/>
                  </a:cubicBezTo>
                  <a:cubicBezTo>
                    <a:pt x="43" y="124"/>
                    <a:pt x="43" y="124"/>
                    <a:pt x="43" y="124"/>
                  </a:cubicBezTo>
                  <a:cubicBezTo>
                    <a:pt x="44" y="125"/>
                    <a:pt x="44" y="125"/>
                    <a:pt x="44" y="125"/>
                  </a:cubicBezTo>
                  <a:cubicBezTo>
                    <a:pt x="45" y="126"/>
                    <a:pt x="45" y="126"/>
                    <a:pt x="45" y="126"/>
                  </a:cubicBezTo>
                  <a:cubicBezTo>
                    <a:pt x="45" y="127"/>
                    <a:pt x="45" y="127"/>
                    <a:pt x="45" y="127"/>
                  </a:cubicBezTo>
                  <a:cubicBezTo>
                    <a:pt x="46" y="127"/>
                    <a:pt x="46" y="127"/>
                    <a:pt x="46" y="127"/>
                  </a:cubicBezTo>
                  <a:cubicBezTo>
                    <a:pt x="47" y="128"/>
                    <a:pt x="47" y="128"/>
                    <a:pt x="47" y="128"/>
                  </a:cubicBezTo>
                  <a:cubicBezTo>
                    <a:pt x="48" y="129"/>
                    <a:pt x="48" y="129"/>
                    <a:pt x="48" y="129"/>
                  </a:cubicBezTo>
                  <a:cubicBezTo>
                    <a:pt x="49" y="130"/>
                    <a:pt x="49" y="130"/>
                    <a:pt x="49" y="130"/>
                  </a:cubicBezTo>
                  <a:cubicBezTo>
                    <a:pt x="50" y="131"/>
                    <a:pt x="50" y="131"/>
                    <a:pt x="50" y="131"/>
                  </a:cubicBezTo>
                  <a:cubicBezTo>
                    <a:pt x="50" y="132"/>
                    <a:pt x="50" y="132"/>
                    <a:pt x="50" y="132"/>
                  </a:cubicBezTo>
                  <a:cubicBezTo>
                    <a:pt x="51" y="132"/>
                    <a:pt x="51" y="132"/>
                    <a:pt x="51" y="132"/>
                  </a:cubicBezTo>
                  <a:cubicBezTo>
                    <a:pt x="51" y="133"/>
                    <a:pt x="51" y="133"/>
                    <a:pt x="51" y="133"/>
                  </a:cubicBezTo>
                  <a:cubicBezTo>
                    <a:pt x="51" y="133"/>
                    <a:pt x="51" y="133"/>
                    <a:pt x="51" y="133"/>
                  </a:cubicBezTo>
                  <a:cubicBezTo>
                    <a:pt x="52" y="134"/>
                    <a:pt x="52" y="134"/>
                    <a:pt x="52" y="134"/>
                  </a:cubicBezTo>
                  <a:cubicBezTo>
                    <a:pt x="52" y="134"/>
                    <a:pt x="52" y="134"/>
                    <a:pt x="52" y="134"/>
                  </a:cubicBezTo>
                  <a:cubicBezTo>
                    <a:pt x="53" y="135"/>
                    <a:pt x="53" y="135"/>
                    <a:pt x="53" y="135"/>
                  </a:cubicBezTo>
                  <a:cubicBezTo>
                    <a:pt x="53" y="136"/>
                    <a:pt x="53" y="136"/>
                    <a:pt x="53" y="136"/>
                  </a:cubicBezTo>
                  <a:cubicBezTo>
                    <a:pt x="53" y="136"/>
                    <a:pt x="53" y="136"/>
                    <a:pt x="53" y="136"/>
                  </a:cubicBezTo>
                  <a:cubicBezTo>
                    <a:pt x="54" y="137"/>
                    <a:pt x="54" y="138"/>
                    <a:pt x="54" y="138"/>
                  </a:cubicBezTo>
                  <a:cubicBezTo>
                    <a:pt x="55" y="139"/>
                    <a:pt x="55" y="139"/>
                    <a:pt x="55" y="140"/>
                  </a:cubicBezTo>
                  <a:cubicBezTo>
                    <a:pt x="56" y="140"/>
                    <a:pt x="56" y="141"/>
                    <a:pt x="56" y="142"/>
                  </a:cubicBezTo>
                  <a:cubicBezTo>
                    <a:pt x="57" y="142"/>
                    <a:pt x="57" y="143"/>
                    <a:pt x="57" y="144"/>
                  </a:cubicBezTo>
                  <a:cubicBezTo>
                    <a:pt x="58" y="145"/>
                    <a:pt x="58" y="146"/>
                    <a:pt x="59" y="147"/>
                  </a:cubicBezTo>
                  <a:cubicBezTo>
                    <a:pt x="59" y="149"/>
                    <a:pt x="60" y="150"/>
                    <a:pt x="60" y="152"/>
                  </a:cubicBezTo>
                  <a:cubicBezTo>
                    <a:pt x="61" y="153"/>
                    <a:pt x="61" y="155"/>
                    <a:pt x="62" y="156"/>
                  </a:cubicBezTo>
                  <a:cubicBezTo>
                    <a:pt x="62" y="158"/>
                    <a:pt x="62" y="159"/>
                    <a:pt x="63" y="161"/>
                  </a:cubicBezTo>
                  <a:cubicBezTo>
                    <a:pt x="63" y="162"/>
                    <a:pt x="63" y="164"/>
                    <a:pt x="64" y="166"/>
                  </a:cubicBezTo>
                  <a:cubicBezTo>
                    <a:pt x="64" y="167"/>
                    <a:pt x="64" y="169"/>
                    <a:pt x="65" y="171"/>
                  </a:cubicBezTo>
                  <a:cubicBezTo>
                    <a:pt x="65" y="172"/>
                    <a:pt x="65" y="174"/>
                    <a:pt x="65" y="176"/>
                  </a:cubicBezTo>
                  <a:cubicBezTo>
                    <a:pt x="65" y="178"/>
                    <a:pt x="66" y="179"/>
                    <a:pt x="66" y="181"/>
                  </a:cubicBezTo>
                  <a:cubicBezTo>
                    <a:pt x="228" y="70"/>
                    <a:pt x="228" y="70"/>
                    <a:pt x="228" y="70"/>
                  </a:cubicBezTo>
                  <a:cubicBezTo>
                    <a:pt x="227" y="68"/>
                    <a:pt x="227" y="66"/>
                    <a:pt x="227" y="65"/>
                  </a:cubicBezTo>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66" name="ïṥḻíḍe"/>
            <p:cNvSpPr/>
            <p:nvPr/>
          </p:nvSpPr>
          <p:spPr bwMode="auto">
            <a:xfrm>
              <a:off x="5299076" y="1598613"/>
              <a:ext cx="228600" cy="138113"/>
            </a:xfrm>
            <a:custGeom>
              <a:avLst/>
              <a:gdLst>
                <a:gd name="T0" fmla="*/ 143 w 144"/>
                <a:gd name="T1" fmla="*/ 2 h 87"/>
                <a:gd name="T2" fmla="*/ 0 w 144"/>
                <a:gd name="T3" fmla="*/ 87 h 87"/>
                <a:gd name="T4" fmla="*/ 1 w 144"/>
                <a:gd name="T5" fmla="*/ 87 h 87"/>
                <a:gd name="T6" fmla="*/ 1 w 144"/>
                <a:gd name="T7" fmla="*/ 87 h 87"/>
                <a:gd name="T8" fmla="*/ 2 w 144"/>
                <a:gd name="T9" fmla="*/ 86 h 87"/>
                <a:gd name="T10" fmla="*/ 2 w 144"/>
                <a:gd name="T11" fmla="*/ 86 h 87"/>
                <a:gd name="T12" fmla="*/ 144 w 144"/>
                <a:gd name="T13" fmla="*/ 0 h 87"/>
                <a:gd name="T14" fmla="*/ 144 w 144"/>
                <a:gd name="T15" fmla="*/ 1 h 87"/>
                <a:gd name="T16" fmla="*/ 143 w 144"/>
                <a:gd name="T17" fmla="*/ 1 h 87"/>
                <a:gd name="T18" fmla="*/ 143 w 144"/>
                <a:gd name="T19" fmla="*/ 1 h 87"/>
                <a:gd name="T20" fmla="*/ 143 w 144"/>
                <a:gd name="T21"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87">
                  <a:moveTo>
                    <a:pt x="143" y="2"/>
                  </a:moveTo>
                  <a:lnTo>
                    <a:pt x="0" y="87"/>
                  </a:lnTo>
                  <a:lnTo>
                    <a:pt x="1" y="87"/>
                  </a:lnTo>
                  <a:lnTo>
                    <a:pt x="1" y="87"/>
                  </a:lnTo>
                  <a:lnTo>
                    <a:pt x="2" y="86"/>
                  </a:lnTo>
                  <a:lnTo>
                    <a:pt x="2" y="86"/>
                  </a:lnTo>
                  <a:lnTo>
                    <a:pt x="144" y="0"/>
                  </a:lnTo>
                  <a:lnTo>
                    <a:pt x="144" y="1"/>
                  </a:lnTo>
                  <a:lnTo>
                    <a:pt x="143" y="1"/>
                  </a:lnTo>
                  <a:lnTo>
                    <a:pt x="143" y="1"/>
                  </a:lnTo>
                  <a:lnTo>
                    <a:pt x="143" y="2"/>
                  </a:lnTo>
                  <a:close/>
                </a:path>
              </a:pathLst>
            </a:custGeom>
            <a:solidFill>
              <a:srgbClr val="84004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67" name="ïṣḻïďe"/>
            <p:cNvSpPr/>
            <p:nvPr/>
          </p:nvSpPr>
          <p:spPr bwMode="auto">
            <a:xfrm>
              <a:off x="5299076" y="1598613"/>
              <a:ext cx="228600" cy="138113"/>
            </a:xfrm>
            <a:custGeom>
              <a:avLst/>
              <a:gdLst>
                <a:gd name="T0" fmla="*/ 143 w 144"/>
                <a:gd name="T1" fmla="*/ 2 h 87"/>
                <a:gd name="T2" fmla="*/ 0 w 144"/>
                <a:gd name="T3" fmla="*/ 87 h 87"/>
                <a:gd name="T4" fmla="*/ 1 w 144"/>
                <a:gd name="T5" fmla="*/ 87 h 87"/>
                <a:gd name="T6" fmla="*/ 1 w 144"/>
                <a:gd name="T7" fmla="*/ 87 h 87"/>
                <a:gd name="T8" fmla="*/ 2 w 144"/>
                <a:gd name="T9" fmla="*/ 86 h 87"/>
                <a:gd name="T10" fmla="*/ 2 w 144"/>
                <a:gd name="T11" fmla="*/ 86 h 87"/>
                <a:gd name="T12" fmla="*/ 144 w 144"/>
                <a:gd name="T13" fmla="*/ 0 h 87"/>
                <a:gd name="T14" fmla="*/ 144 w 144"/>
                <a:gd name="T15" fmla="*/ 1 h 87"/>
                <a:gd name="T16" fmla="*/ 143 w 144"/>
                <a:gd name="T17" fmla="*/ 1 h 87"/>
                <a:gd name="T18" fmla="*/ 143 w 144"/>
                <a:gd name="T19" fmla="*/ 1 h 87"/>
                <a:gd name="T20" fmla="*/ 143 w 144"/>
                <a:gd name="T21"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87">
                  <a:moveTo>
                    <a:pt x="143" y="2"/>
                  </a:moveTo>
                  <a:lnTo>
                    <a:pt x="0" y="87"/>
                  </a:lnTo>
                  <a:lnTo>
                    <a:pt x="1" y="87"/>
                  </a:lnTo>
                  <a:lnTo>
                    <a:pt x="1" y="87"/>
                  </a:lnTo>
                  <a:lnTo>
                    <a:pt x="2" y="86"/>
                  </a:lnTo>
                  <a:lnTo>
                    <a:pt x="2" y="86"/>
                  </a:lnTo>
                  <a:lnTo>
                    <a:pt x="144" y="0"/>
                  </a:lnTo>
                  <a:lnTo>
                    <a:pt x="144" y="1"/>
                  </a:lnTo>
                  <a:lnTo>
                    <a:pt x="143" y="1"/>
                  </a:lnTo>
                  <a:lnTo>
                    <a:pt x="143" y="1"/>
                  </a:lnTo>
                  <a:lnTo>
                    <a:pt x="14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68" name="îṣļîḋê"/>
            <p:cNvSpPr/>
            <p:nvPr/>
          </p:nvSpPr>
          <p:spPr bwMode="auto">
            <a:xfrm>
              <a:off x="5302251" y="1595438"/>
              <a:ext cx="231775" cy="139700"/>
            </a:xfrm>
            <a:custGeom>
              <a:avLst/>
              <a:gdLst>
                <a:gd name="T0" fmla="*/ 142 w 146"/>
                <a:gd name="T1" fmla="*/ 2 h 88"/>
                <a:gd name="T2" fmla="*/ 0 w 146"/>
                <a:gd name="T3" fmla="*/ 88 h 88"/>
                <a:gd name="T4" fmla="*/ 1 w 146"/>
                <a:gd name="T5" fmla="*/ 88 h 88"/>
                <a:gd name="T6" fmla="*/ 2 w 146"/>
                <a:gd name="T7" fmla="*/ 87 h 88"/>
                <a:gd name="T8" fmla="*/ 3 w 146"/>
                <a:gd name="T9" fmla="*/ 86 h 88"/>
                <a:gd name="T10" fmla="*/ 3 w 146"/>
                <a:gd name="T11" fmla="*/ 86 h 88"/>
                <a:gd name="T12" fmla="*/ 146 w 146"/>
                <a:gd name="T13" fmla="*/ 0 h 88"/>
                <a:gd name="T14" fmla="*/ 145 w 146"/>
                <a:gd name="T15" fmla="*/ 0 h 88"/>
                <a:gd name="T16" fmla="*/ 144 w 146"/>
                <a:gd name="T17" fmla="*/ 1 h 88"/>
                <a:gd name="T18" fmla="*/ 143 w 146"/>
                <a:gd name="T19" fmla="*/ 2 h 88"/>
                <a:gd name="T20" fmla="*/ 142 w 146"/>
                <a:gd name="T21"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88">
                  <a:moveTo>
                    <a:pt x="142" y="2"/>
                  </a:moveTo>
                  <a:lnTo>
                    <a:pt x="0" y="88"/>
                  </a:lnTo>
                  <a:lnTo>
                    <a:pt x="1" y="88"/>
                  </a:lnTo>
                  <a:lnTo>
                    <a:pt x="2" y="87"/>
                  </a:lnTo>
                  <a:lnTo>
                    <a:pt x="3" y="86"/>
                  </a:lnTo>
                  <a:lnTo>
                    <a:pt x="3" y="86"/>
                  </a:lnTo>
                  <a:lnTo>
                    <a:pt x="146" y="0"/>
                  </a:lnTo>
                  <a:lnTo>
                    <a:pt x="145" y="0"/>
                  </a:lnTo>
                  <a:lnTo>
                    <a:pt x="144" y="1"/>
                  </a:lnTo>
                  <a:lnTo>
                    <a:pt x="143" y="2"/>
                  </a:lnTo>
                  <a:lnTo>
                    <a:pt x="142" y="2"/>
                  </a:lnTo>
                  <a:close/>
                </a:path>
              </a:pathLst>
            </a:custGeom>
            <a:solidFill>
              <a:srgbClr val="89005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69" name="íṩlíḍé"/>
            <p:cNvSpPr/>
            <p:nvPr/>
          </p:nvSpPr>
          <p:spPr bwMode="auto">
            <a:xfrm>
              <a:off x="5302251" y="1595438"/>
              <a:ext cx="231775" cy="139700"/>
            </a:xfrm>
            <a:custGeom>
              <a:avLst/>
              <a:gdLst>
                <a:gd name="T0" fmla="*/ 142 w 146"/>
                <a:gd name="T1" fmla="*/ 2 h 88"/>
                <a:gd name="T2" fmla="*/ 0 w 146"/>
                <a:gd name="T3" fmla="*/ 88 h 88"/>
                <a:gd name="T4" fmla="*/ 1 w 146"/>
                <a:gd name="T5" fmla="*/ 88 h 88"/>
                <a:gd name="T6" fmla="*/ 2 w 146"/>
                <a:gd name="T7" fmla="*/ 87 h 88"/>
                <a:gd name="T8" fmla="*/ 3 w 146"/>
                <a:gd name="T9" fmla="*/ 86 h 88"/>
                <a:gd name="T10" fmla="*/ 3 w 146"/>
                <a:gd name="T11" fmla="*/ 86 h 88"/>
                <a:gd name="T12" fmla="*/ 146 w 146"/>
                <a:gd name="T13" fmla="*/ 0 h 88"/>
                <a:gd name="T14" fmla="*/ 145 w 146"/>
                <a:gd name="T15" fmla="*/ 0 h 88"/>
                <a:gd name="T16" fmla="*/ 144 w 146"/>
                <a:gd name="T17" fmla="*/ 1 h 88"/>
                <a:gd name="T18" fmla="*/ 143 w 146"/>
                <a:gd name="T19" fmla="*/ 2 h 88"/>
                <a:gd name="T20" fmla="*/ 142 w 146"/>
                <a:gd name="T21"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88">
                  <a:moveTo>
                    <a:pt x="142" y="2"/>
                  </a:moveTo>
                  <a:lnTo>
                    <a:pt x="0" y="88"/>
                  </a:lnTo>
                  <a:lnTo>
                    <a:pt x="1" y="88"/>
                  </a:lnTo>
                  <a:lnTo>
                    <a:pt x="2" y="87"/>
                  </a:lnTo>
                  <a:lnTo>
                    <a:pt x="3" y="86"/>
                  </a:lnTo>
                  <a:lnTo>
                    <a:pt x="3" y="86"/>
                  </a:lnTo>
                  <a:lnTo>
                    <a:pt x="146" y="0"/>
                  </a:lnTo>
                  <a:lnTo>
                    <a:pt x="145" y="0"/>
                  </a:lnTo>
                  <a:lnTo>
                    <a:pt x="144" y="1"/>
                  </a:lnTo>
                  <a:lnTo>
                    <a:pt x="143" y="2"/>
                  </a:lnTo>
                  <a:lnTo>
                    <a:pt x="14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0" name="íṧļíḓé"/>
            <p:cNvSpPr/>
            <p:nvPr/>
          </p:nvSpPr>
          <p:spPr bwMode="auto">
            <a:xfrm>
              <a:off x="5307013" y="1589088"/>
              <a:ext cx="230188" cy="142875"/>
            </a:xfrm>
            <a:custGeom>
              <a:avLst/>
              <a:gdLst>
                <a:gd name="T0" fmla="*/ 143 w 145"/>
                <a:gd name="T1" fmla="*/ 4 h 90"/>
                <a:gd name="T2" fmla="*/ 0 w 145"/>
                <a:gd name="T3" fmla="*/ 90 h 90"/>
                <a:gd name="T4" fmla="*/ 1 w 145"/>
                <a:gd name="T5" fmla="*/ 89 h 90"/>
                <a:gd name="T6" fmla="*/ 2 w 145"/>
                <a:gd name="T7" fmla="*/ 88 h 90"/>
                <a:gd name="T8" fmla="*/ 2 w 145"/>
                <a:gd name="T9" fmla="*/ 88 h 90"/>
                <a:gd name="T10" fmla="*/ 3 w 145"/>
                <a:gd name="T11" fmla="*/ 87 h 90"/>
                <a:gd name="T12" fmla="*/ 3 w 145"/>
                <a:gd name="T13" fmla="*/ 87 h 90"/>
                <a:gd name="T14" fmla="*/ 3 w 145"/>
                <a:gd name="T15" fmla="*/ 87 h 90"/>
                <a:gd name="T16" fmla="*/ 3 w 145"/>
                <a:gd name="T17" fmla="*/ 87 h 90"/>
                <a:gd name="T18" fmla="*/ 3 w 145"/>
                <a:gd name="T19" fmla="*/ 86 h 90"/>
                <a:gd name="T20" fmla="*/ 145 w 145"/>
                <a:gd name="T21" fmla="*/ 0 h 90"/>
                <a:gd name="T22" fmla="*/ 145 w 145"/>
                <a:gd name="T23" fmla="*/ 1 h 90"/>
                <a:gd name="T24" fmla="*/ 145 w 145"/>
                <a:gd name="T25" fmla="*/ 1 h 90"/>
                <a:gd name="T26" fmla="*/ 145 w 145"/>
                <a:gd name="T27" fmla="*/ 1 h 90"/>
                <a:gd name="T28" fmla="*/ 145 w 145"/>
                <a:gd name="T29" fmla="*/ 1 h 90"/>
                <a:gd name="T30" fmla="*/ 145 w 145"/>
                <a:gd name="T31" fmla="*/ 2 h 90"/>
                <a:gd name="T32" fmla="*/ 144 w 145"/>
                <a:gd name="T33" fmla="*/ 2 h 90"/>
                <a:gd name="T34" fmla="*/ 143 w 145"/>
                <a:gd name="T35" fmla="*/ 3 h 90"/>
                <a:gd name="T36" fmla="*/ 143 w 145"/>
                <a:gd name="T37" fmla="*/ 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90">
                  <a:moveTo>
                    <a:pt x="143" y="4"/>
                  </a:moveTo>
                  <a:lnTo>
                    <a:pt x="0" y="90"/>
                  </a:lnTo>
                  <a:lnTo>
                    <a:pt x="1" y="89"/>
                  </a:lnTo>
                  <a:lnTo>
                    <a:pt x="2" y="88"/>
                  </a:lnTo>
                  <a:lnTo>
                    <a:pt x="2" y="88"/>
                  </a:lnTo>
                  <a:lnTo>
                    <a:pt x="3" y="87"/>
                  </a:lnTo>
                  <a:lnTo>
                    <a:pt x="3" y="87"/>
                  </a:lnTo>
                  <a:lnTo>
                    <a:pt x="3" y="87"/>
                  </a:lnTo>
                  <a:lnTo>
                    <a:pt x="3" y="87"/>
                  </a:lnTo>
                  <a:lnTo>
                    <a:pt x="3" y="86"/>
                  </a:lnTo>
                  <a:lnTo>
                    <a:pt x="145" y="0"/>
                  </a:lnTo>
                  <a:lnTo>
                    <a:pt x="145" y="1"/>
                  </a:lnTo>
                  <a:lnTo>
                    <a:pt x="145" y="1"/>
                  </a:lnTo>
                  <a:lnTo>
                    <a:pt x="145" y="1"/>
                  </a:lnTo>
                  <a:lnTo>
                    <a:pt x="145" y="1"/>
                  </a:lnTo>
                  <a:lnTo>
                    <a:pt x="145" y="2"/>
                  </a:lnTo>
                  <a:lnTo>
                    <a:pt x="144" y="2"/>
                  </a:lnTo>
                  <a:lnTo>
                    <a:pt x="143" y="3"/>
                  </a:lnTo>
                  <a:lnTo>
                    <a:pt x="143" y="4"/>
                  </a:lnTo>
                  <a:close/>
                </a:path>
              </a:pathLst>
            </a:custGeom>
            <a:solidFill>
              <a:srgbClr val="8E005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1" name="íSlïďê"/>
            <p:cNvSpPr/>
            <p:nvPr/>
          </p:nvSpPr>
          <p:spPr bwMode="auto">
            <a:xfrm>
              <a:off x="5307013" y="1589088"/>
              <a:ext cx="230188" cy="142875"/>
            </a:xfrm>
            <a:custGeom>
              <a:avLst/>
              <a:gdLst>
                <a:gd name="T0" fmla="*/ 143 w 145"/>
                <a:gd name="T1" fmla="*/ 4 h 90"/>
                <a:gd name="T2" fmla="*/ 0 w 145"/>
                <a:gd name="T3" fmla="*/ 90 h 90"/>
                <a:gd name="T4" fmla="*/ 1 w 145"/>
                <a:gd name="T5" fmla="*/ 89 h 90"/>
                <a:gd name="T6" fmla="*/ 2 w 145"/>
                <a:gd name="T7" fmla="*/ 88 h 90"/>
                <a:gd name="T8" fmla="*/ 2 w 145"/>
                <a:gd name="T9" fmla="*/ 88 h 90"/>
                <a:gd name="T10" fmla="*/ 3 w 145"/>
                <a:gd name="T11" fmla="*/ 87 h 90"/>
                <a:gd name="T12" fmla="*/ 3 w 145"/>
                <a:gd name="T13" fmla="*/ 87 h 90"/>
                <a:gd name="T14" fmla="*/ 3 w 145"/>
                <a:gd name="T15" fmla="*/ 87 h 90"/>
                <a:gd name="T16" fmla="*/ 3 w 145"/>
                <a:gd name="T17" fmla="*/ 87 h 90"/>
                <a:gd name="T18" fmla="*/ 3 w 145"/>
                <a:gd name="T19" fmla="*/ 86 h 90"/>
                <a:gd name="T20" fmla="*/ 145 w 145"/>
                <a:gd name="T21" fmla="*/ 0 h 90"/>
                <a:gd name="T22" fmla="*/ 145 w 145"/>
                <a:gd name="T23" fmla="*/ 1 h 90"/>
                <a:gd name="T24" fmla="*/ 145 w 145"/>
                <a:gd name="T25" fmla="*/ 1 h 90"/>
                <a:gd name="T26" fmla="*/ 145 w 145"/>
                <a:gd name="T27" fmla="*/ 1 h 90"/>
                <a:gd name="T28" fmla="*/ 145 w 145"/>
                <a:gd name="T29" fmla="*/ 1 h 90"/>
                <a:gd name="T30" fmla="*/ 145 w 145"/>
                <a:gd name="T31" fmla="*/ 2 h 90"/>
                <a:gd name="T32" fmla="*/ 144 w 145"/>
                <a:gd name="T33" fmla="*/ 2 h 90"/>
                <a:gd name="T34" fmla="*/ 143 w 145"/>
                <a:gd name="T35" fmla="*/ 3 h 90"/>
                <a:gd name="T36" fmla="*/ 143 w 145"/>
                <a:gd name="T37" fmla="*/ 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90">
                  <a:moveTo>
                    <a:pt x="143" y="4"/>
                  </a:moveTo>
                  <a:lnTo>
                    <a:pt x="0" y="90"/>
                  </a:lnTo>
                  <a:lnTo>
                    <a:pt x="1" y="89"/>
                  </a:lnTo>
                  <a:lnTo>
                    <a:pt x="2" y="88"/>
                  </a:lnTo>
                  <a:lnTo>
                    <a:pt x="2" y="88"/>
                  </a:lnTo>
                  <a:lnTo>
                    <a:pt x="3" y="87"/>
                  </a:lnTo>
                  <a:lnTo>
                    <a:pt x="3" y="87"/>
                  </a:lnTo>
                  <a:lnTo>
                    <a:pt x="3" y="87"/>
                  </a:lnTo>
                  <a:lnTo>
                    <a:pt x="3" y="87"/>
                  </a:lnTo>
                  <a:lnTo>
                    <a:pt x="3" y="86"/>
                  </a:lnTo>
                  <a:lnTo>
                    <a:pt x="145" y="0"/>
                  </a:lnTo>
                  <a:lnTo>
                    <a:pt x="145" y="1"/>
                  </a:lnTo>
                  <a:lnTo>
                    <a:pt x="145" y="1"/>
                  </a:lnTo>
                  <a:lnTo>
                    <a:pt x="145" y="1"/>
                  </a:lnTo>
                  <a:lnTo>
                    <a:pt x="145" y="1"/>
                  </a:lnTo>
                  <a:lnTo>
                    <a:pt x="145" y="2"/>
                  </a:lnTo>
                  <a:lnTo>
                    <a:pt x="144" y="2"/>
                  </a:lnTo>
                  <a:lnTo>
                    <a:pt x="143" y="3"/>
                  </a:lnTo>
                  <a:lnTo>
                    <a:pt x="14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2" name="îṣḷîḍé"/>
            <p:cNvSpPr/>
            <p:nvPr/>
          </p:nvSpPr>
          <p:spPr bwMode="auto">
            <a:xfrm>
              <a:off x="5311776" y="1581151"/>
              <a:ext cx="231775" cy="144463"/>
            </a:xfrm>
            <a:custGeom>
              <a:avLst/>
              <a:gdLst>
                <a:gd name="T0" fmla="*/ 144 w 148"/>
                <a:gd name="T1" fmla="*/ 5 h 92"/>
                <a:gd name="T2" fmla="*/ 0 w 148"/>
                <a:gd name="T3" fmla="*/ 92 h 92"/>
                <a:gd name="T4" fmla="*/ 1 w 148"/>
                <a:gd name="T5" fmla="*/ 91 h 92"/>
                <a:gd name="T6" fmla="*/ 2 w 148"/>
                <a:gd name="T7" fmla="*/ 90 h 92"/>
                <a:gd name="T8" fmla="*/ 3 w 148"/>
                <a:gd name="T9" fmla="*/ 89 h 92"/>
                <a:gd name="T10" fmla="*/ 4 w 148"/>
                <a:gd name="T11" fmla="*/ 88 h 92"/>
                <a:gd name="T12" fmla="*/ 148 w 148"/>
                <a:gd name="T13" fmla="*/ 0 h 92"/>
                <a:gd name="T14" fmla="*/ 147 w 148"/>
                <a:gd name="T15" fmla="*/ 2 h 92"/>
                <a:gd name="T16" fmla="*/ 146 w 148"/>
                <a:gd name="T17" fmla="*/ 3 h 92"/>
                <a:gd name="T18" fmla="*/ 145 w 148"/>
                <a:gd name="T19" fmla="*/ 4 h 92"/>
                <a:gd name="T20" fmla="*/ 144 w 148"/>
                <a:gd name="T21"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2">
                  <a:moveTo>
                    <a:pt x="144" y="5"/>
                  </a:moveTo>
                  <a:cubicBezTo>
                    <a:pt x="0" y="92"/>
                    <a:pt x="0" y="92"/>
                    <a:pt x="0" y="92"/>
                  </a:cubicBezTo>
                  <a:cubicBezTo>
                    <a:pt x="0" y="92"/>
                    <a:pt x="1" y="92"/>
                    <a:pt x="1" y="91"/>
                  </a:cubicBezTo>
                  <a:cubicBezTo>
                    <a:pt x="1" y="91"/>
                    <a:pt x="2" y="90"/>
                    <a:pt x="2" y="90"/>
                  </a:cubicBezTo>
                  <a:cubicBezTo>
                    <a:pt x="2" y="90"/>
                    <a:pt x="2" y="89"/>
                    <a:pt x="3" y="89"/>
                  </a:cubicBezTo>
                  <a:cubicBezTo>
                    <a:pt x="3" y="88"/>
                    <a:pt x="3" y="88"/>
                    <a:pt x="4" y="88"/>
                  </a:cubicBezTo>
                  <a:cubicBezTo>
                    <a:pt x="148" y="0"/>
                    <a:pt x="148" y="0"/>
                    <a:pt x="148" y="0"/>
                  </a:cubicBezTo>
                  <a:cubicBezTo>
                    <a:pt x="148" y="1"/>
                    <a:pt x="147" y="1"/>
                    <a:pt x="147" y="2"/>
                  </a:cubicBezTo>
                  <a:cubicBezTo>
                    <a:pt x="147" y="2"/>
                    <a:pt x="147" y="2"/>
                    <a:pt x="146" y="3"/>
                  </a:cubicBezTo>
                  <a:cubicBezTo>
                    <a:pt x="146" y="3"/>
                    <a:pt x="146" y="4"/>
                    <a:pt x="145" y="4"/>
                  </a:cubicBezTo>
                  <a:cubicBezTo>
                    <a:pt x="145" y="5"/>
                    <a:pt x="145" y="5"/>
                    <a:pt x="144" y="5"/>
                  </a:cubicBezTo>
                </a:path>
              </a:pathLst>
            </a:custGeom>
            <a:solidFill>
              <a:srgbClr val="92005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3" name="îṧļíḓé"/>
            <p:cNvSpPr/>
            <p:nvPr/>
          </p:nvSpPr>
          <p:spPr bwMode="auto">
            <a:xfrm>
              <a:off x="5318126" y="1573213"/>
              <a:ext cx="230188" cy="146050"/>
            </a:xfrm>
            <a:custGeom>
              <a:avLst/>
              <a:gdLst>
                <a:gd name="T0" fmla="*/ 144 w 147"/>
                <a:gd name="T1" fmla="*/ 6 h 94"/>
                <a:gd name="T2" fmla="*/ 0 w 147"/>
                <a:gd name="T3" fmla="*/ 94 h 94"/>
                <a:gd name="T4" fmla="*/ 0 w 147"/>
                <a:gd name="T5" fmla="*/ 92 h 94"/>
                <a:gd name="T6" fmla="*/ 1 w 147"/>
                <a:gd name="T7" fmla="*/ 91 h 94"/>
                <a:gd name="T8" fmla="*/ 2 w 147"/>
                <a:gd name="T9" fmla="*/ 89 h 94"/>
                <a:gd name="T10" fmla="*/ 2 w 147"/>
                <a:gd name="T11" fmla="*/ 88 h 94"/>
                <a:gd name="T12" fmla="*/ 147 w 147"/>
                <a:gd name="T13" fmla="*/ 0 h 94"/>
                <a:gd name="T14" fmla="*/ 146 w 147"/>
                <a:gd name="T15" fmla="*/ 2 h 94"/>
                <a:gd name="T16" fmla="*/ 146 w 147"/>
                <a:gd name="T17" fmla="*/ 3 h 94"/>
                <a:gd name="T18" fmla="*/ 145 w 147"/>
                <a:gd name="T19" fmla="*/ 5 h 94"/>
                <a:gd name="T20" fmla="*/ 144 w 147"/>
                <a:gd name="T21"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94">
                  <a:moveTo>
                    <a:pt x="144" y="6"/>
                  </a:moveTo>
                  <a:cubicBezTo>
                    <a:pt x="0" y="94"/>
                    <a:pt x="0" y="94"/>
                    <a:pt x="0" y="94"/>
                  </a:cubicBezTo>
                  <a:cubicBezTo>
                    <a:pt x="0" y="93"/>
                    <a:pt x="0" y="93"/>
                    <a:pt x="0" y="92"/>
                  </a:cubicBezTo>
                  <a:cubicBezTo>
                    <a:pt x="1" y="92"/>
                    <a:pt x="1" y="91"/>
                    <a:pt x="1" y="91"/>
                  </a:cubicBezTo>
                  <a:cubicBezTo>
                    <a:pt x="1" y="90"/>
                    <a:pt x="2" y="90"/>
                    <a:pt x="2" y="89"/>
                  </a:cubicBezTo>
                  <a:cubicBezTo>
                    <a:pt x="2" y="89"/>
                    <a:pt x="2" y="88"/>
                    <a:pt x="2" y="88"/>
                  </a:cubicBezTo>
                  <a:cubicBezTo>
                    <a:pt x="147" y="0"/>
                    <a:pt x="147" y="0"/>
                    <a:pt x="147" y="0"/>
                  </a:cubicBezTo>
                  <a:cubicBezTo>
                    <a:pt x="147" y="1"/>
                    <a:pt x="147" y="1"/>
                    <a:pt x="146" y="2"/>
                  </a:cubicBezTo>
                  <a:cubicBezTo>
                    <a:pt x="146" y="2"/>
                    <a:pt x="146" y="3"/>
                    <a:pt x="146" y="3"/>
                  </a:cubicBezTo>
                  <a:cubicBezTo>
                    <a:pt x="145" y="4"/>
                    <a:pt x="145" y="4"/>
                    <a:pt x="145" y="5"/>
                  </a:cubicBezTo>
                  <a:cubicBezTo>
                    <a:pt x="145" y="5"/>
                    <a:pt x="144" y="6"/>
                    <a:pt x="144" y="6"/>
                  </a:cubicBezTo>
                </a:path>
              </a:pathLst>
            </a:custGeom>
            <a:solidFill>
              <a:srgbClr val="97005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4" name="işļíḓé"/>
            <p:cNvSpPr/>
            <p:nvPr/>
          </p:nvSpPr>
          <p:spPr bwMode="auto">
            <a:xfrm>
              <a:off x="5321301" y="1557338"/>
              <a:ext cx="231775" cy="152400"/>
            </a:xfrm>
            <a:custGeom>
              <a:avLst/>
              <a:gdLst>
                <a:gd name="T0" fmla="*/ 145 w 148"/>
                <a:gd name="T1" fmla="*/ 10 h 98"/>
                <a:gd name="T2" fmla="*/ 0 w 148"/>
                <a:gd name="T3" fmla="*/ 98 h 98"/>
                <a:gd name="T4" fmla="*/ 1 w 148"/>
                <a:gd name="T5" fmla="*/ 95 h 98"/>
                <a:gd name="T6" fmla="*/ 2 w 148"/>
                <a:gd name="T7" fmla="*/ 93 h 98"/>
                <a:gd name="T8" fmla="*/ 3 w 148"/>
                <a:gd name="T9" fmla="*/ 91 h 98"/>
                <a:gd name="T10" fmla="*/ 3 w 148"/>
                <a:gd name="T11" fmla="*/ 88 h 98"/>
                <a:gd name="T12" fmla="*/ 148 w 148"/>
                <a:gd name="T13" fmla="*/ 0 h 98"/>
                <a:gd name="T14" fmla="*/ 147 w 148"/>
                <a:gd name="T15" fmla="*/ 3 h 98"/>
                <a:gd name="T16" fmla="*/ 147 w 148"/>
                <a:gd name="T17" fmla="*/ 5 h 98"/>
                <a:gd name="T18" fmla="*/ 146 w 148"/>
                <a:gd name="T19" fmla="*/ 8 h 98"/>
                <a:gd name="T20" fmla="*/ 145 w 148"/>
                <a:gd name="T21"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8">
                  <a:moveTo>
                    <a:pt x="145" y="10"/>
                  </a:moveTo>
                  <a:cubicBezTo>
                    <a:pt x="0" y="98"/>
                    <a:pt x="0" y="98"/>
                    <a:pt x="0" y="98"/>
                  </a:cubicBezTo>
                  <a:cubicBezTo>
                    <a:pt x="1" y="97"/>
                    <a:pt x="1" y="96"/>
                    <a:pt x="1" y="95"/>
                  </a:cubicBezTo>
                  <a:cubicBezTo>
                    <a:pt x="2" y="95"/>
                    <a:pt x="2" y="94"/>
                    <a:pt x="2" y="93"/>
                  </a:cubicBezTo>
                  <a:cubicBezTo>
                    <a:pt x="2" y="92"/>
                    <a:pt x="2" y="91"/>
                    <a:pt x="3" y="91"/>
                  </a:cubicBezTo>
                  <a:cubicBezTo>
                    <a:pt x="3" y="90"/>
                    <a:pt x="3" y="89"/>
                    <a:pt x="3" y="88"/>
                  </a:cubicBezTo>
                  <a:cubicBezTo>
                    <a:pt x="148" y="0"/>
                    <a:pt x="148" y="0"/>
                    <a:pt x="148" y="0"/>
                  </a:cubicBezTo>
                  <a:cubicBezTo>
                    <a:pt x="148" y="1"/>
                    <a:pt x="147" y="2"/>
                    <a:pt x="147" y="3"/>
                  </a:cubicBezTo>
                  <a:cubicBezTo>
                    <a:pt x="147" y="3"/>
                    <a:pt x="147" y="4"/>
                    <a:pt x="147" y="5"/>
                  </a:cubicBezTo>
                  <a:cubicBezTo>
                    <a:pt x="146" y="6"/>
                    <a:pt x="146" y="7"/>
                    <a:pt x="146" y="8"/>
                  </a:cubicBezTo>
                  <a:cubicBezTo>
                    <a:pt x="146" y="8"/>
                    <a:pt x="145" y="9"/>
                    <a:pt x="145" y="10"/>
                  </a:cubicBezTo>
                </a:path>
              </a:pathLst>
            </a:custGeom>
            <a:solidFill>
              <a:srgbClr val="9C005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5" name="ïṥ1íďé"/>
            <p:cNvSpPr/>
            <p:nvPr/>
          </p:nvSpPr>
          <p:spPr bwMode="auto">
            <a:xfrm>
              <a:off x="5326063" y="1522413"/>
              <a:ext cx="227013" cy="171450"/>
            </a:xfrm>
            <a:custGeom>
              <a:avLst/>
              <a:gdLst>
                <a:gd name="T0" fmla="*/ 145 w 145"/>
                <a:gd name="T1" fmla="*/ 22 h 110"/>
                <a:gd name="T2" fmla="*/ 0 w 145"/>
                <a:gd name="T3" fmla="*/ 110 h 110"/>
                <a:gd name="T4" fmla="*/ 0 w 145"/>
                <a:gd name="T5" fmla="*/ 108 h 110"/>
                <a:gd name="T6" fmla="*/ 1 w 145"/>
                <a:gd name="T7" fmla="*/ 106 h 110"/>
                <a:gd name="T8" fmla="*/ 1 w 145"/>
                <a:gd name="T9" fmla="*/ 104 h 110"/>
                <a:gd name="T10" fmla="*/ 1 w 145"/>
                <a:gd name="T11" fmla="*/ 102 h 110"/>
                <a:gd name="T12" fmla="*/ 1 w 145"/>
                <a:gd name="T13" fmla="*/ 98 h 110"/>
                <a:gd name="T14" fmla="*/ 1 w 145"/>
                <a:gd name="T15" fmla="*/ 95 h 110"/>
                <a:gd name="T16" fmla="*/ 0 w 145"/>
                <a:gd name="T17" fmla="*/ 92 h 110"/>
                <a:gd name="T18" fmla="*/ 0 w 145"/>
                <a:gd name="T19" fmla="*/ 89 h 110"/>
                <a:gd name="T20" fmla="*/ 144 w 145"/>
                <a:gd name="T21" fmla="*/ 0 h 110"/>
                <a:gd name="T22" fmla="*/ 145 w 145"/>
                <a:gd name="T23" fmla="*/ 3 h 110"/>
                <a:gd name="T24" fmla="*/ 145 w 145"/>
                <a:gd name="T25" fmla="*/ 6 h 110"/>
                <a:gd name="T26" fmla="*/ 145 w 145"/>
                <a:gd name="T27" fmla="*/ 10 h 110"/>
                <a:gd name="T28" fmla="*/ 145 w 145"/>
                <a:gd name="T29" fmla="*/ 13 h 110"/>
                <a:gd name="T30" fmla="*/ 145 w 145"/>
                <a:gd name="T31" fmla="*/ 15 h 110"/>
                <a:gd name="T32" fmla="*/ 145 w 145"/>
                <a:gd name="T33" fmla="*/ 18 h 110"/>
                <a:gd name="T34" fmla="*/ 145 w 145"/>
                <a:gd name="T35" fmla="*/ 20 h 110"/>
                <a:gd name="T36" fmla="*/ 145 w 145"/>
                <a:gd name="T37" fmla="*/ 2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110">
                  <a:moveTo>
                    <a:pt x="145" y="22"/>
                  </a:moveTo>
                  <a:cubicBezTo>
                    <a:pt x="0" y="110"/>
                    <a:pt x="0" y="110"/>
                    <a:pt x="0" y="110"/>
                  </a:cubicBezTo>
                  <a:cubicBezTo>
                    <a:pt x="0" y="109"/>
                    <a:pt x="0" y="109"/>
                    <a:pt x="0" y="108"/>
                  </a:cubicBezTo>
                  <a:cubicBezTo>
                    <a:pt x="0" y="107"/>
                    <a:pt x="1" y="107"/>
                    <a:pt x="1" y="106"/>
                  </a:cubicBezTo>
                  <a:cubicBezTo>
                    <a:pt x="1" y="105"/>
                    <a:pt x="1" y="105"/>
                    <a:pt x="1" y="104"/>
                  </a:cubicBezTo>
                  <a:cubicBezTo>
                    <a:pt x="1" y="103"/>
                    <a:pt x="1" y="102"/>
                    <a:pt x="1" y="102"/>
                  </a:cubicBezTo>
                  <a:cubicBezTo>
                    <a:pt x="1" y="101"/>
                    <a:pt x="1" y="99"/>
                    <a:pt x="1" y="98"/>
                  </a:cubicBezTo>
                  <a:cubicBezTo>
                    <a:pt x="1" y="97"/>
                    <a:pt x="1" y="96"/>
                    <a:pt x="1" y="95"/>
                  </a:cubicBezTo>
                  <a:cubicBezTo>
                    <a:pt x="0" y="94"/>
                    <a:pt x="0" y="93"/>
                    <a:pt x="0" y="92"/>
                  </a:cubicBezTo>
                  <a:cubicBezTo>
                    <a:pt x="0" y="91"/>
                    <a:pt x="0" y="90"/>
                    <a:pt x="0" y="89"/>
                  </a:cubicBezTo>
                  <a:cubicBezTo>
                    <a:pt x="144" y="0"/>
                    <a:pt x="144" y="0"/>
                    <a:pt x="144" y="0"/>
                  </a:cubicBezTo>
                  <a:cubicBezTo>
                    <a:pt x="144" y="1"/>
                    <a:pt x="144" y="2"/>
                    <a:pt x="145" y="3"/>
                  </a:cubicBezTo>
                  <a:cubicBezTo>
                    <a:pt x="145" y="4"/>
                    <a:pt x="145" y="5"/>
                    <a:pt x="145" y="6"/>
                  </a:cubicBezTo>
                  <a:cubicBezTo>
                    <a:pt x="145" y="7"/>
                    <a:pt x="145" y="9"/>
                    <a:pt x="145" y="10"/>
                  </a:cubicBezTo>
                  <a:cubicBezTo>
                    <a:pt x="145" y="11"/>
                    <a:pt x="145" y="12"/>
                    <a:pt x="145" y="13"/>
                  </a:cubicBezTo>
                  <a:cubicBezTo>
                    <a:pt x="145" y="14"/>
                    <a:pt x="145" y="15"/>
                    <a:pt x="145" y="15"/>
                  </a:cubicBezTo>
                  <a:cubicBezTo>
                    <a:pt x="145" y="16"/>
                    <a:pt x="145" y="17"/>
                    <a:pt x="145" y="18"/>
                  </a:cubicBezTo>
                  <a:cubicBezTo>
                    <a:pt x="145" y="18"/>
                    <a:pt x="145" y="19"/>
                    <a:pt x="145" y="20"/>
                  </a:cubicBezTo>
                  <a:cubicBezTo>
                    <a:pt x="145" y="21"/>
                    <a:pt x="145" y="21"/>
                    <a:pt x="145" y="22"/>
                  </a:cubicBezTo>
                </a:path>
              </a:pathLst>
            </a:custGeom>
            <a:solidFill>
              <a:srgbClr val="A0005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6" name="îṩḻiḑê"/>
            <p:cNvSpPr/>
            <p:nvPr/>
          </p:nvSpPr>
          <p:spPr bwMode="auto">
            <a:xfrm>
              <a:off x="5319713" y="1506538"/>
              <a:ext cx="231775" cy="155575"/>
            </a:xfrm>
            <a:custGeom>
              <a:avLst/>
              <a:gdLst>
                <a:gd name="T0" fmla="*/ 148 w 148"/>
                <a:gd name="T1" fmla="*/ 10 h 99"/>
                <a:gd name="T2" fmla="*/ 4 w 148"/>
                <a:gd name="T3" fmla="*/ 99 h 99"/>
                <a:gd name="T4" fmla="*/ 3 w 148"/>
                <a:gd name="T5" fmla="*/ 97 h 99"/>
                <a:gd name="T6" fmla="*/ 2 w 148"/>
                <a:gd name="T7" fmla="*/ 94 h 99"/>
                <a:gd name="T8" fmla="*/ 1 w 148"/>
                <a:gd name="T9" fmla="*/ 92 h 99"/>
                <a:gd name="T10" fmla="*/ 0 w 148"/>
                <a:gd name="T11" fmla="*/ 89 h 99"/>
                <a:gd name="T12" fmla="*/ 145 w 148"/>
                <a:gd name="T13" fmla="*/ 0 h 99"/>
                <a:gd name="T14" fmla="*/ 146 w 148"/>
                <a:gd name="T15" fmla="*/ 2 h 99"/>
                <a:gd name="T16" fmla="*/ 147 w 148"/>
                <a:gd name="T17" fmla="*/ 5 h 99"/>
                <a:gd name="T18" fmla="*/ 147 w 148"/>
                <a:gd name="T19" fmla="*/ 7 h 99"/>
                <a:gd name="T20" fmla="*/ 148 w 148"/>
                <a:gd name="T21"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9">
                  <a:moveTo>
                    <a:pt x="148" y="10"/>
                  </a:moveTo>
                  <a:cubicBezTo>
                    <a:pt x="4" y="99"/>
                    <a:pt x="4" y="99"/>
                    <a:pt x="4" y="99"/>
                  </a:cubicBezTo>
                  <a:cubicBezTo>
                    <a:pt x="3" y="98"/>
                    <a:pt x="3" y="98"/>
                    <a:pt x="3" y="97"/>
                  </a:cubicBezTo>
                  <a:cubicBezTo>
                    <a:pt x="3" y="96"/>
                    <a:pt x="2" y="95"/>
                    <a:pt x="2" y="94"/>
                  </a:cubicBezTo>
                  <a:cubicBezTo>
                    <a:pt x="2" y="93"/>
                    <a:pt x="2" y="93"/>
                    <a:pt x="1" y="92"/>
                  </a:cubicBezTo>
                  <a:cubicBezTo>
                    <a:pt x="1" y="91"/>
                    <a:pt x="1" y="90"/>
                    <a:pt x="0" y="89"/>
                  </a:cubicBezTo>
                  <a:cubicBezTo>
                    <a:pt x="145" y="0"/>
                    <a:pt x="145" y="0"/>
                    <a:pt x="145" y="0"/>
                  </a:cubicBezTo>
                  <a:cubicBezTo>
                    <a:pt x="145" y="0"/>
                    <a:pt x="145" y="1"/>
                    <a:pt x="146" y="2"/>
                  </a:cubicBezTo>
                  <a:cubicBezTo>
                    <a:pt x="146" y="3"/>
                    <a:pt x="146" y="4"/>
                    <a:pt x="147" y="5"/>
                  </a:cubicBezTo>
                  <a:cubicBezTo>
                    <a:pt x="147" y="6"/>
                    <a:pt x="147" y="6"/>
                    <a:pt x="147" y="7"/>
                  </a:cubicBezTo>
                  <a:cubicBezTo>
                    <a:pt x="148" y="8"/>
                    <a:pt x="148" y="9"/>
                    <a:pt x="148" y="10"/>
                  </a:cubicBezTo>
                </a:path>
              </a:pathLst>
            </a:custGeom>
            <a:solidFill>
              <a:srgbClr val="9C005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7" name="ïŝḷïďé"/>
            <p:cNvSpPr/>
            <p:nvPr/>
          </p:nvSpPr>
          <p:spPr bwMode="auto">
            <a:xfrm>
              <a:off x="5314951" y="1495426"/>
              <a:ext cx="231775" cy="150813"/>
            </a:xfrm>
            <a:custGeom>
              <a:avLst/>
              <a:gdLst>
                <a:gd name="T0" fmla="*/ 148 w 148"/>
                <a:gd name="T1" fmla="*/ 7 h 96"/>
                <a:gd name="T2" fmla="*/ 3 w 148"/>
                <a:gd name="T3" fmla="*/ 96 h 96"/>
                <a:gd name="T4" fmla="*/ 3 w 148"/>
                <a:gd name="T5" fmla="*/ 95 h 96"/>
                <a:gd name="T6" fmla="*/ 2 w 148"/>
                <a:gd name="T7" fmla="*/ 93 h 96"/>
                <a:gd name="T8" fmla="*/ 1 w 148"/>
                <a:gd name="T9" fmla="*/ 91 h 96"/>
                <a:gd name="T10" fmla="*/ 0 w 148"/>
                <a:gd name="T11" fmla="*/ 90 h 96"/>
                <a:gd name="T12" fmla="*/ 144 w 148"/>
                <a:gd name="T13" fmla="*/ 0 h 96"/>
                <a:gd name="T14" fmla="*/ 145 w 148"/>
                <a:gd name="T15" fmla="*/ 1 h 96"/>
                <a:gd name="T16" fmla="*/ 146 w 148"/>
                <a:gd name="T17" fmla="*/ 3 h 96"/>
                <a:gd name="T18" fmla="*/ 147 w 148"/>
                <a:gd name="T19" fmla="*/ 5 h 96"/>
                <a:gd name="T20" fmla="*/ 148 w 148"/>
                <a:gd name="T21"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48" y="7"/>
                  </a:moveTo>
                  <a:cubicBezTo>
                    <a:pt x="3" y="96"/>
                    <a:pt x="3" y="96"/>
                    <a:pt x="3" y="96"/>
                  </a:cubicBezTo>
                  <a:cubicBezTo>
                    <a:pt x="3" y="96"/>
                    <a:pt x="3" y="95"/>
                    <a:pt x="3" y="95"/>
                  </a:cubicBezTo>
                  <a:cubicBezTo>
                    <a:pt x="2" y="94"/>
                    <a:pt x="2" y="94"/>
                    <a:pt x="2" y="93"/>
                  </a:cubicBezTo>
                  <a:cubicBezTo>
                    <a:pt x="1" y="93"/>
                    <a:pt x="1" y="92"/>
                    <a:pt x="1" y="91"/>
                  </a:cubicBezTo>
                  <a:cubicBezTo>
                    <a:pt x="0" y="91"/>
                    <a:pt x="0" y="90"/>
                    <a:pt x="0" y="90"/>
                  </a:cubicBezTo>
                  <a:cubicBezTo>
                    <a:pt x="144" y="0"/>
                    <a:pt x="144" y="0"/>
                    <a:pt x="144" y="0"/>
                  </a:cubicBezTo>
                  <a:cubicBezTo>
                    <a:pt x="144" y="0"/>
                    <a:pt x="145" y="1"/>
                    <a:pt x="145" y="1"/>
                  </a:cubicBezTo>
                  <a:cubicBezTo>
                    <a:pt x="145" y="2"/>
                    <a:pt x="146" y="2"/>
                    <a:pt x="146" y="3"/>
                  </a:cubicBezTo>
                  <a:cubicBezTo>
                    <a:pt x="146" y="4"/>
                    <a:pt x="146" y="4"/>
                    <a:pt x="147" y="5"/>
                  </a:cubicBezTo>
                  <a:cubicBezTo>
                    <a:pt x="147" y="5"/>
                    <a:pt x="147" y="6"/>
                    <a:pt x="148" y="7"/>
                  </a:cubicBezTo>
                </a:path>
              </a:pathLst>
            </a:custGeom>
            <a:solidFill>
              <a:srgbClr val="97005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8" name="iṣḻîďé"/>
            <p:cNvSpPr/>
            <p:nvPr/>
          </p:nvSpPr>
          <p:spPr bwMode="auto">
            <a:xfrm>
              <a:off x="5310188" y="1489076"/>
              <a:ext cx="230188" cy="147638"/>
            </a:xfrm>
            <a:custGeom>
              <a:avLst/>
              <a:gdLst>
                <a:gd name="T0" fmla="*/ 145 w 145"/>
                <a:gd name="T1" fmla="*/ 4 h 93"/>
                <a:gd name="T2" fmla="*/ 3 w 145"/>
                <a:gd name="T3" fmla="*/ 93 h 93"/>
                <a:gd name="T4" fmla="*/ 3 w 145"/>
                <a:gd name="T5" fmla="*/ 92 h 93"/>
                <a:gd name="T6" fmla="*/ 2 w 145"/>
                <a:gd name="T7" fmla="*/ 92 h 93"/>
                <a:gd name="T8" fmla="*/ 2 w 145"/>
                <a:gd name="T9" fmla="*/ 92 h 93"/>
                <a:gd name="T10" fmla="*/ 2 w 145"/>
                <a:gd name="T11" fmla="*/ 91 h 93"/>
                <a:gd name="T12" fmla="*/ 2 w 145"/>
                <a:gd name="T13" fmla="*/ 91 h 93"/>
                <a:gd name="T14" fmla="*/ 1 w 145"/>
                <a:gd name="T15" fmla="*/ 90 h 93"/>
                <a:gd name="T16" fmla="*/ 1 w 145"/>
                <a:gd name="T17" fmla="*/ 90 h 93"/>
                <a:gd name="T18" fmla="*/ 0 w 145"/>
                <a:gd name="T19" fmla="*/ 89 h 93"/>
                <a:gd name="T20" fmla="*/ 142 w 145"/>
                <a:gd name="T21" fmla="*/ 0 h 93"/>
                <a:gd name="T22" fmla="*/ 143 w 145"/>
                <a:gd name="T23" fmla="*/ 0 h 93"/>
                <a:gd name="T24" fmla="*/ 143 w 145"/>
                <a:gd name="T25" fmla="*/ 1 h 93"/>
                <a:gd name="T26" fmla="*/ 144 w 145"/>
                <a:gd name="T27" fmla="*/ 2 h 93"/>
                <a:gd name="T28" fmla="*/ 144 w 145"/>
                <a:gd name="T29" fmla="*/ 2 h 93"/>
                <a:gd name="T30" fmla="*/ 144 w 145"/>
                <a:gd name="T31" fmla="*/ 2 h 93"/>
                <a:gd name="T32" fmla="*/ 144 w 145"/>
                <a:gd name="T33" fmla="*/ 3 h 93"/>
                <a:gd name="T34" fmla="*/ 145 w 145"/>
                <a:gd name="T35" fmla="*/ 3 h 93"/>
                <a:gd name="T36" fmla="*/ 145 w 145"/>
                <a:gd name="T37"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93">
                  <a:moveTo>
                    <a:pt x="145" y="4"/>
                  </a:moveTo>
                  <a:lnTo>
                    <a:pt x="3" y="93"/>
                  </a:lnTo>
                  <a:lnTo>
                    <a:pt x="3" y="92"/>
                  </a:lnTo>
                  <a:lnTo>
                    <a:pt x="2" y="92"/>
                  </a:lnTo>
                  <a:lnTo>
                    <a:pt x="2" y="92"/>
                  </a:lnTo>
                  <a:lnTo>
                    <a:pt x="2" y="91"/>
                  </a:lnTo>
                  <a:lnTo>
                    <a:pt x="2" y="91"/>
                  </a:lnTo>
                  <a:lnTo>
                    <a:pt x="1" y="90"/>
                  </a:lnTo>
                  <a:lnTo>
                    <a:pt x="1" y="90"/>
                  </a:lnTo>
                  <a:lnTo>
                    <a:pt x="0" y="89"/>
                  </a:lnTo>
                  <a:lnTo>
                    <a:pt x="142" y="0"/>
                  </a:lnTo>
                  <a:lnTo>
                    <a:pt x="143" y="0"/>
                  </a:lnTo>
                  <a:lnTo>
                    <a:pt x="143" y="1"/>
                  </a:lnTo>
                  <a:lnTo>
                    <a:pt x="144" y="2"/>
                  </a:lnTo>
                  <a:lnTo>
                    <a:pt x="144" y="2"/>
                  </a:lnTo>
                  <a:lnTo>
                    <a:pt x="144" y="2"/>
                  </a:lnTo>
                  <a:lnTo>
                    <a:pt x="144" y="3"/>
                  </a:lnTo>
                  <a:lnTo>
                    <a:pt x="145" y="3"/>
                  </a:lnTo>
                  <a:lnTo>
                    <a:pt x="145" y="4"/>
                  </a:lnTo>
                  <a:close/>
                </a:path>
              </a:pathLst>
            </a:custGeom>
            <a:solidFill>
              <a:srgbClr val="92005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79" name="ïsḻiḋê"/>
            <p:cNvSpPr/>
            <p:nvPr/>
          </p:nvSpPr>
          <p:spPr bwMode="auto">
            <a:xfrm>
              <a:off x="5310188" y="1489076"/>
              <a:ext cx="230188" cy="147638"/>
            </a:xfrm>
            <a:custGeom>
              <a:avLst/>
              <a:gdLst>
                <a:gd name="T0" fmla="*/ 145 w 145"/>
                <a:gd name="T1" fmla="*/ 4 h 93"/>
                <a:gd name="T2" fmla="*/ 3 w 145"/>
                <a:gd name="T3" fmla="*/ 93 h 93"/>
                <a:gd name="T4" fmla="*/ 3 w 145"/>
                <a:gd name="T5" fmla="*/ 92 h 93"/>
                <a:gd name="T6" fmla="*/ 2 w 145"/>
                <a:gd name="T7" fmla="*/ 92 h 93"/>
                <a:gd name="T8" fmla="*/ 2 w 145"/>
                <a:gd name="T9" fmla="*/ 92 h 93"/>
                <a:gd name="T10" fmla="*/ 2 w 145"/>
                <a:gd name="T11" fmla="*/ 91 h 93"/>
                <a:gd name="T12" fmla="*/ 2 w 145"/>
                <a:gd name="T13" fmla="*/ 91 h 93"/>
                <a:gd name="T14" fmla="*/ 1 w 145"/>
                <a:gd name="T15" fmla="*/ 90 h 93"/>
                <a:gd name="T16" fmla="*/ 1 w 145"/>
                <a:gd name="T17" fmla="*/ 90 h 93"/>
                <a:gd name="T18" fmla="*/ 0 w 145"/>
                <a:gd name="T19" fmla="*/ 89 h 93"/>
                <a:gd name="T20" fmla="*/ 142 w 145"/>
                <a:gd name="T21" fmla="*/ 0 h 93"/>
                <a:gd name="T22" fmla="*/ 143 w 145"/>
                <a:gd name="T23" fmla="*/ 0 h 93"/>
                <a:gd name="T24" fmla="*/ 143 w 145"/>
                <a:gd name="T25" fmla="*/ 1 h 93"/>
                <a:gd name="T26" fmla="*/ 144 w 145"/>
                <a:gd name="T27" fmla="*/ 2 h 93"/>
                <a:gd name="T28" fmla="*/ 144 w 145"/>
                <a:gd name="T29" fmla="*/ 2 h 93"/>
                <a:gd name="T30" fmla="*/ 144 w 145"/>
                <a:gd name="T31" fmla="*/ 2 h 93"/>
                <a:gd name="T32" fmla="*/ 144 w 145"/>
                <a:gd name="T33" fmla="*/ 3 h 93"/>
                <a:gd name="T34" fmla="*/ 145 w 145"/>
                <a:gd name="T35" fmla="*/ 3 h 93"/>
                <a:gd name="T36" fmla="*/ 145 w 145"/>
                <a:gd name="T37"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93">
                  <a:moveTo>
                    <a:pt x="145" y="4"/>
                  </a:moveTo>
                  <a:lnTo>
                    <a:pt x="3" y="93"/>
                  </a:lnTo>
                  <a:lnTo>
                    <a:pt x="3" y="92"/>
                  </a:lnTo>
                  <a:lnTo>
                    <a:pt x="2" y="92"/>
                  </a:lnTo>
                  <a:lnTo>
                    <a:pt x="2" y="92"/>
                  </a:lnTo>
                  <a:lnTo>
                    <a:pt x="2" y="91"/>
                  </a:lnTo>
                  <a:lnTo>
                    <a:pt x="2" y="91"/>
                  </a:lnTo>
                  <a:lnTo>
                    <a:pt x="1" y="90"/>
                  </a:lnTo>
                  <a:lnTo>
                    <a:pt x="1" y="90"/>
                  </a:lnTo>
                  <a:lnTo>
                    <a:pt x="0" y="89"/>
                  </a:lnTo>
                  <a:lnTo>
                    <a:pt x="142" y="0"/>
                  </a:lnTo>
                  <a:lnTo>
                    <a:pt x="143" y="0"/>
                  </a:lnTo>
                  <a:lnTo>
                    <a:pt x="143" y="1"/>
                  </a:lnTo>
                  <a:lnTo>
                    <a:pt x="144" y="2"/>
                  </a:lnTo>
                  <a:lnTo>
                    <a:pt x="144" y="2"/>
                  </a:lnTo>
                  <a:lnTo>
                    <a:pt x="144" y="2"/>
                  </a:lnTo>
                  <a:lnTo>
                    <a:pt x="144" y="3"/>
                  </a:lnTo>
                  <a:lnTo>
                    <a:pt x="145" y="3"/>
                  </a:lnTo>
                  <a:lnTo>
                    <a:pt x="145"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0" name="iSlîdè"/>
            <p:cNvSpPr/>
            <p:nvPr/>
          </p:nvSpPr>
          <p:spPr bwMode="auto">
            <a:xfrm>
              <a:off x="5307013" y="1482726"/>
              <a:ext cx="228600" cy="147638"/>
            </a:xfrm>
            <a:custGeom>
              <a:avLst/>
              <a:gdLst>
                <a:gd name="T0" fmla="*/ 144 w 144"/>
                <a:gd name="T1" fmla="*/ 4 h 93"/>
                <a:gd name="T2" fmla="*/ 2 w 144"/>
                <a:gd name="T3" fmla="*/ 93 h 93"/>
                <a:gd name="T4" fmla="*/ 2 w 144"/>
                <a:gd name="T5" fmla="*/ 93 h 93"/>
                <a:gd name="T6" fmla="*/ 1 w 144"/>
                <a:gd name="T7" fmla="*/ 92 h 93"/>
                <a:gd name="T8" fmla="*/ 0 w 144"/>
                <a:gd name="T9" fmla="*/ 91 h 93"/>
                <a:gd name="T10" fmla="*/ 0 w 144"/>
                <a:gd name="T11" fmla="*/ 90 h 93"/>
                <a:gd name="T12" fmla="*/ 141 w 144"/>
                <a:gd name="T13" fmla="*/ 0 h 93"/>
                <a:gd name="T14" fmla="*/ 142 w 144"/>
                <a:gd name="T15" fmla="*/ 1 h 93"/>
                <a:gd name="T16" fmla="*/ 143 w 144"/>
                <a:gd name="T17" fmla="*/ 2 h 93"/>
                <a:gd name="T18" fmla="*/ 144 w 144"/>
                <a:gd name="T19" fmla="*/ 3 h 93"/>
                <a:gd name="T20" fmla="*/ 144 w 144"/>
                <a:gd name="T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93">
                  <a:moveTo>
                    <a:pt x="144" y="4"/>
                  </a:moveTo>
                  <a:lnTo>
                    <a:pt x="2" y="93"/>
                  </a:lnTo>
                  <a:lnTo>
                    <a:pt x="2" y="93"/>
                  </a:lnTo>
                  <a:lnTo>
                    <a:pt x="1" y="92"/>
                  </a:lnTo>
                  <a:lnTo>
                    <a:pt x="0" y="91"/>
                  </a:lnTo>
                  <a:lnTo>
                    <a:pt x="0" y="90"/>
                  </a:lnTo>
                  <a:lnTo>
                    <a:pt x="141" y="0"/>
                  </a:lnTo>
                  <a:lnTo>
                    <a:pt x="142" y="1"/>
                  </a:lnTo>
                  <a:lnTo>
                    <a:pt x="143" y="2"/>
                  </a:lnTo>
                  <a:lnTo>
                    <a:pt x="144" y="3"/>
                  </a:lnTo>
                  <a:lnTo>
                    <a:pt x="144" y="4"/>
                  </a:lnTo>
                  <a:close/>
                </a:path>
              </a:pathLst>
            </a:custGeom>
            <a:solidFill>
              <a:srgbClr val="8E005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1" name="îṩḷide"/>
            <p:cNvSpPr/>
            <p:nvPr/>
          </p:nvSpPr>
          <p:spPr bwMode="auto">
            <a:xfrm>
              <a:off x="5307013" y="1482726"/>
              <a:ext cx="228600" cy="147638"/>
            </a:xfrm>
            <a:custGeom>
              <a:avLst/>
              <a:gdLst>
                <a:gd name="T0" fmla="*/ 144 w 144"/>
                <a:gd name="T1" fmla="*/ 4 h 93"/>
                <a:gd name="T2" fmla="*/ 2 w 144"/>
                <a:gd name="T3" fmla="*/ 93 h 93"/>
                <a:gd name="T4" fmla="*/ 2 w 144"/>
                <a:gd name="T5" fmla="*/ 93 h 93"/>
                <a:gd name="T6" fmla="*/ 1 w 144"/>
                <a:gd name="T7" fmla="*/ 92 h 93"/>
                <a:gd name="T8" fmla="*/ 0 w 144"/>
                <a:gd name="T9" fmla="*/ 91 h 93"/>
                <a:gd name="T10" fmla="*/ 0 w 144"/>
                <a:gd name="T11" fmla="*/ 90 h 93"/>
                <a:gd name="T12" fmla="*/ 141 w 144"/>
                <a:gd name="T13" fmla="*/ 0 h 93"/>
                <a:gd name="T14" fmla="*/ 142 w 144"/>
                <a:gd name="T15" fmla="*/ 1 h 93"/>
                <a:gd name="T16" fmla="*/ 143 w 144"/>
                <a:gd name="T17" fmla="*/ 2 h 93"/>
                <a:gd name="T18" fmla="*/ 144 w 144"/>
                <a:gd name="T19" fmla="*/ 3 h 93"/>
                <a:gd name="T20" fmla="*/ 144 w 144"/>
                <a:gd name="T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93">
                  <a:moveTo>
                    <a:pt x="144" y="4"/>
                  </a:moveTo>
                  <a:lnTo>
                    <a:pt x="2" y="93"/>
                  </a:lnTo>
                  <a:lnTo>
                    <a:pt x="2" y="93"/>
                  </a:lnTo>
                  <a:lnTo>
                    <a:pt x="1" y="92"/>
                  </a:lnTo>
                  <a:lnTo>
                    <a:pt x="0" y="91"/>
                  </a:lnTo>
                  <a:lnTo>
                    <a:pt x="0" y="90"/>
                  </a:lnTo>
                  <a:lnTo>
                    <a:pt x="141" y="0"/>
                  </a:lnTo>
                  <a:lnTo>
                    <a:pt x="142" y="1"/>
                  </a:lnTo>
                  <a:lnTo>
                    <a:pt x="143" y="2"/>
                  </a:lnTo>
                  <a:lnTo>
                    <a:pt x="144" y="3"/>
                  </a:lnTo>
                  <a:lnTo>
                    <a:pt x="14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2" name="ïṡlîḍe"/>
            <p:cNvSpPr/>
            <p:nvPr/>
          </p:nvSpPr>
          <p:spPr bwMode="auto">
            <a:xfrm>
              <a:off x="5299076" y="1477963"/>
              <a:ext cx="231775" cy="147638"/>
            </a:xfrm>
            <a:custGeom>
              <a:avLst/>
              <a:gdLst>
                <a:gd name="T0" fmla="*/ 148 w 148"/>
                <a:gd name="T1" fmla="*/ 4 h 95"/>
                <a:gd name="T2" fmla="*/ 5 w 148"/>
                <a:gd name="T3" fmla="*/ 95 h 95"/>
                <a:gd name="T4" fmla="*/ 4 w 148"/>
                <a:gd name="T5" fmla="*/ 94 h 95"/>
                <a:gd name="T6" fmla="*/ 2 w 148"/>
                <a:gd name="T7" fmla="*/ 93 h 95"/>
                <a:gd name="T8" fmla="*/ 1 w 148"/>
                <a:gd name="T9" fmla="*/ 92 h 95"/>
                <a:gd name="T10" fmla="*/ 0 w 148"/>
                <a:gd name="T11" fmla="*/ 91 h 95"/>
                <a:gd name="T12" fmla="*/ 143 w 148"/>
                <a:gd name="T13" fmla="*/ 0 h 95"/>
                <a:gd name="T14" fmla="*/ 145 w 148"/>
                <a:gd name="T15" fmla="*/ 1 h 95"/>
                <a:gd name="T16" fmla="*/ 146 w 148"/>
                <a:gd name="T17" fmla="*/ 2 h 95"/>
                <a:gd name="T18" fmla="*/ 147 w 148"/>
                <a:gd name="T19" fmla="*/ 3 h 95"/>
                <a:gd name="T20" fmla="*/ 148 w 148"/>
                <a:gd name="T21" fmla="*/ 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5">
                  <a:moveTo>
                    <a:pt x="148" y="4"/>
                  </a:moveTo>
                  <a:cubicBezTo>
                    <a:pt x="5" y="95"/>
                    <a:pt x="5" y="95"/>
                    <a:pt x="5" y="95"/>
                  </a:cubicBezTo>
                  <a:cubicBezTo>
                    <a:pt x="4" y="95"/>
                    <a:pt x="4" y="94"/>
                    <a:pt x="4" y="94"/>
                  </a:cubicBezTo>
                  <a:cubicBezTo>
                    <a:pt x="3" y="94"/>
                    <a:pt x="3" y="93"/>
                    <a:pt x="2" y="93"/>
                  </a:cubicBezTo>
                  <a:cubicBezTo>
                    <a:pt x="2" y="93"/>
                    <a:pt x="2" y="92"/>
                    <a:pt x="1" y="92"/>
                  </a:cubicBezTo>
                  <a:cubicBezTo>
                    <a:pt x="1" y="92"/>
                    <a:pt x="0" y="91"/>
                    <a:pt x="0" y="91"/>
                  </a:cubicBezTo>
                  <a:cubicBezTo>
                    <a:pt x="143" y="0"/>
                    <a:pt x="143" y="0"/>
                    <a:pt x="143" y="0"/>
                  </a:cubicBezTo>
                  <a:cubicBezTo>
                    <a:pt x="144" y="0"/>
                    <a:pt x="144" y="1"/>
                    <a:pt x="145" y="1"/>
                  </a:cubicBezTo>
                  <a:cubicBezTo>
                    <a:pt x="145" y="1"/>
                    <a:pt x="146" y="2"/>
                    <a:pt x="146" y="2"/>
                  </a:cubicBezTo>
                  <a:cubicBezTo>
                    <a:pt x="146" y="3"/>
                    <a:pt x="147" y="3"/>
                    <a:pt x="147" y="3"/>
                  </a:cubicBezTo>
                  <a:cubicBezTo>
                    <a:pt x="148" y="4"/>
                    <a:pt x="148" y="4"/>
                    <a:pt x="148" y="4"/>
                  </a:cubicBezTo>
                </a:path>
              </a:pathLst>
            </a:custGeom>
            <a:solidFill>
              <a:srgbClr val="89005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3" name="ï$1iḋe"/>
            <p:cNvSpPr/>
            <p:nvPr/>
          </p:nvSpPr>
          <p:spPr bwMode="auto">
            <a:xfrm>
              <a:off x="5284788" y="1466851"/>
              <a:ext cx="238125" cy="152400"/>
            </a:xfrm>
            <a:custGeom>
              <a:avLst/>
              <a:gdLst>
                <a:gd name="T0" fmla="*/ 152 w 152"/>
                <a:gd name="T1" fmla="*/ 7 h 98"/>
                <a:gd name="T2" fmla="*/ 9 w 152"/>
                <a:gd name="T3" fmla="*/ 98 h 98"/>
                <a:gd name="T4" fmla="*/ 7 w 152"/>
                <a:gd name="T5" fmla="*/ 96 h 98"/>
                <a:gd name="T6" fmla="*/ 5 w 152"/>
                <a:gd name="T7" fmla="*/ 95 h 98"/>
                <a:gd name="T8" fmla="*/ 2 w 152"/>
                <a:gd name="T9" fmla="*/ 93 h 98"/>
                <a:gd name="T10" fmla="*/ 0 w 152"/>
                <a:gd name="T11" fmla="*/ 91 h 98"/>
                <a:gd name="T12" fmla="*/ 143 w 152"/>
                <a:gd name="T13" fmla="*/ 0 h 98"/>
                <a:gd name="T14" fmla="*/ 145 w 152"/>
                <a:gd name="T15" fmla="*/ 2 h 98"/>
                <a:gd name="T16" fmla="*/ 148 w 152"/>
                <a:gd name="T17" fmla="*/ 3 h 98"/>
                <a:gd name="T18" fmla="*/ 150 w 152"/>
                <a:gd name="T19" fmla="*/ 5 h 98"/>
                <a:gd name="T20" fmla="*/ 152 w 152"/>
                <a:gd name="T21" fmla="*/ 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98">
                  <a:moveTo>
                    <a:pt x="152" y="7"/>
                  </a:moveTo>
                  <a:cubicBezTo>
                    <a:pt x="9" y="98"/>
                    <a:pt x="9" y="98"/>
                    <a:pt x="9" y="98"/>
                  </a:cubicBezTo>
                  <a:cubicBezTo>
                    <a:pt x="8" y="97"/>
                    <a:pt x="8" y="97"/>
                    <a:pt x="7" y="96"/>
                  </a:cubicBezTo>
                  <a:cubicBezTo>
                    <a:pt x="6" y="96"/>
                    <a:pt x="5" y="95"/>
                    <a:pt x="5" y="95"/>
                  </a:cubicBezTo>
                  <a:cubicBezTo>
                    <a:pt x="4" y="94"/>
                    <a:pt x="3" y="93"/>
                    <a:pt x="2" y="93"/>
                  </a:cubicBezTo>
                  <a:cubicBezTo>
                    <a:pt x="1" y="92"/>
                    <a:pt x="1" y="92"/>
                    <a:pt x="0" y="91"/>
                  </a:cubicBezTo>
                  <a:cubicBezTo>
                    <a:pt x="143" y="0"/>
                    <a:pt x="143" y="0"/>
                    <a:pt x="143" y="0"/>
                  </a:cubicBezTo>
                  <a:cubicBezTo>
                    <a:pt x="144" y="0"/>
                    <a:pt x="145" y="1"/>
                    <a:pt x="145" y="2"/>
                  </a:cubicBezTo>
                  <a:cubicBezTo>
                    <a:pt x="146" y="2"/>
                    <a:pt x="147" y="3"/>
                    <a:pt x="148" y="3"/>
                  </a:cubicBezTo>
                  <a:cubicBezTo>
                    <a:pt x="149" y="4"/>
                    <a:pt x="149" y="5"/>
                    <a:pt x="150" y="5"/>
                  </a:cubicBezTo>
                  <a:cubicBezTo>
                    <a:pt x="151" y="6"/>
                    <a:pt x="152" y="6"/>
                    <a:pt x="152" y="7"/>
                  </a:cubicBezTo>
                </a:path>
              </a:pathLst>
            </a:custGeom>
            <a:solidFill>
              <a:srgbClr val="84004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4" name="î$ḷíḋê"/>
            <p:cNvSpPr/>
            <p:nvPr/>
          </p:nvSpPr>
          <p:spPr bwMode="auto">
            <a:xfrm>
              <a:off x="5195888" y="1416051"/>
              <a:ext cx="312738" cy="192088"/>
            </a:xfrm>
            <a:custGeom>
              <a:avLst/>
              <a:gdLst>
                <a:gd name="T0" fmla="*/ 200 w 200"/>
                <a:gd name="T1" fmla="*/ 32 h 123"/>
                <a:gd name="T2" fmla="*/ 57 w 200"/>
                <a:gd name="T3" fmla="*/ 123 h 123"/>
                <a:gd name="T4" fmla="*/ 51 w 200"/>
                <a:gd name="T5" fmla="*/ 120 h 123"/>
                <a:gd name="T6" fmla="*/ 46 w 200"/>
                <a:gd name="T7" fmla="*/ 117 h 123"/>
                <a:gd name="T8" fmla="*/ 39 w 200"/>
                <a:gd name="T9" fmla="*/ 114 h 123"/>
                <a:gd name="T10" fmla="*/ 33 w 200"/>
                <a:gd name="T11" fmla="*/ 111 h 123"/>
                <a:gd name="T12" fmla="*/ 24 w 200"/>
                <a:gd name="T13" fmla="*/ 106 h 123"/>
                <a:gd name="T14" fmla="*/ 16 w 200"/>
                <a:gd name="T15" fmla="*/ 102 h 123"/>
                <a:gd name="T16" fmla="*/ 8 w 200"/>
                <a:gd name="T17" fmla="*/ 98 h 123"/>
                <a:gd name="T18" fmla="*/ 0 w 200"/>
                <a:gd name="T19" fmla="*/ 93 h 123"/>
                <a:gd name="T20" fmla="*/ 140 w 200"/>
                <a:gd name="T21" fmla="*/ 0 h 123"/>
                <a:gd name="T22" fmla="*/ 148 w 200"/>
                <a:gd name="T23" fmla="*/ 4 h 123"/>
                <a:gd name="T24" fmla="*/ 157 w 200"/>
                <a:gd name="T25" fmla="*/ 9 h 123"/>
                <a:gd name="T26" fmla="*/ 165 w 200"/>
                <a:gd name="T27" fmla="*/ 14 h 123"/>
                <a:gd name="T28" fmla="*/ 174 w 200"/>
                <a:gd name="T29" fmla="*/ 18 h 123"/>
                <a:gd name="T30" fmla="*/ 182 w 200"/>
                <a:gd name="T31" fmla="*/ 22 h 123"/>
                <a:gd name="T32" fmla="*/ 188 w 200"/>
                <a:gd name="T33" fmla="*/ 25 h 123"/>
                <a:gd name="T34" fmla="*/ 194 w 200"/>
                <a:gd name="T35" fmla="*/ 28 h 123"/>
                <a:gd name="T36" fmla="*/ 200 w 200"/>
                <a:gd name="T37" fmla="*/ 3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 h="123">
                  <a:moveTo>
                    <a:pt x="200" y="32"/>
                  </a:moveTo>
                  <a:cubicBezTo>
                    <a:pt x="57" y="123"/>
                    <a:pt x="57" y="123"/>
                    <a:pt x="57" y="123"/>
                  </a:cubicBezTo>
                  <a:cubicBezTo>
                    <a:pt x="55" y="122"/>
                    <a:pt x="53" y="121"/>
                    <a:pt x="51" y="120"/>
                  </a:cubicBezTo>
                  <a:cubicBezTo>
                    <a:pt x="50" y="119"/>
                    <a:pt x="48" y="118"/>
                    <a:pt x="46" y="117"/>
                  </a:cubicBezTo>
                  <a:cubicBezTo>
                    <a:pt x="44" y="116"/>
                    <a:pt x="42" y="115"/>
                    <a:pt x="39" y="114"/>
                  </a:cubicBezTo>
                  <a:cubicBezTo>
                    <a:pt x="37" y="113"/>
                    <a:pt x="35" y="112"/>
                    <a:pt x="33" y="111"/>
                  </a:cubicBezTo>
                  <a:cubicBezTo>
                    <a:pt x="30" y="109"/>
                    <a:pt x="27" y="108"/>
                    <a:pt x="24" y="106"/>
                  </a:cubicBezTo>
                  <a:cubicBezTo>
                    <a:pt x="21" y="105"/>
                    <a:pt x="18" y="104"/>
                    <a:pt x="16" y="102"/>
                  </a:cubicBezTo>
                  <a:cubicBezTo>
                    <a:pt x="13" y="101"/>
                    <a:pt x="10" y="99"/>
                    <a:pt x="8" y="98"/>
                  </a:cubicBezTo>
                  <a:cubicBezTo>
                    <a:pt x="5" y="96"/>
                    <a:pt x="3" y="95"/>
                    <a:pt x="0" y="93"/>
                  </a:cubicBezTo>
                  <a:cubicBezTo>
                    <a:pt x="140" y="0"/>
                    <a:pt x="140" y="0"/>
                    <a:pt x="140" y="0"/>
                  </a:cubicBezTo>
                  <a:cubicBezTo>
                    <a:pt x="143" y="1"/>
                    <a:pt x="146" y="3"/>
                    <a:pt x="148" y="4"/>
                  </a:cubicBezTo>
                  <a:cubicBezTo>
                    <a:pt x="151" y="6"/>
                    <a:pt x="154" y="8"/>
                    <a:pt x="157" y="9"/>
                  </a:cubicBezTo>
                  <a:cubicBezTo>
                    <a:pt x="159" y="11"/>
                    <a:pt x="162" y="12"/>
                    <a:pt x="165" y="14"/>
                  </a:cubicBezTo>
                  <a:cubicBezTo>
                    <a:pt x="168" y="15"/>
                    <a:pt x="171" y="17"/>
                    <a:pt x="174" y="18"/>
                  </a:cubicBezTo>
                  <a:cubicBezTo>
                    <a:pt x="177" y="19"/>
                    <a:pt x="179" y="21"/>
                    <a:pt x="182" y="22"/>
                  </a:cubicBezTo>
                  <a:cubicBezTo>
                    <a:pt x="184" y="23"/>
                    <a:pt x="186" y="24"/>
                    <a:pt x="188" y="25"/>
                  </a:cubicBezTo>
                  <a:cubicBezTo>
                    <a:pt x="190" y="26"/>
                    <a:pt x="192" y="27"/>
                    <a:pt x="194" y="28"/>
                  </a:cubicBezTo>
                  <a:cubicBezTo>
                    <a:pt x="196" y="30"/>
                    <a:pt x="198" y="31"/>
                    <a:pt x="200" y="32"/>
                  </a:cubicBezTo>
                </a:path>
              </a:pathLst>
            </a:custGeom>
            <a:solidFill>
              <a:srgbClr val="7F004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5" name="îṣ1idé"/>
            <p:cNvSpPr/>
            <p:nvPr/>
          </p:nvSpPr>
          <p:spPr bwMode="auto">
            <a:xfrm>
              <a:off x="5124451" y="1676401"/>
              <a:ext cx="230188" cy="144463"/>
            </a:xfrm>
            <a:custGeom>
              <a:avLst/>
              <a:gdLst>
                <a:gd name="T0" fmla="*/ 147 w 147"/>
                <a:gd name="T1" fmla="*/ 8 h 93"/>
                <a:gd name="T2" fmla="*/ 7 w 147"/>
                <a:gd name="T3" fmla="*/ 93 h 93"/>
                <a:gd name="T4" fmla="*/ 5 w 147"/>
                <a:gd name="T5" fmla="*/ 91 h 93"/>
                <a:gd name="T6" fmla="*/ 4 w 147"/>
                <a:gd name="T7" fmla="*/ 89 h 93"/>
                <a:gd name="T8" fmla="*/ 2 w 147"/>
                <a:gd name="T9" fmla="*/ 87 h 93"/>
                <a:gd name="T10" fmla="*/ 0 w 147"/>
                <a:gd name="T11" fmla="*/ 85 h 93"/>
                <a:gd name="T12" fmla="*/ 140 w 147"/>
                <a:gd name="T13" fmla="*/ 0 h 93"/>
                <a:gd name="T14" fmla="*/ 141 w 147"/>
                <a:gd name="T15" fmla="*/ 2 h 93"/>
                <a:gd name="T16" fmla="*/ 143 w 147"/>
                <a:gd name="T17" fmla="*/ 4 h 93"/>
                <a:gd name="T18" fmla="*/ 145 w 147"/>
                <a:gd name="T19" fmla="*/ 6 h 93"/>
                <a:gd name="T20" fmla="*/ 147 w 147"/>
                <a:gd name="T21" fmla="*/ 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93">
                  <a:moveTo>
                    <a:pt x="147" y="8"/>
                  </a:moveTo>
                  <a:cubicBezTo>
                    <a:pt x="7" y="93"/>
                    <a:pt x="7" y="93"/>
                    <a:pt x="7" y="93"/>
                  </a:cubicBezTo>
                  <a:cubicBezTo>
                    <a:pt x="6" y="92"/>
                    <a:pt x="6" y="92"/>
                    <a:pt x="5" y="91"/>
                  </a:cubicBezTo>
                  <a:cubicBezTo>
                    <a:pt x="5" y="90"/>
                    <a:pt x="4" y="90"/>
                    <a:pt x="4" y="89"/>
                  </a:cubicBezTo>
                  <a:cubicBezTo>
                    <a:pt x="3" y="88"/>
                    <a:pt x="2" y="88"/>
                    <a:pt x="2" y="87"/>
                  </a:cubicBezTo>
                  <a:cubicBezTo>
                    <a:pt x="1" y="86"/>
                    <a:pt x="1" y="86"/>
                    <a:pt x="0" y="85"/>
                  </a:cubicBezTo>
                  <a:cubicBezTo>
                    <a:pt x="140" y="0"/>
                    <a:pt x="140" y="0"/>
                    <a:pt x="140" y="0"/>
                  </a:cubicBezTo>
                  <a:cubicBezTo>
                    <a:pt x="140" y="1"/>
                    <a:pt x="141" y="1"/>
                    <a:pt x="141" y="2"/>
                  </a:cubicBezTo>
                  <a:cubicBezTo>
                    <a:pt x="142" y="3"/>
                    <a:pt x="142" y="3"/>
                    <a:pt x="143" y="4"/>
                  </a:cubicBezTo>
                  <a:cubicBezTo>
                    <a:pt x="144" y="5"/>
                    <a:pt x="144" y="5"/>
                    <a:pt x="145" y="6"/>
                  </a:cubicBezTo>
                  <a:cubicBezTo>
                    <a:pt x="145" y="7"/>
                    <a:pt x="146" y="7"/>
                    <a:pt x="147" y="8"/>
                  </a:cubicBezTo>
                </a:path>
              </a:pathLst>
            </a:custGeom>
            <a:solidFill>
              <a:srgbClr val="8E005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6" name="î$ļíḋè"/>
            <p:cNvSpPr/>
            <p:nvPr/>
          </p:nvSpPr>
          <p:spPr bwMode="auto">
            <a:xfrm>
              <a:off x="5068888" y="1057276"/>
              <a:ext cx="523875" cy="817563"/>
            </a:xfrm>
            <a:custGeom>
              <a:avLst/>
              <a:gdLst>
                <a:gd name="T0" fmla="*/ 164 w 335"/>
                <a:gd name="T1" fmla="*/ 521 h 523"/>
                <a:gd name="T2" fmla="*/ 127 w 335"/>
                <a:gd name="T3" fmla="*/ 523 h 523"/>
                <a:gd name="T4" fmla="*/ 99 w 335"/>
                <a:gd name="T5" fmla="*/ 518 h 523"/>
                <a:gd name="T6" fmla="*/ 86 w 335"/>
                <a:gd name="T7" fmla="*/ 515 h 523"/>
                <a:gd name="T8" fmla="*/ 72 w 335"/>
                <a:gd name="T9" fmla="*/ 509 h 523"/>
                <a:gd name="T10" fmla="*/ 65 w 335"/>
                <a:gd name="T11" fmla="*/ 506 h 523"/>
                <a:gd name="T12" fmla="*/ 57 w 335"/>
                <a:gd name="T13" fmla="*/ 501 h 523"/>
                <a:gd name="T14" fmla="*/ 49 w 335"/>
                <a:gd name="T15" fmla="*/ 496 h 523"/>
                <a:gd name="T16" fmla="*/ 45 w 335"/>
                <a:gd name="T17" fmla="*/ 491 h 523"/>
                <a:gd name="T18" fmla="*/ 35 w 335"/>
                <a:gd name="T19" fmla="*/ 481 h 523"/>
                <a:gd name="T20" fmla="*/ 32 w 335"/>
                <a:gd name="T21" fmla="*/ 477 h 523"/>
                <a:gd name="T22" fmla="*/ 29 w 335"/>
                <a:gd name="T23" fmla="*/ 472 h 523"/>
                <a:gd name="T24" fmla="*/ 22 w 335"/>
                <a:gd name="T25" fmla="*/ 459 h 523"/>
                <a:gd name="T26" fmla="*/ 16 w 335"/>
                <a:gd name="T27" fmla="*/ 446 h 523"/>
                <a:gd name="T28" fmla="*/ 8 w 335"/>
                <a:gd name="T29" fmla="*/ 423 h 523"/>
                <a:gd name="T30" fmla="*/ 5 w 335"/>
                <a:gd name="T31" fmla="*/ 409 h 523"/>
                <a:gd name="T32" fmla="*/ 2 w 335"/>
                <a:gd name="T33" fmla="*/ 391 h 523"/>
                <a:gd name="T34" fmla="*/ 0 w 335"/>
                <a:gd name="T35" fmla="*/ 362 h 523"/>
                <a:gd name="T36" fmla="*/ 66 w 335"/>
                <a:gd name="T37" fmla="*/ 313 h 523"/>
                <a:gd name="T38" fmla="*/ 55 w 335"/>
                <a:gd name="T39" fmla="*/ 304 h 523"/>
                <a:gd name="T40" fmla="*/ 49 w 335"/>
                <a:gd name="T41" fmla="*/ 297 h 523"/>
                <a:gd name="T42" fmla="*/ 42 w 335"/>
                <a:gd name="T43" fmla="*/ 289 h 523"/>
                <a:gd name="T44" fmla="*/ 35 w 335"/>
                <a:gd name="T45" fmla="*/ 281 h 523"/>
                <a:gd name="T46" fmla="*/ 30 w 335"/>
                <a:gd name="T47" fmla="*/ 272 h 523"/>
                <a:gd name="T48" fmla="*/ 25 w 335"/>
                <a:gd name="T49" fmla="*/ 263 h 523"/>
                <a:gd name="T50" fmla="*/ 22 w 335"/>
                <a:gd name="T51" fmla="*/ 255 h 523"/>
                <a:gd name="T52" fmla="*/ 18 w 335"/>
                <a:gd name="T53" fmla="*/ 243 h 523"/>
                <a:gd name="T54" fmla="*/ 15 w 335"/>
                <a:gd name="T55" fmla="*/ 230 h 523"/>
                <a:gd name="T56" fmla="*/ 14 w 335"/>
                <a:gd name="T57" fmla="*/ 217 h 523"/>
                <a:gd name="T58" fmla="*/ 13 w 335"/>
                <a:gd name="T59" fmla="*/ 197 h 523"/>
                <a:gd name="T60" fmla="*/ 14 w 335"/>
                <a:gd name="T61" fmla="*/ 183 h 523"/>
                <a:gd name="T62" fmla="*/ 15 w 335"/>
                <a:gd name="T63" fmla="*/ 173 h 523"/>
                <a:gd name="T64" fmla="*/ 17 w 335"/>
                <a:gd name="T65" fmla="*/ 165 h 523"/>
                <a:gd name="T66" fmla="*/ 21 w 335"/>
                <a:gd name="T67" fmla="*/ 152 h 523"/>
                <a:gd name="T68" fmla="*/ 24 w 335"/>
                <a:gd name="T69" fmla="*/ 143 h 523"/>
                <a:gd name="T70" fmla="*/ 27 w 335"/>
                <a:gd name="T71" fmla="*/ 135 h 523"/>
                <a:gd name="T72" fmla="*/ 31 w 335"/>
                <a:gd name="T73" fmla="*/ 128 h 523"/>
                <a:gd name="T74" fmla="*/ 37 w 335"/>
                <a:gd name="T75" fmla="*/ 120 h 523"/>
                <a:gd name="T76" fmla="*/ 43 w 335"/>
                <a:gd name="T77" fmla="*/ 114 h 523"/>
                <a:gd name="T78" fmla="*/ 47 w 335"/>
                <a:gd name="T79" fmla="*/ 110 h 523"/>
                <a:gd name="T80" fmla="*/ 189 w 335"/>
                <a:gd name="T81" fmla="*/ 0 h 523"/>
                <a:gd name="T82" fmla="*/ 178 w 335"/>
                <a:gd name="T83" fmla="*/ 11 h 523"/>
                <a:gd name="T84" fmla="*/ 171 w 335"/>
                <a:gd name="T85" fmla="*/ 20 h 523"/>
                <a:gd name="T86" fmla="*/ 163 w 335"/>
                <a:gd name="T87" fmla="*/ 34 h 523"/>
                <a:gd name="T88" fmla="*/ 155 w 335"/>
                <a:gd name="T89" fmla="*/ 55 h 523"/>
                <a:gd name="T90" fmla="*/ 151 w 335"/>
                <a:gd name="T91" fmla="*/ 73 h 523"/>
                <a:gd name="T92" fmla="*/ 149 w 335"/>
                <a:gd name="T93" fmla="*/ 96 h 523"/>
                <a:gd name="T94" fmla="*/ 151 w 335"/>
                <a:gd name="T95" fmla="*/ 124 h 523"/>
                <a:gd name="T96" fmla="*/ 158 w 335"/>
                <a:gd name="T97" fmla="*/ 154 h 523"/>
                <a:gd name="T98" fmla="*/ 167 w 335"/>
                <a:gd name="T99" fmla="*/ 175 h 523"/>
                <a:gd name="T100" fmla="*/ 180 w 335"/>
                <a:gd name="T101" fmla="*/ 193 h 523"/>
                <a:gd name="T102" fmla="*/ 188 w 335"/>
                <a:gd name="T103" fmla="*/ 202 h 523"/>
                <a:gd name="T104" fmla="*/ 201 w 335"/>
                <a:gd name="T105" fmla="*/ 215 h 523"/>
                <a:gd name="T106" fmla="*/ 213 w 335"/>
                <a:gd name="T107" fmla="*/ 224 h 523"/>
                <a:gd name="T108" fmla="*/ 271 w 335"/>
                <a:gd name="T109" fmla="*/ 256 h 523"/>
                <a:gd name="T110" fmla="*/ 307 w 335"/>
                <a:gd name="T111" fmla="*/ 294 h 523"/>
                <a:gd name="T112" fmla="*/ 304 w 335"/>
                <a:gd name="T113" fmla="*/ 335 h 523"/>
                <a:gd name="T114" fmla="*/ 292 w 335"/>
                <a:gd name="T115" fmla="*/ 349 h 523"/>
                <a:gd name="T116" fmla="*/ 195 w 335"/>
                <a:gd name="T117" fmla="*/ 415 h 523"/>
                <a:gd name="T118" fmla="*/ 207 w 335"/>
                <a:gd name="T119" fmla="*/ 423 h 523"/>
                <a:gd name="T120" fmla="*/ 228 w 335"/>
                <a:gd name="T121" fmla="*/ 432 h 523"/>
                <a:gd name="T122" fmla="*/ 269 w 335"/>
                <a:gd name="T123" fmla="*/ 440 h 523"/>
                <a:gd name="T124" fmla="*/ 292 w 335"/>
                <a:gd name="T125" fmla="*/ 44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523">
                  <a:moveTo>
                    <a:pt x="335" y="429"/>
                  </a:moveTo>
                  <a:cubicBezTo>
                    <a:pt x="290" y="454"/>
                    <a:pt x="290" y="454"/>
                    <a:pt x="290" y="454"/>
                  </a:cubicBezTo>
                  <a:cubicBezTo>
                    <a:pt x="189" y="512"/>
                    <a:pt x="189" y="512"/>
                    <a:pt x="189" y="512"/>
                  </a:cubicBezTo>
                  <a:cubicBezTo>
                    <a:pt x="185" y="514"/>
                    <a:pt x="181" y="515"/>
                    <a:pt x="177" y="517"/>
                  </a:cubicBezTo>
                  <a:cubicBezTo>
                    <a:pt x="173" y="518"/>
                    <a:pt x="169" y="520"/>
                    <a:pt x="164" y="521"/>
                  </a:cubicBezTo>
                  <a:cubicBezTo>
                    <a:pt x="160" y="522"/>
                    <a:pt x="155" y="522"/>
                    <a:pt x="150" y="523"/>
                  </a:cubicBezTo>
                  <a:cubicBezTo>
                    <a:pt x="145" y="523"/>
                    <a:pt x="140" y="523"/>
                    <a:pt x="135" y="523"/>
                  </a:cubicBezTo>
                  <a:cubicBezTo>
                    <a:pt x="134" y="523"/>
                    <a:pt x="133" y="523"/>
                    <a:pt x="132" y="523"/>
                  </a:cubicBezTo>
                  <a:cubicBezTo>
                    <a:pt x="132" y="523"/>
                    <a:pt x="131" y="523"/>
                    <a:pt x="130" y="523"/>
                  </a:cubicBezTo>
                  <a:cubicBezTo>
                    <a:pt x="129" y="523"/>
                    <a:pt x="128" y="523"/>
                    <a:pt x="127" y="523"/>
                  </a:cubicBezTo>
                  <a:cubicBezTo>
                    <a:pt x="127" y="523"/>
                    <a:pt x="126" y="522"/>
                    <a:pt x="125" y="522"/>
                  </a:cubicBezTo>
                  <a:cubicBezTo>
                    <a:pt x="121" y="522"/>
                    <a:pt x="116" y="521"/>
                    <a:pt x="112" y="521"/>
                  </a:cubicBezTo>
                  <a:cubicBezTo>
                    <a:pt x="112" y="521"/>
                    <a:pt x="111" y="521"/>
                    <a:pt x="111" y="521"/>
                  </a:cubicBezTo>
                  <a:cubicBezTo>
                    <a:pt x="110" y="520"/>
                    <a:pt x="110" y="520"/>
                    <a:pt x="110" y="520"/>
                  </a:cubicBezTo>
                  <a:cubicBezTo>
                    <a:pt x="106" y="520"/>
                    <a:pt x="102" y="519"/>
                    <a:pt x="99" y="518"/>
                  </a:cubicBezTo>
                  <a:cubicBezTo>
                    <a:pt x="98" y="518"/>
                    <a:pt x="98" y="518"/>
                    <a:pt x="98" y="518"/>
                  </a:cubicBezTo>
                  <a:cubicBezTo>
                    <a:pt x="98" y="518"/>
                    <a:pt x="97" y="518"/>
                    <a:pt x="97" y="518"/>
                  </a:cubicBezTo>
                  <a:cubicBezTo>
                    <a:pt x="95" y="517"/>
                    <a:pt x="94" y="517"/>
                    <a:pt x="93" y="517"/>
                  </a:cubicBezTo>
                  <a:cubicBezTo>
                    <a:pt x="91" y="516"/>
                    <a:pt x="89" y="516"/>
                    <a:pt x="86" y="515"/>
                  </a:cubicBezTo>
                  <a:cubicBezTo>
                    <a:pt x="86" y="515"/>
                    <a:pt x="86" y="515"/>
                    <a:pt x="86" y="515"/>
                  </a:cubicBezTo>
                  <a:cubicBezTo>
                    <a:pt x="86" y="515"/>
                    <a:pt x="86" y="515"/>
                    <a:pt x="86" y="515"/>
                  </a:cubicBezTo>
                  <a:cubicBezTo>
                    <a:pt x="82" y="514"/>
                    <a:pt x="79" y="512"/>
                    <a:pt x="76" y="511"/>
                  </a:cubicBezTo>
                  <a:cubicBezTo>
                    <a:pt x="76" y="511"/>
                    <a:pt x="75" y="511"/>
                    <a:pt x="75" y="511"/>
                  </a:cubicBezTo>
                  <a:cubicBezTo>
                    <a:pt x="74" y="510"/>
                    <a:pt x="73" y="510"/>
                    <a:pt x="73" y="510"/>
                  </a:cubicBezTo>
                  <a:cubicBezTo>
                    <a:pt x="72" y="510"/>
                    <a:pt x="72" y="509"/>
                    <a:pt x="72" y="509"/>
                  </a:cubicBezTo>
                  <a:cubicBezTo>
                    <a:pt x="71" y="509"/>
                    <a:pt x="71" y="509"/>
                    <a:pt x="71" y="509"/>
                  </a:cubicBezTo>
                  <a:cubicBezTo>
                    <a:pt x="69" y="508"/>
                    <a:pt x="68" y="508"/>
                    <a:pt x="67" y="507"/>
                  </a:cubicBezTo>
                  <a:cubicBezTo>
                    <a:pt x="66" y="507"/>
                    <a:pt x="66" y="507"/>
                    <a:pt x="66" y="507"/>
                  </a:cubicBezTo>
                  <a:cubicBezTo>
                    <a:pt x="66" y="506"/>
                    <a:pt x="66" y="506"/>
                    <a:pt x="66" y="506"/>
                  </a:cubicBezTo>
                  <a:cubicBezTo>
                    <a:pt x="65" y="506"/>
                    <a:pt x="65" y="506"/>
                    <a:pt x="65" y="506"/>
                  </a:cubicBezTo>
                  <a:cubicBezTo>
                    <a:pt x="65" y="506"/>
                    <a:pt x="64" y="505"/>
                    <a:pt x="63" y="505"/>
                  </a:cubicBezTo>
                  <a:cubicBezTo>
                    <a:pt x="62" y="504"/>
                    <a:pt x="61" y="504"/>
                    <a:pt x="61" y="503"/>
                  </a:cubicBezTo>
                  <a:cubicBezTo>
                    <a:pt x="60" y="503"/>
                    <a:pt x="60" y="503"/>
                    <a:pt x="60" y="503"/>
                  </a:cubicBezTo>
                  <a:cubicBezTo>
                    <a:pt x="60" y="503"/>
                    <a:pt x="60" y="503"/>
                    <a:pt x="60" y="503"/>
                  </a:cubicBezTo>
                  <a:cubicBezTo>
                    <a:pt x="59" y="502"/>
                    <a:pt x="58" y="502"/>
                    <a:pt x="57" y="501"/>
                  </a:cubicBezTo>
                  <a:cubicBezTo>
                    <a:pt x="56" y="501"/>
                    <a:pt x="55" y="500"/>
                    <a:pt x="55" y="499"/>
                  </a:cubicBezTo>
                  <a:cubicBezTo>
                    <a:pt x="54" y="499"/>
                    <a:pt x="53" y="498"/>
                    <a:pt x="52" y="498"/>
                  </a:cubicBezTo>
                  <a:cubicBezTo>
                    <a:pt x="51" y="497"/>
                    <a:pt x="51" y="497"/>
                    <a:pt x="51" y="497"/>
                  </a:cubicBezTo>
                  <a:cubicBezTo>
                    <a:pt x="51" y="496"/>
                    <a:pt x="50" y="496"/>
                    <a:pt x="50" y="496"/>
                  </a:cubicBezTo>
                  <a:cubicBezTo>
                    <a:pt x="49" y="496"/>
                    <a:pt x="49" y="496"/>
                    <a:pt x="49" y="496"/>
                  </a:cubicBezTo>
                  <a:cubicBezTo>
                    <a:pt x="49" y="495"/>
                    <a:pt x="49" y="495"/>
                    <a:pt x="49" y="495"/>
                  </a:cubicBezTo>
                  <a:cubicBezTo>
                    <a:pt x="49" y="495"/>
                    <a:pt x="48" y="494"/>
                    <a:pt x="48" y="494"/>
                  </a:cubicBezTo>
                  <a:cubicBezTo>
                    <a:pt x="47" y="494"/>
                    <a:pt x="46" y="493"/>
                    <a:pt x="46" y="492"/>
                  </a:cubicBezTo>
                  <a:cubicBezTo>
                    <a:pt x="45" y="491"/>
                    <a:pt x="45" y="491"/>
                    <a:pt x="45" y="491"/>
                  </a:cubicBezTo>
                  <a:cubicBezTo>
                    <a:pt x="45" y="491"/>
                    <a:pt x="45" y="491"/>
                    <a:pt x="45" y="491"/>
                  </a:cubicBezTo>
                  <a:cubicBezTo>
                    <a:pt x="44" y="491"/>
                    <a:pt x="44" y="491"/>
                    <a:pt x="44" y="491"/>
                  </a:cubicBezTo>
                  <a:cubicBezTo>
                    <a:pt x="44" y="491"/>
                    <a:pt x="44" y="491"/>
                    <a:pt x="44" y="491"/>
                  </a:cubicBezTo>
                  <a:cubicBezTo>
                    <a:pt x="42" y="489"/>
                    <a:pt x="42" y="489"/>
                    <a:pt x="42" y="489"/>
                  </a:cubicBezTo>
                  <a:cubicBezTo>
                    <a:pt x="42" y="489"/>
                    <a:pt x="42" y="489"/>
                    <a:pt x="42" y="489"/>
                  </a:cubicBezTo>
                  <a:cubicBezTo>
                    <a:pt x="40" y="486"/>
                    <a:pt x="37" y="484"/>
                    <a:pt x="35" y="481"/>
                  </a:cubicBezTo>
                  <a:cubicBezTo>
                    <a:pt x="35" y="481"/>
                    <a:pt x="35" y="481"/>
                    <a:pt x="35" y="481"/>
                  </a:cubicBezTo>
                  <a:cubicBezTo>
                    <a:pt x="35" y="480"/>
                    <a:pt x="34" y="480"/>
                    <a:pt x="34" y="479"/>
                  </a:cubicBezTo>
                  <a:cubicBezTo>
                    <a:pt x="33" y="478"/>
                    <a:pt x="33" y="478"/>
                    <a:pt x="32" y="477"/>
                  </a:cubicBezTo>
                  <a:cubicBezTo>
                    <a:pt x="32" y="477"/>
                    <a:pt x="32" y="477"/>
                    <a:pt x="32" y="477"/>
                  </a:cubicBezTo>
                  <a:cubicBezTo>
                    <a:pt x="32" y="477"/>
                    <a:pt x="32" y="477"/>
                    <a:pt x="32" y="477"/>
                  </a:cubicBezTo>
                  <a:cubicBezTo>
                    <a:pt x="31" y="476"/>
                    <a:pt x="31" y="475"/>
                    <a:pt x="31" y="475"/>
                  </a:cubicBezTo>
                  <a:cubicBezTo>
                    <a:pt x="30" y="474"/>
                    <a:pt x="30" y="473"/>
                    <a:pt x="29" y="472"/>
                  </a:cubicBezTo>
                  <a:cubicBezTo>
                    <a:pt x="29" y="472"/>
                    <a:pt x="29" y="472"/>
                    <a:pt x="29" y="472"/>
                  </a:cubicBezTo>
                  <a:cubicBezTo>
                    <a:pt x="29" y="472"/>
                    <a:pt x="29" y="472"/>
                    <a:pt x="29" y="472"/>
                  </a:cubicBezTo>
                  <a:cubicBezTo>
                    <a:pt x="29" y="472"/>
                    <a:pt x="29" y="472"/>
                    <a:pt x="29" y="472"/>
                  </a:cubicBezTo>
                  <a:cubicBezTo>
                    <a:pt x="29" y="471"/>
                    <a:pt x="29" y="471"/>
                    <a:pt x="29" y="471"/>
                  </a:cubicBezTo>
                  <a:cubicBezTo>
                    <a:pt x="28" y="470"/>
                    <a:pt x="27" y="468"/>
                    <a:pt x="26" y="467"/>
                  </a:cubicBezTo>
                  <a:cubicBezTo>
                    <a:pt x="25" y="465"/>
                    <a:pt x="24" y="463"/>
                    <a:pt x="23" y="462"/>
                  </a:cubicBezTo>
                  <a:cubicBezTo>
                    <a:pt x="23" y="461"/>
                    <a:pt x="23" y="461"/>
                    <a:pt x="23" y="460"/>
                  </a:cubicBezTo>
                  <a:cubicBezTo>
                    <a:pt x="22" y="459"/>
                    <a:pt x="22" y="459"/>
                    <a:pt x="22" y="459"/>
                  </a:cubicBezTo>
                  <a:cubicBezTo>
                    <a:pt x="22" y="458"/>
                    <a:pt x="21" y="458"/>
                    <a:pt x="21" y="457"/>
                  </a:cubicBezTo>
                  <a:cubicBezTo>
                    <a:pt x="20" y="455"/>
                    <a:pt x="19" y="454"/>
                    <a:pt x="19" y="452"/>
                  </a:cubicBezTo>
                  <a:cubicBezTo>
                    <a:pt x="18" y="451"/>
                    <a:pt x="18" y="450"/>
                    <a:pt x="18" y="449"/>
                  </a:cubicBezTo>
                  <a:cubicBezTo>
                    <a:pt x="17" y="449"/>
                    <a:pt x="17" y="448"/>
                    <a:pt x="17" y="448"/>
                  </a:cubicBezTo>
                  <a:cubicBezTo>
                    <a:pt x="17" y="447"/>
                    <a:pt x="16" y="446"/>
                    <a:pt x="16" y="446"/>
                  </a:cubicBezTo>
                  <a:cubicBezTo>
                    <a:pt x="16" y="445"/>
                    <a:pt x="15" y="444"/>
                    <a:pt x="15" y="443"/>
                  </a:cubicBezTo>
                  <a:cubicBezTo>
                    <a:pt x="14" y="441"/>
                    <a:pt x="14" y="439"/>
                    <a:pt x="13" y="437"/>
                  </a:cubicBezTo>
                  <a:cubicBezTo>
                    <a:pt x="13" y="436"/>
                    <a:pt x="12" y="435"/>
                    <a:pt x="12" y="434"/>
                  </a:cubicBezTo>
                  <a:cubicBezTo>
                    <a:pt x="12" y="434"/>
                    <a:pt x="12" y="433"/>
                    <a:pt x="11" y="433"/>
                  </a:cubicBezTo>
                  <a:cubicBezTo>
                    <a:pt x="10" y="430"/>
                    <a:pt x="9" y="426"/>
                    <a:pt x="8" y="423"/>
                  </a:cubicBezTo>
                  <a:cubicBezTo>
                    <a:pt x="8" y="422"/>
                    <a:pt x="8" y="422"/>
                    <a:pt x="8" y="422"/>
                  </a:cubicBezTo>
                  <a:cubicBezTo>
                    <a:pt x="8" y="422"/>
                    <a:pt x="8" y="422"/>
                    <a:pt x="8" y="422"/>
                  </a:cubicBezTo>
                  <a:cubicBezTo>
                    <a:pt x="8" y="421"/>
                    <a:pt x="8" y="420"/>
                    <a:pt x="8" y="420"/>
                  </a:cubicBezTo>
                  <a:cubicBezTo>
                    <a:pt x="7" y="417"/>
                    <a:pt x="6" y="415"/>
                    <a:pt x="6" y="412"/>
                  </a:cubicBezTo>
                  <a:cubicBezTo>
                    <a:pt x="6" y="411"/>
                    <a:pt x="6" y="410"/>
                    <a:pt x="5" y="409"/>
                  </a:cubicBezTo>
                  <a:cubicBezTo>
                    <a:pt x="5" y="408"/>
                    <a:pt x="5" y="406"/>
                    <a:pt x="4" y="405"/>
                  </a:cubicBezTo>
                  <a:cubicBezTo>
                    <a:pt x="4" y="403"/>
                    <a:pt x="4" y="402"/>
                    <a:pt x="4" y="400"/>
                  </a:cubicBezTo>
                  <a:cubicBezTo>
                    <a:pt x="3" y="399"/>
                    <a:pt x="3" y="397"/>
                    <a:pt x="3" y="396"/>
                  </a:cubicBezTo>
                  <a:cubicBezTo>
                    <a:pt x="3" y="395"/>
                    <a:pt x="3" y="394"/>
                    <a:pt x="2" y="393"/>
                  </a:cubicBezTo>
                  <a:cubicBezTo>
                    <a:pt x="2" y="392"/>
                    <a:pt x="2" y="391"/>
                    <a:pt x="2" y="391"/>
                  </a:cubicBezTo>
                  <a:cubicBezTo>
                    <a:pt x="2" y="390"/>
                    <a:pt x="2" y="389"/>
                    <a:pt x="2" y="388"/>
                  </a:cubicBezTo>
                  <a:cubicBezTo>
                    <a:pt x="1" y="386"/>
                    <a:pt x="1" y="383"/>
                    <a:pt x="1" y="381"/>
                  </a:cubicBezTo>
                  <a:cubicBezTo>
                    <a:pt x="1" y="379"/>
                    <a:pt x="1" y="378"/>
                    <a:pt x="1" y="376"/>
                  </a:cubicBezTo>
                  <a:cubicBezTo>
                    <a:pt x="1" y="376"/>
                    <a:pt x="0" y="375"/>
                    <a:pt x="0" y="375"/>
                  </a:cubicBezTo>
                  <a:cubicBezTo>
                    <a:pt x="0" y="371"/>
                    <a:pt x="0" y="366"/>
                    <a:pt x="0" y="362"/>
                  </a:cubicBezTo>
                  <a:cubicBezTo>
                    <a:pt x="69" y="315"/>
                    <a:pt x="69" y="315"/>
                    <a:pt x="69" y="315"/>
                  </a:cubicBezTo>
                  <a:cubicBezTo>
                    <a:pt x="68" y="314"/>
                    <a:pt x="68" y="314"/>
                    <a:pt x="67" y="313"/>
                  </a:cubicBezTo>
                  <a:cubicBezTo>
                    <a:pt x="67" y="313"/>
                    <a:pt x="67" y="313"/>
                    <a:pt x="67" y="313"/>
                  </a:cubicBezTo>
                  <a:cubicBezTo>
                    <a:pt x="67" y="313"/>
                    <a:pt x="67" y="313"/>
                    <a:pt x="67" y="313"/>
                  </a:cubicBezTo>
                  <a:cubicBezTo>
                    <a:pt x="66" y="313"/>
                    <a:pt x="66" y="313"/>
                    <a:pt x="66" y="313"/>
                  </a:cubicBezTo>
                  <a:cubicBezTo>
                    <a:pt x="65" y="312"/>
                    <a:pt x="63" y="311"/>
                    <a:pt x="62" y="309"/>
                  </a:cubicBezTo>
                  <a:cubicBezTo>
                    <a:pt x="61" y="308"/>
                    <a:pt x="60" y="307"/>
                    <a:pt x="59" y="307"/>
                  </a:cubicBezTo>
                  <a:cubicBezTo>
                    <a:pt x="58" y="306"/>
                    <a:pt x="58" y="306"/>
                    <a:pt x="58" y="306"/>
                  </a:cubicBezTo>
                  <a:cubicBezTo>
                    <a:pt x="57" y="305"/>
                    <a:pt x="57" y="305"/>
                    <a:pt x="57" y="305"/>
                  </a:cubicBezTo>
                  <a:cubicBezTo>
                    <a:pt x="57" y="305"/>
                    <a:pt x="56" y="304"/>
                    <a:pt x="55" y="304"/>
                  </a:cubicBezTo>
                  <a:cubicBezTo>
                    <a:pt x="54" y="303"/>
                    <a:pt x="53" y="302"/>
                    <a:pt x="52" y="301"/>
                  </a:cubicBezTo>
                  <a:cubicBezTo>
                    <a:pt x="51" y="300"/>
                    <a:pt x="50" y="299"/>
                    <a:pt x="49" y="298"/>
                  </a:cubicBezTo>
                  <a:cubicBezTo>
                    <a:pt x="49" y="298"/>
                    <a:pt x="49" y="298"/>
                    <a:pt x="49" y="298"/>
                  </a:cubicBezTo>
                  <a:cubicBezTo>
                    <a:pt x="49" y="297"/>
                    <a:pt x="49" y="297"/>
                    <a:pt x="49" y="297"/>
                  </a:cubicBezTo>
                  <a:cubicBezTo>
                    <a:pt x="49" y="297"/>
                    <a:pt x="49" y="297"/>
                    <a:pt x="49" y="297"/>
                  </a:cubicBezTo>
                  <a:cubicBezTo>
                    <a:pt x="48" y="297"/>
                    <a:pt x="48" y="296"/>
                    <a:pt x="47" y="295"/>
                  </a:cubicBezTo>
                  <a:cubicBezTo>
                    <a:pt x="46" y="294"/>
                    <a:pt x="45" y="294"/>
                    <a:pt x="45" y="293"/>
                  </a:cubicBezTo>
                  <a:cubicBezTo>
                    <a:pt x="44" y="292"/>
                    <a:pt x="43" y="291"/>
                    <a:pt x="42" y="290"/>
                  </a:cubicBezTo>
                  <a:cubicBezTo>
                    <a:pt x="42" y="289"/>
                    <a:pt x="42" y="289"/>
                    <a:pt x="42" y="289"/>
                  </a:cubicBezTo>
                  <a:cubicBezTo>
                    <a:pt x="42" y="289"/>
                    <a:pt x="42" y="289"/>
                    <a:pt x="42" y="289"/>
                  </a:cubicBezTo>
                  <a:cubicBezTo>
                    <a:pt x="41" y="289"/>
                    <a:pt x="41" y="288"/>
                    <a:pt x="40" y="287"/>
                  </a:cubicBezTo>
                  <a:cubicBezTo>
                    <a:pt x="40" y="287"/>
                    <a:pt x="39" y="286"/>
                    <a:pt x="39" y="286"/>
                  </a:cubicBezTo>
                  <a:cubicBezTo>
                    <a:pt x="39" y="285"/>
                    <a:pt x="38" y="285"/>
                    <a:pt x="38" y="284"/>
                  </a:cubicBezTo>
                  <a:cubicBezTo>
                    <a:pt x="37" y="284"/>
                    <a:pt x="37" y="283"/>
                    <a:pt x="37" y="282"/>
                  </a:cubicBezTo>
                  <a:cubicBezTo>
                    <a:pt x="36" y="282"/>
                    <a:pt x="36" y="281"/>
                    <a:pt x="35" y="281"/>
                  </a:cubicBezTo>
                  <a:cubicBezTo>
                    <a:pt x="35" y="280"/>
                    <a:pt x="35" y="280"/>
                    <a:pt x="35" y="280"/>
                  </a:cubicBezTo>
                  <a:cubicBezTo>
                    <a:pt x="34" y="279"/>
                    <a:pt x="34" y="279"/>
                    <a:pt x="34" y="278"/>
                  </a:cubicBezTo>
                  <a:cubicBezTo>
                    <a:pt x="34" y="278"/>
                    <a:pt x="33" y="278"/>
                    <a:pt x="33" y="277"/>
                  </a:cubicBezTo>
                  <a:cubicBezTo>
                    <a:pt x="33" y="277"/>
                    <a:pt x="33" y="276"/>
                    <a:pt x="32" y="276"/>
                  </a:cubicBezTo>
                  <a:cubicBezTo>
                    <a:pt x="32" y="275"/>
                    <a:pt x="31" y="274"/>
                    <a:pt x="30" y="272"/>
                  </a:cubicBezTo>
                  <a:cubicBezTo>
                    <a:pt x="30" y="272"/>
                    <a:pt x="30" y="272"/>
                    <a:pt x="30" y="272"/>
                  </a:cubicBezTo>
                  <a:cubicBezTo>
                    <a:pt x="30" y="272"/>
                    <a:pt x="30" y="272"/>
                    <a:pt x="30" y="272"/>
                  </a:cubicBezTo>
                  <a:cubicBezTo>
                    <a:pt x="29" y="271"/>
                    <a:pt x="29" y="270"/>
                    <a:pt x="28" y="269"/>
                  </a:cubicBezTo>
                  <a:cubicBezTo>
                    <a:pt x="28" y="268"/>
                    <a:pt x="27" y="266"/>
                    <a:pt x="26" y="265"/>
                  </a:cubicBezTo>
                  <a:cubicBezTo>
                    <a:pt x="26" y="264"/>
                    <a:pt x="26" y="264"/>
                    <a:pt x="25" y="263"/>
                  </a:cubicBezTo>
                  <a:cubicBezTo>
                    <a:pt x="25" y="263"/>
                    <a:pt x="25" y="263"/>
                    <a:pt x="25" y="263"/>
                  </a:cubicBezTo>
                  <a:cubicBezTo>
                    <a:pt x="25" y="262"/>
                    <a:pt x="25" y="262"/>
                    <a:pt x="25" y="262"/>
                  </a:cubicBezTo>
                  <a:cubicBezTo>
                    <a:pt x="25" y="261"/>
                    <a:pt x="25" y="261"/>
                    <a:pt x="25" y="261"/>
                  </a:cubicBezTo>
                  <a:cubicBezTo>
                    <a:pt x="25" y="261"/>
                    <a:pt x="25" y="261"/>
                    <a:pt x="25" y="261"/>
                  </a:cubicBezTo>
                  <a:cubicBezTo>
                    <a:pt x="24" y="259"/>
                    <a:pt x="23" y="257"/>
                    <a:pt x="22" y="255"/>
                  </a:cubicBezTo>
                  <a:cubicBezTo>
                    <a:pt x="22" y="255"/>
                    <a:pt x="22" y="254"/>
                    <a:pt x="22" y="254"/>
                  </a:cubicBezTo>
                  <a:cubicBezTo>
                    <a:pt x="21" y="253"/>
                    <a:pt x="21" y="252"/>
                    <a:pt x="21" y="252"/>
                  </a:cubicBezTo>
                  <a:cubicBezTo>
                    <a:pt x="21" y="251"/>
                    <a:pt x="20" y="250"/>
                    <a:pt x="20" y="249"/>
                  </a:cubicBezTo>
                  <a:cubicBezTo>
                    <a:pt x="19" y="247"/>
                    <a:pt x="19" y="245"/>
                    <a:pt x="18" y="243"/>
                  </a:cubicBezTo>
                  <a:cubicBezTo>
                    <a:pt x="18" y="243"/>
                    <a:pt x="18" y="243"/>
                    <a:pt x="18" y="243"/>
                  </a:cubicBezTo>
                  <a:cubicBezTo>
                    <a:pt x="18" y="243"/>
                    <a:pt x="18" y="243"/>
                    <a:pt x="18" y="243"/>
                  </a:cubicBezTo>
                  <a:cubicBezTo>
                    <a:pt x="18" y="242"/>
                    <a:pt x="18" y="242"/>
                    <a:pt x="18" y="242"/>
                  </a:cubicBezTo>
                  <a:cubicBezTo>
                    <a:pt x="18" y="240"/>
                    <a:pt x="17" y="238"/>
                    <a:pt x="17" y="236"/>
                  </a:cubicBezTo>
                  <a:cubicBezTo>
                    <a:pt x="16" y="236"/>
                    <a:pt x="16" y="235"/>
                    <a:pt x="16" y="234"/>
                  </a:cubicBezTo>
                  <a:cubicBezTo>
                    <a:pt x="16" y="233"/>
                    <a:pt x="16" y="231"/>
                    <a:pt x="15" y="230"/>
                  </a:cubicBezTo>
                  <a:cubicBezTo>
                    <a:pt x="15" y="229"/>
                    <a:pt x="15" y="228"/>
                    <a:pt x="15" y="227"/>
                  </a:cubicBezTo>
                  <a:cubicBezTo>
                    <a:pt x="15" y="226"/>
                    <a:pt x="15" y="225"/>
                    <a:pt x="14" y="223"/>
                  </a:cubicBezTo>
                  <a:cubicBezTo>
                    <a:pt x="14" y="222"/>
                    <a:pt x="14" y="222"/>
                    <a:pt x="14" y="221"/>
                  </a:cubicBezTo>
                  <a:cubicBezTo>
                    <a:pt x="14" y="220"/>
                    <a:pt x="14" y="220"/>
                    <a:pt x="14" y="219"/>
                  </a:cubicBezTo>
                  <a:cubicBezTo>
                    <a:pt x="14" y="219"/>
                    <a:pt x="14" y="218"/>
                    <a:pt x="14" y="217"/>
                  </a:cubicBezTo>
                  <a:cubicBezTo>
                    <a:pt x="14" y="216"/>
                    <a:pt x="13" y="214"/>
                    <a:pt x="13" y="212"/>
                  </a:cubicBezTo>
                  <a:cubicBezTo>
                    <a:pt x="13" y="211"/>
                    <a:pt x="13" y="210"/>
                    <a:pt x="13" y="208"/>
                  </a:cubicBezTo>
                  <a:cubicBezTo>
                    <a:pt x="13" y="208"/>
                    <a:pt x="13" y="208"/>
                    <a:pt x="13" y="208"/>
                  </a:cubicBezTo>
                  <a:cubicBezTo>
                    <a:pt x="13" y="204"/>
                    <a:pt x="13" y="201"/>
                    <a:pt x="13" y="197"/>
                  </a:cubicBezTo>
                  <a:cubicBezTo>
                    <a:pt x="13" y="197"/>
                    <a:pt x="13" y="197"/>
                    <a:pt x="13" y="197"/>
                  </a:cubicBezTo>
                  <a:cubicBezTo>
                    <a:pt x="13" y="195"/>
                    <a:pt x="13" y="193"/>
                    <a:pt x="13" y="191"/>
                  </a:cubicBezTo>
                  <a:cubicBezTo>
                    <a:pt x="13" y="190"/>
                    <a:pt x="13" y="190"/>
                    <a:pt x="13" y="190"/>
                  </a:cubicBezTo>
                  <a:cubicBezTo>
                    <a:pt x="13" y="189"/>
                    <a:pt x="13" y="188"/>
                    <a:pt x="13" y="188"/>
                  </a:cubicBezTo>
                  <a:cubicBezTo>
                    <a:pt x="14" y="187"/>
                    <a:pt x="14" y="186"/>
                    <a:pt x="14" y="185"/>
                  </a:cubicBezTo>
                  <a:cubicBezTo>
                    <a:pt x="14" y="184"/>
                    <a:pt x="14" y="183"/>
                    <a:pt x="14" y="183"/>
                  </a:cubicBezTo>
                  <a:cubicBezTo>
                    <a:pt x="14" y="182"/>
                    <a:pt x="14" y="182"/>
                    <a:pt x="14" y="181"/>
                  </a:cubicBezTo>
                  <a:cubicBezTo>
                    <a:pt x="14" y="181"/>
                    <a:pt x="14" y="181"/>
                    <a:pt x="14" y="180"/>
                  </a:cubicBezTo>
                  <a:cubicBezTo>
                    <a:pt x="14" y="180"/>
                    <a:pt x="14" y="179"/>
                    <a:pt x="14" y="178"/>
                  </a:cubicBezTo>
                  <a:cubicBezTo>
                    <a:pt x="15" y="177"/>
                    <a:pt x="15" y="176"/>
                    <a:pt x="15" y="175"/>
                  </a:cubicBezTo>
                  <a:cubicBezTo>
                    <a:pt x="15" y="175"/>
                    <a:pt x="15" y="174"/>
                    <a:pt x="15" y="173"/>
                  </a:cubicBezTo>
                  <a:cubicBezTo>
                    <a:pt x="15" y="172"/>
                    <a:pt x="15" y="172"/>
                    <a:pt x="15" y="172"/>
                  </a:cubicBezTo>
                  <a:cubicBezTo>
                    <a:pt x="16" y="171"/>
                    <a:pt x="16" y="170"/>
                    <a:pt x="16" y="169"/>
                  </a:cubicBezTo>
                  <a:cubicBezTo>
                    <a:pt x="16" y="168"/>
                    <a:pt x="16" y="167"/>
                    <a:pt x="17" y="166"/>
                  </a:cubicBezTo>
                  <a:cubicBezTo>
                    <a:pt x="17" y="166"/>
                    <a:pt x="17" y="166"/>
                    <a:pt x="17" y="166"/>
                  </a:cubicBezTo>
                  <a:cubicBezTo>
                    <a:pt x="17" y="165"/>
                    <a:pt x="17" y="165"/>
                    <a:pt x="17" y="165"/>
                  </a:cubicBezTo>
                  <a:cubicBezTo>
                    <a:pt x="17" y="164"/>
                    <a:pt x="17" y="163"/>
                    <a:pt x="18" y="162"/>
                  </a:cubicBezTo>
                  <a:cubicBezTo>
                    <a:pt x="18" y="161"/>
                    <a:pt x="18" y="159"/>
                    <a:pt x="19" y="158"/>
                  </a:cubicBezTo>
                  <a:cubicBezTo>
                    <a:pt x="19" y="157"/>
                    <a:pt x="19" y="157"/>
                    <a:pt x="19" y="157"/>
                  </a:cubicBezTo>
                  <a:cubicBezTo>
                    <a:pt x="19" y="156"/>
                    <a:pt x="19" y="156"/>
                    <a:pt x="20" y="155"/>
                  </a:cubicBezTo>
                  <a:cubicBezTo>
                    <a:pt x="20" y="154"/>
                    <a:pt x="20" y="153"/>
                    <a:pt x="21" y="152"/>
                  </a:cubicBezTo>
                  <a:cubicBezTo>
                    <a:pt x="21" y="151"/>
                    <a:pt x="21" y="151"/>
                    <a:pt x="21" y="151"/>
                  </a:cubicBezTo>
                  <a:cubicBezTo>
                    <a:pt x="21" y="150"/>
                    <a:pt x="21" y="150"/>
                    <a:pt x="21" y="150"/>
                  </a:cubicBezTo>
                  <a:cubicBezTo>
                    <a:pt x="22" y="149"/>
                    <a:pt x="22" y="148"/>
                    <a:pt x="22" y="148"/>
                  </a:cubicBezTo>
                  <a:cubicBezTo>
                    <a:pt x="23" y="146"/>
                    <a:pt x="23" y="145"/>
                    <a:pt x="24" y="144"/>
                  </a:cubicBezTo>
                  <a:cubicBezTo>
                    <a:pt x="24" y="143"/>
                    <a:pt x="24" y="143"/>
                    <a:pt x="24" y="143"/>
                  </a:cubicBezTo>
                  <a:cubicBezTo>
                    <a:pt x="24" y="143"/>
                    <a:pt x="24" y="142"/>
                    <a:pt x="25" y="142"/>
                  </a:cubicBezTo>
                  <a:cubicBezTo>
                    <a:pt x="25" y="141"/>
                    <a:pt x="25" y="141"/>
                    <a:pt x="25" y="141"/>
                  </a:cubicBezTo>
                  <a:cubicBezTo>
                    <a:pt x="25" y="140"/>
                    <a:pt x="25" y="140"/>
                    <a:pt x="26" y="139"/>
                  </a:cubicBezTo>
                  <a:cubicBezTo>
                    <a:pt x="26" y="139"/>
                    <a:pt x="26" y="138"/>
                    <a:pt x="26" y="138"/>
                  </a:cubicBezTo>
                  <a:cubicBezTo>
                    <a:pt x="27" y="137"/>
                    <a:pt x="27" y="136"/>
                    <a:pt x="27" y="135"/>
                  </a:cubicBezTo>
                  <a:cubicBezTo>
                    <a:pt x="28" y="135"/>
                    <a:pt x="28" y="134"/>
                    <a:pt x="29" y="133"/>
                  </a:cubicBezTo>
                  <a:cubicBezTo>
                    <a:pt x="29" y="132"/>
                    <a:pt x="30" y="131"/>
                    <a:pt x="30" y="130"/>
                  </a:cubicBezTo>
                  <a:cubicBezTo>
                    <a:pt x="31" y="130"/>
                    <a:pt x="31" y="129"/>
                    <a:pt x="31" y="129"/>
                  </a:cubicBezTo>
                  <a:cubicBezTo>
                    <a:pt x="31" y="129"/>
                    <a:pt x="31" y="129"/>
                    <a:pt x="31" y="129"/>
                  </a:cubicBezTo>
                  <a:cubicBezTo>
                    <a:pt x="31" y="128"/>
                    <a:pt x="31" y="128"/>
                    <a:pt x="31" y="128"/>
                  </a:cubicBezTo>
                  <a:cubicBezTo>
                    <a:pt x="32" y="128"/>
                    <a:pt x="32" y="128"/>
                    <a:pt x="32" y="128"/>
                  </a:cubicBezTo>
                  <a:cubicBezTo>
                    <a:pt x="32" y="127"/>
                    <a:pt x="33" y="126"/>
                    <a:pt x="33" y="125"/>
                  </a:cubicBezTo>
                  <a:cubicBezTo>
                    <a:pt x="34" y="124"/>
                    <a:pt x="35" y="124"/>
                    <a:pt x="35" y="123"/>
                  </a:cubicBezTo>
                  <a:cubicBezTo>
                    <a:pt x="36" y="122"/>
                    <a:pt x="36" y="121"/>
                    <a:pt x="37" y="120"/>
                  </a:cubicBezTo>
                  <a:cubicBezTo>
                    <a:pt x="37" y="120"/>
                    <a:pt x="37" y="120"/>
                    <a:pt x="37" y="120"/>
                  </a:cubicBezTo>
                  <a:cubicBezTo>
                    <a:pt x="37" y="120"/>
                    <a:pt x="37" y="120"/>
                    <a:pt x="37" y="120"/>
                  </a:cubicBezTo>
                  <a:cubicBezTo>
                    <a:pt x="37" y="120"/>
                    <a:pt x="37" y="120"/>
                    <a:pt x="37" y="120"/>
                  </a:cubicBezTo>
                  <a:cubicBezTo>
                    <a:pt x="38" y="119"/>
                    <a:pt x="38" y="119"/>
                    <a:pt x="39" y="118"/>
                  </a:cubicBezTo>
                  <a:cubicBezTo>
                    <a:pt x="40" y="117"/>
                    <a:pt x="40" y="117"/>
                    <a:pt x="41" y="116"/>
                  </a:cubicBezTo>
                  <a:cubicBezTo>
                    <a:pt x="41" y="115"/>
                    <a:pt x="42" y="114"/>
                    <a:pt x="43" y="114"/>
                  </a:cubicBezTo>
                  <a:cubicBezTo>
                    <a:pt x="43" y="113"/>
                    <a:pt x="43" y="113"/>
                    <a:pt x="44" y="112"/>
                  </a:cubicBezTo>
                  <a:cubicBezTo>
                    <a:pt x="44" y="112"/>
                    <a:pt x="44" y="112"/>
                    <a:pt x="44" y="112"/>
                  </a:cubicBezTo>
                  <a:cubicBezTo>
                    <a:pt x="44" y="112"/>
                    <a:pt x="44" y="112"/>
                    <a:pt x="44" y="112"/>
                  </a:cubicBezTo>
                  <a:cubicBezTo>
                    <a:pt x="45" y="112"/>
                    <a:pt x="45" y="112"/>
                    <a:pt x="45" y="112"/>
                  </a:cubicBezTo>
                  <a:cubicBezTo>
                    <a:pt x="45" y="111"/>
                    <a:pt x="46" y="111"/>
                    <a:pt x="47" y="110"/>
                  </a:cubicBezTo>
                  <a:cubicBezTo>
                    <a:pt x="47" y="110"/>
                    <a:pt x="47" y="109"/>
                    <a:pt x="48" y="109"/>
                  </a:cubicBezTo>
                  <a:cubicBezTo>
                    <a:pt x="48" y="109"/>
                    <a:pt x="49" y="108"/>
                    <a:pt x="49" y="108"/>
                  </a:cubicBezTo>
                  <a:cubicBezTo>
                    <a:pt x="49" y="107"/>
                    <a:pt x="50" y="107"/>
                    <a:pt x="50" y="107"/>
                  </a:cubicBezTo>
                  <a:cubicBezTo>
                    <a:pt x="51" y="106"/>
                    <a:pt x="51" y="106"/>
                    <a:pt x="52" y="106"/>
                  </a:cubicBezTo>
                  <a:cubicBezTo>
                    <a:pt x="189" y="0"/>
                    <a:pt x="189" y="0"/>
                    <a:pt x="189" y="0"/>
                  </a:cubicBezTo>
                  <a:cubicBezTo>
                    <a:pt x="188" y="1"/>
                    <a:pt x="186" y="2"/>
                    <a:pt x="185" y="3"/>
                  </a:cubicBezTo>
                  <a:cubicBezTo>
                    <a:pt x="185" y="3"/>
                    <a:pt x="185" y="3"/>
                    <a:pt x="185" y="3"/>
                  </a:cubicBezTo>
                  <a:cubicBezTo>
                    <a:pt x="184" y="4"/>
                    <a:pt x="183" y="6"/>
                    <a:pt x="181" y="7"/>
                  </a:cubicBezTo>
                  <a:cubicBezTo>
                    <a:pt x="181" y="7"/>
                    <a:pt x="181" y="7"/>
                    <a:pt x="181" y="7"/>
                  </a:cubicBezTo>
                  <a:cubicBezTo>
                    <a:pt x="180" y="8"/>
                    <a:pt x="179" y="10"/>
                    <a:pt x="178" y="11"/>
                  </a:cubicBezTo>
                  <a:cubicBezTo>
                    <a:pt x="177" y="11"/>
                    <a:pt x="177" y="11"/>
                    <a:pt x="177" y="11"/>
                  </a:cubicBezTo>
                  <a:cubicBezTo>
                    <a:pt x="176" y="12"/>
                    <a:pt x="175" y="13"/>
                    <a:pt x="174" y="15"/>
                  </a:cubicBezTo>
                  <a:cubicBezTo>
                    <a:pt x="174" y="15"/>
                    <a:pt x="174" y="15"/>
                    <a:pt x="174" y="15"/>
                  </a:cubicBezTo>
                  <a:cubicBezTo>
                    <a:pt x="173" y="16"/>
                    <a:pt x="172" y="18"/>
                    <a:pt x="171" y="19"/>
                  </a:cubicBezTo>
                  <a:cubicBezTo>
                    <a:pt x="171" y="20"/>
                    <a:pt x="171" y="20"/>
                    <a:pt x="171" y="20"/>
                  </a:cubicBezTo>
                  <a:cubicBezTo>
                    <a:pt x="170" y="21"/>
                    <a:pt x="169" y="22"/>
                    <a:pt x="168" y="24"/>
                  </a:cubicBezTo>
                  <a:cubicBezTo>
                    <a:pt x="168" y="24"/>
                    <a:pt x="168" y="24"/>
                    <a:pt x="168" y="24"/>
                  </a:cubicBezTo>
                  <a:cubicBezTo>
                    <a:pt x="167" y="26"/>
                    <a:pt x="166" y="27"/>
                    <a:pt x="165" y="29"/>
                  </a:cubicBezTo>
                  <a:cubicBezTo>
                    <a:pt x="165" y="29"/>
                    <a:pt x="165" y="29"/>
                    <a:pt x="165" y="29"/>
                  </a:cubicBezTo>
                  <a:cubicBezTo>
                    <a:pt x="164" y="31"/>
                    <a:pt x="163" y="32"/>
                    <a:pt x="163" y="34"/>
                  </a:cubicBezTo>
                  <a:cubicBezTo>
                    <a:pt x="162" y="36"/>
                    <a:pt x="161" y="38"/>
                    <a:pt x="160" y="40"/>
                  </a:cubicBezTo>
                  <a:cubicBezTo>
                    <a:pt x="160" y="41"/>
                    <a:pt x="159" y="43"/>
                    <a:pt x="159" y="44"/>
                  </a:cubicBezTo>
                  <a:cubicBezTo>
                    <a:pt x="158" y="45"/>
                    <a:pt x="158" y="46"/>
                    <a:pt x="157" y="47"/>
                  </a:cubicBezTo>
                  <a:cubicBezTo>
                    <a:pt x="157" y="49"/>
                    <a:pt x="156" y="50"/>
                    <a:pt x="156" y="51"/>
                  </a:cubicBezTo>
                  <a:cubicBezTo>
                    <a:pt x="156" y="53"/>
                    <a:pt x="155" y="54"/>
                    <a:pt x="155" y="55"/>
                  </a:cubicBezTo>
                  <a:cubicBezTo>
                    <a:pt x="155" y="56"/>
                    <a:pt x="154" y="58"/>
                    <a:pt x="154" y="59"/>
                  </a:cubicBezTo>
                  <a:cubicBezTo>
                    <a:pt x="154" y="60"/>
                    <a:pt x="153" y="61"/>
                    <a:pt x="153" y="63"/>
                  </a:cubicBezTo>
                  <a:cubicBezTo>
                    <a:pt x="153" y="64"/>
                    <a:pt x="152" y="65"/>
                    <a:pt x="152" y="67"/>
                  </a:cubicBezTo>
                  <a:cubicBezTo>
                    <a:pt x="152" y="68"/>
                    <a:pt x="152" y="69"/>
                    <a:pt x="151" y="71"/>
                  </a:cubicBezTo>
                  <a:cubicBezTo>
                    <a:pt x="151" y="72"/>
                    <a:pt x="151" y="72"/>
                    <a:pt x="151" y="73"/>
                  </a:cubicBezTo>
                  <a:cubicBezTo>
                    <a:pt x="151" y="75"/>
                    <a:pt x="151" y="76"/>
                    <a:pt x="150" y="78"/>
                  </a:cubicBezTo>
                  <a:cubicBezTo>
                    <a:pt x="150" y="79"/>
                    <a:pt x="150" y="80"/>
                    <a:pt x="150" y="81"/>
                  </a:cubicBezTo>
                  <a:cubicBezTo>
                    <a:pt x="150" y="83"/>
                    <a:pt x="150" y="84"/>
                    <a:pt x="150" y="86"/>
                  </a:cubicBezTo>
                  <a:cubicBezTo>
                    <a:pt x="150" y="87"/>
                    <a:pt x="150" y="88"/>
                    <a:pt x="150" y="88"/>
                  </a:cubicBezTo>
                  <a:cubicBezTo>
                    <a:pt x="149" y="91"/>
                    <a:pt x="149" y="93"/>
                    <a:pt x="149" y="96"/>
                  </a:cubicBezTo>
                  <a:cubicBezTo>
                    <a:pt x="149" y="96"/>
                    <a:pt x="149" y="96"/>
                    <a:pt x="149" y="96"/>
                  </a:cubicBezTo>
                  <a:cubicBezTo>
                    <a:pt x="149" y="100"/>
                    <a:pt x="149" y="104"/>
                    <a:pt x="149" y="108"/>
                  </a:cubicBezTo>
                  <a:cubicBezTo>
                    <a:pt x="150" y="109"/>
                    <a:pt x="150" y="110"/>
                    <a:pt x="150" y="112"/>
                  </a:cubicBezTo>
                  <a:cubicBezTo>
                    <a:pt x="150" y="114"/>
                    <a:pt x="150" y="117"/>
                    <a:pt x="150" y="119"/>
                  </a:cubicBezTo>
                  <a:cubicBezTo>
                    <a:pt x="151" y="121"/>
                    <a:pt x="151" y="122"/>
                    <a:pt x="151" y="124"/>
                  </a:cubicBezTo>
                  <a:cubicBezTo>
                    <a:pt x="151" y="126"/>
                    <a:pt x="152" y="128"/>
                    <a:pt x="152" y="131"/>
                  </a:cubicBezTo>
                  <a:cubicBezTo>
                    <a:pt x="152" y="132"/>
                    <a:pt x="153" y="133"/>
                    <a:pt x="153" y="135"/>
                  </a:cubicBezTo>
                  <a:cubicBezTo>
                    <a:pt x="153" y="138"/>
                    <a:pt x="154" y="141"/>
                    <a:pt x="155" y="144"/>
                  </a:cubicBezTo>
                  <a:cubicBezTo>
                    <a:pt x="155" y="144"/>
                    <a:pt x="155" y="144"/>
                    <a:pt x="155" y="144"/>
                  </a:cubicBezTo>
                  <a:cubicBezTo>
                    <a:pt x="156" y="147"/>
                    <a:pt x="157" y="151"/>
                    <a:pt x="158" y="154"/>
                  </a:cubicBezTo>
                  <a:cubicBezTo>
                    <a:pt x="158" y="154"/>
                    <a:pt x="159" y="155"/>
                    <a:pt x="159" y="156"/>
                  </a:cubicBezTo>
                  <a:cubicBezTo>
                    <a:pt x="160" y="159"/>
                    <a:pt x="161" y="162"/>
                    <a:pt x="162" y="165"/>
                  </a:cubicBezTo>
                  <a:cubicBezTo>
                    <a:pt x="163" y="166"/>
                    <a:pt x="163" y="166"/>
                    <a:pt x="163" y="166"/>
                  </a:cubicBezTo>
                  <a:cubicBezTo>
                    <a:pt x="163" y="166"/>
                    <a:pt x="163" y="167"/>
                    <a:pt x="164" y="167"/>
                  </a:cubicBezTo>
                  <a:cubicBezTo>
                    <a:pt x="165" y="170"/>
                    <a:pt x="166" y="172"/>
                    <a:pt x="167" y="175"/>
                  </a:cubicBezTo>
                  <a:cubicBezTo>
                    <a:pt x="168" y="175"/>
                    <a:pt x="168" y="175"/>
                    <a:pt x="168" y="175"/>
                  </a:cubicBezTo>
                  <a:cubicBezTo>
                    <a:pt x="169" y="178"/>
                    <a:pt x="171" y="182"/>
                    <a:pt x="173" y="185"/>
                  </a:cubicBezTo>
                  <a:cubicBezTo>
                    <a:pt x="174" y="186"/>
                    <a:pt x="175" y="187"/>
                    <a:pt x="176" y="189"/>
                  </a:cubicBezTo>
                  <a:cubicBezTo>
                    <a:pt x="177" y="189"/>
                    <a:pt x="177" y="189"/>
                    <a:pt x="177" y="189"/>
                  </a:cubicBezTo>
                  <a:cubicBezTo>
                    <a:pt x="178" y="191"/>
                    <a:pt x="179" y="192"/>
                    <a:pt x="180" y="193"/>
                  </a:cubicBezTo>
                  <a:cubicBezTo>
                    <a:pt x="180" y="194"/>
                    <a:pt x="180" y="194"/>
                    <a:pt x="180" y="194"/>
                  </a:cubicBezTo>
                  <a:cubicBezTo>
                    <a:pt x="181" y="195"/>
                    <a:pt x="182" y="196"/>
                    <a:pt x="183" y="198"/>
                  </a:cubicBezTo>
                  <a:cubicBezTo>
                    <a:pt x="184" y="198"/>
                    <a:pt x="184" y="198"/>
                    <a:pt x="184" y="198"/>
                  </a:cubicBezTo>
                  <a:cubicBezTo>
                    <a:pt x="185" y="200"/>
                    <a:pt x="186" y="201"/>
                    <a:pt x="187" y="202"/>
                  </a:cubicBezTo>
                  <a:cubicBezTo>
                    <a:pt x="188" y="202"/>
                    <a:pt x="188" y="202"/>
                    <a:pt x="188" y="202"/>
                  </a:cubicBezTo>
                  <a:cubicBezTo>
                    <a:pt x="189" y="204"/>
                    <a:pt x="190" y="205"/>
                    <a:pt x="192" y="206"/>
                  </a:cubicBezTo>
                  <a:cubicBezTo>
                    <a:pt x="193" y="207"/>
                    <a:pt x="193" y="207"/>
                    <a:pt x="193" y="207"/>
                  </a:cubicBezTo>
                  <a:cubicBezTo>
                    <a:pt x="194" y="208"/>
                    <a:pt x="195" y="209"/>
                    <a:pt x="196" y="210"/>
                  </a:cubicBezTo>
                  <a:cubicBezTo>
                    <a:pt x="196" y="210"/>
                    <a:pt x="197" y="211"/>
                    <a:pt x="197" y="211"/>
                  </a:cubicBezTo>
                  <a:cubicBezTo>
                    <a:pt x="198" y="212"/>
                    <a:pt x="200" y="213"/>
                    <a:pt x="201" y="215"/>
                  </a:cubicBezTo>
                  <a:cubicBezTo>
                    <a:pt x="201" y="215"/>
                    <a:pt x="201" y="215"/>
                    <a:pt x="201" y="215"/>
                  </a:cubicBezTo>
                  <a:cubicBezTo>
                    <a:pt x="203" y="216"/>
                    <a:pt x="204" y="217"/>
                    <a:pt x="206" y="219"/>
                  </a:cubicBezTo>
                  <a:cubicBezTo>
                    <a:pt x="207" y="219"/>
                    <a:pt x="207" y="219"/>
                    <a:pt x="207" y="220"/>
                  </a:cubicBezTo>
                  <a:cubicBezTo>
                    <a:pt x="209" y="221"/>
                    <a:pt x="210" y="222"/>
                    <a:pt x="211" y="223"/>
                  </a:cubicBezTo>
                  <a:cubicBezTo>
                    <a:pt x="212" y="223"/>
                    <a:pt x="213" y="224"/>
                    <a:pt x="213" y="224"/>
                  </a:cubicBezTo>
                  <a:cubicBezTo>
                    <a:pt x="214" y="225"/>
                    <a:pt x="215" y="226"/>
                    <a:pt x="217" y="226"/>
                  </a:cubicBezTo>
                  <a:cubicBezTo>
                    <a:pt x="217" y="227"/>
                    <a:pt x="218" y="227"/>
                    <a:pt x="219" y="228"/>
                  </a:cubicBezTo>
                  <a:cubicBezTo>
                    <a:pt x="222" y="230"/>
                    <a:pt x="225" y="232"/>
                    <a:pt x="229" y="234"/>
                  </a:cubicBezTo>
                  <a:cubicBezTo>
                    <a:pt x="237" y="239"/>
                    <a:pt x="246" y="244"/>
                    <a:pt x="255" y="248"/>
                  </a:cubicBezTo>
                  <a:cubicBezTo>
                    <a:pt x="261" y="251"/>
                    <a:pt x="267" y="254"/>
                    <a:pt x="271" y="256"/>
                  </a:cubicBezTo>
                  <a:cubicBezTo>
                    <a:pt x="276" y="259"/>
                    <a:pt x="280" y="262"/>
                    <a:pt x="284" y="264"/>
                  </a:cubicBezTo>
                  <a:cubicBezTo>
                    <a:pt x="288" y="267"/>
                    <a:pt x="291" y="269"/>
                    <a:pt x="294" y="272"/>
                  </a:cubicBezTo>
                  <a:cubicBezTo>
                    <a:pt x="296" y="274"/>
                    <a:pt x="298" y="277"/>
                    <a:pt x="300" y="279"/>
                  </a:cubicBezTo>
                  <a:cubicBezTo>
                    <a:pt x="302" y="282"/>
                    <a:pt x="303" y="284"/>
                    <a:pt x="304" y="287"/>
                  </a:cubicBezTo>
                  <a:cubicBezTo>
                    <a:pt x="305" y="289"/>
                    <a:pt x="306" y="292"/>
                    <a:pt x="307" y="294"/>
                  </a:cubicBezTo>
                  <a:cubicBezTo>
                    <a:pt x="308" y="297"/>
                    <a:pt x="308" y="300"/>
                    <a:pt x="309" y="303"/>
                  </a:cubicBezTo>
                  <a:cubicBezTo>
                    <a:pt x="309" y="305"/>
                    <a:pt x="309" y="308"/>
                    <a:pt x="309" y="311"/>
                  </a:cubicBezTo>
                  <a:cubicBezTo>
                    <a:pt x="309" y="314"/>
                    <a:pt x="309" y="317"/>
                    <a:pt x="309" y="320"/>
                  </a:cubicBezTo>
                  <a:cubicBezTo>
                    <a:pt x="308" y="322"/>
                    <a:pt x="308" y="325"/>
                    <a:pt x="307" y="328"/>
                  </a:cubicBezTo>
                  <a:cubicBezTo>
                    <a:pt x="306" y="330"/>
                    <a:pt x="305" y="333"/>
                    <a:pt x="304" y="335"/>
                  </a:cubicBezTo>
                  <a:cubicBezTo>
                    <a:pt x="302" y="337"/>
                    <a:pt x="301" y="340"/>
                    <a:pt x="299" y="342"/>
                  </a:cubicBezTo>
                  <a:cubicBezTo>
                    <a:pt x="299" y="342"/>
                    <a:pt x="298" y="343"/>
                    <a:pt x="297" y="344"/>
                  </a:cubicBezTo>
                  <a:cubicBezTo>
                    <a:pt x="297" y="344"/>
                    <a:pt x="296" y="345"/>
                    <a:pt x="296" y="346"/>
                  </a:cubicBezTo>
                  <a:cubicBezTo>
                    <a:pt x="295" y="346"/>
                    <a:pt x="294" y="347"/>
                    <a:pt x="294" y="347"/>
                  </a:cubicBezTo>
                  <a:cubicBezTo>
                    <a:pt x="293" y="348"/>
                    <a:pt x="292" y="348"/>
                    <a:pt x="292" y="349"/>
                  </a:cubicBezTo>
                  <a:cubicBezTo>
                    <a:pt x="256" y="370"/>
                    <a:pt x="256" y="370"/>
                    <a:pt x="256" y="370"/>
                  </a:cubicBezTo>
                  <a:cubicBezTo>
                    <a:pt x="189" y="411"/>
                    <a:pt x="189" y="411"/>
                    <a:pt x="189" y="411"/>
                  </a:cubicBezTo>
                  <a:cubicBezTo>
                    <a:pt x="189" y="411"/>
                    <a:pt x="189" y="411"/>
                    <a:pt x="189" y="411"/>
                  </a:cubicBezTo>
                  <a:cubicBezTo>
                    <a:pt x="189" y="411"/>
                    <a:pt x="189" y="411"/>
                    <a:pt x="189" y="411"/>
                  </a:cubicBezTo>
                  <a:cubicBezTo>
                    <a:pt x="191" y="413"/>
                    <a:pt x="193" y="414"/>
                    <a:pt x="195" y="415"/>
                  </a:cubicBezTo>
                  <a:cubicBezTo>
                    <a:pt x="197" y="417"/>
                    <a:pt x="199" y="418"/>
                    <a:pt x="200" y="419"/>
                  </a:cubicBezTo>
                  <a:cubicBezTo>
                    <a:pt x="201" y="420"/>
                    <a:pt x="201" y="420"/>
                    <a:pt x="201" y="420"/>
                  </a:cubicBezTo>
                  <a:cubicBezTo>
                    <a:pt x="201" y="420"/>
                    <a:pt x="201" y="420"/>
                    <a:pt x="201" y="420"/>
                  </a:cubicBezTo>
                  <a:cubicBezTo>
                    <a:pt x="203" y="421"/>
                    <a:pt x="204" y="422"/>
                    <a:pt x="206" y="422"/>
                  </a:cubicBezTo>
                  <a:cubicBezTo>
                    <a:pt x="207" y="423"/>
                    <a:pt x="207" y="423"/>
                    <a:pt x="207" y="423"/>
                  </a:cubicBezTo>
                  <a:cubicBezTo>
                    <a:pt x="209" y="424"/>
                    <a:pt x="211" y="425"/>
                    <a:pt x="213" y="426"/>
                  </a:cubicBezTo>
                  <a:cubicBezTo>
                    <a:pt x="213" y="426"/>
                    <a:pt x="214" y="426"/>
                    <a:pt x="214" y="426"/>
                  </a:cubicBezTo>
                  <a:cubicBezTo>
                    <a:pt x="215" y="427"/>
                    <a:pt x="216" y="427"/>
                    <a:pt x="217" y="428"/>
                  </a:cubicBezTo>
                  <a:cubicBezTo>
                    <a:pt x="221" y="429"/>
                    <a:pt x="224" y="431"/>
                    <a:pt x="228" y="432"/>
                  </a:cubicBezTo>
                  <a:cubicBezTo>
                    <a:pt x="228" y="432"/>
                    <a:pt x="228" y="432"/>
                    <a:pt x="228" y="432"/>
                  </a:cubicBezTo>
                  <a:cubicBezTo>
                    <a:pt x="232" y="433"/>
                    <a:pt x="235" y="434"/>
                    <a:pt x="239" y="435"/>
                  </a:cubicBezTo>
                  <a:cubicBezTo>
                    <a:pt x="240" y="435"/>
                    <a:pt x="241" y="436"/>
                    <a:pt x="241" y="436"/>
                  </a:cubicBezTo>
                  <a:cubicBezTo>
                    <a:pt x="245" y="437"/>
                    <a:pt x="249" y="437"/>
                    <a:pt x="253" y="438"/>
                  </a:cubicBezTo>
                  <a:cubicBezTo>
                    <a:pt x="254" y="438"/>
                    <a:pt x="255" y="438"/>
                    <a:pt x="256" y="439"/>
                  </a:cubicBezTo>
                  <a:cubicBezTo>
                    <a:pt x="260" y="439"/>
                    <a:pt x="264" y="440"/>
                    <a:pt x="269" y="440"/>
                  </a:cubicBezTo>
                  <a:cubicBezTo>
                    <a:pt x="269" y="440"/>
                    <a:pt x="270" y="440"/>
                    <a:pt x="271" y="441"/>
                  </a:cubicBezTo>
                  <a:cubicBezTo>
                    <a:pt x="272" y="441"/>
                    <a:pt x="273" y="441"/>
                    <a:pt x="274" y="441"/>
                  </a:cubicBezTo>
                  <a:cubicBezTo>
                    <a:pt x="275" y="441"/>
                    <a:pt x="276" y="441"/>
                    <a:pt x="277" y="441"/>
                  </a:cubicBezTo>
                  <a:cubicBezTo>
                    <a:pt x="279" y="441"/>
                    <a:pt x="279" y="441"/>
                    <a:pt x="279" y="441"/>
                  </a:cubicBezTo>
                  <a:cubicBezTo>
                    <a:pt x="283" y="441"/>
                    <a:pt x="288" y="441"/>
                    <a:pt x="292" y="441"/>
                  </a:cubicBezTo>
                  <a:cubicBezTo>
                    <a:pt x="293" y="441"/>
                    <a:pt x="294" y="441"/>
                    <a:pt x="295" y="441"/>
                  </a:cubicBezTo>
                  <a:cubicBezTo>
                    <a:pt x="300" y="440"/>
                    <a:pt x="305" y="440"/>
                    <a:pt x="310" y="439"/>
                  </a:cubicBezTo>
                  <a:cubicBezTo>
                    <a:pt x="314" y="438"/>
                    <a:pt x="319" y="436"/>
                    <a:pt x="323" y="435"/>
                  </a:cubicBezTo>
                  <a:cubicBezTo>
                    <a:pt x="327" y="433"/>
                    <a:pt x="331" y="432"/>
                    <a:pt x="335" y="429"/>
                  </a:cubicBezTo>
                </a:path>
              </a:pathLst>
            </a:custGeom>
            <a:solidFill>
              <a:srgbClr val="97005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7" name="ïSļïďè"/>
            <p:cNvSpPr/>
            <p:nvPr/>
          </p:nvSpPr>
          <p:spPr bwMode="auto">
            <a:xfrm>
              <a:off x="5148263" y="1712913"/>
              <a:ext cx="377825" cy="161925"/>
            </a:xfrm>
            <a:custGeom>
              <a:avLst/>
              <a:gdLst>
                <a:gd name="T0" fmla="*/ 150 w 241"/>
                <a:gd name="T1" fmla="*/ 0 h 103"/>
                <a:gd name="T2" fmla="*/ 0 w 241"/>
                <a:gd name="T3" fmla="*/ 77 h 103"/>
                <a:gd name="T4" fmla="*/ 1 w 241"/>
                <a:gd name="T5" fmla="*/ 78 h 103"/>
                <a:gd name="T6" fmla="*/ 4 w 241"/>
                <a:gd name="T7" fmla="*/ 79 h 103"/>
                <a:gd name="T8" fmla="*/ 6 w 241"/>
                <a:gd name="T9" fmla="*/ 81 h 103"/>
                <a:gd name="T10" fmla="*/ 9 w 241"/>
                <a:gd name="T11" fmla="*/ 83 h 103"/>
                <a:gd name="T12" fmla="*/ 9 w 241"/>
                <a:gd name="T13" fmla="*/ 83 h 103"/>
                <a:gd name="T14" fmla="*/ 10 w 241"/>
                <a:gd name="T15" fmla="*/ 83 h 103"/>
                <a:gd name="T16" fmla="*/ 12 w 241"/>
                <a:gd name="T17" fmla="*/ 85 h 103"/>
                <a:gd name="T18" fmla="*/ 14 w 241"/>
                <a:gd name="T19" fmla="*/ 86 h 103"/>
                <a:gd name="T20" fmla="*/ 15 w 241"/>
                <a:gd name="T21" fmla="*/ 86 h 103"/>
                <a:gd name="T22" fmla="*/ 15 w 241"/>
                <a:gd name="T23" fmla="*/ 87 h 103"/>
                <a:gd name="T24" fmla="*/ 16 w 241"/>
                <a:gd name="T25" fmla="*/ 87 h 103"/>
                <a:gd name="T26" fmla="*/ 20 w 241"/>
                <a:gd name="T27" fmla="*/ 89 h 103"/>
                <a:gd name="T28" fmla="*/ 21 w 241"/>
                <a:gd name="T29" fmla="*/ 89 h 103"/>
                <a:gd name="T30" fmla="*/ 22 w 241"/>
                <a:gd name="T31" fmla="*/ 90 h 103"/>
                <a:gd name="T32" fmla="*/ 24 w 241"/>
                <a:gd name="T33" fmla="*/ 91 h 103"/>
                <a:gd name="T34" fmla="*/ 25 w 241"/>
                <a:gd name="T35" fmla="*/ 91 h 103"/>
                <a:gd name="T36" fmla="*/ 35 w 241"/>
                <a:gd name="T37" fmla="*/ 95 h 103"/>
                <a:gd name="T38" fmla="*/ 35 w 241"/>
                <a:gd name="T39" fmla="*/ 95 h 103"/>
                <a:gd name="T40" fmla="*/ 35 w 241"/>
                <a:gd name="T41" fmla="*/ 95 h 103"/>
                <a:gd name="T42" fmla="*/ 42 w 241"/>
                <a:gd name="T43" fmla="*/ 97 h 103"/>
                <a:gd name="T44" fmla="*/ 46 w 241"/>
                <a:gd name="T45" fmla="*/ 98 h 103"/>
                <a:gd name="T46" fmla="*/ 47 w 241"/>
                <a:gd name="T47" fmla="*/ 98 h 103"/>
                <a:gd name="T48" fmla="*/ 48 w 241"/>
                <a:gd name="T49" fmla="*/ 98 h 103"/>
                <a:gd name="T50" fmla="*/ 59 w 241"/>
                <a:gd name="T51" fmla="*/ 100 h 103"/>
                <a:gd name="T52" fmla="*/ 60 w 241"/>
                <a:gd name="T53" fmla="*/ 101 h 103"/>
                <a:gd name="T54" fmla="*/ 61 w 241"/>
                <a:gd name="T55" fmla="*/ 101 h 103"/>
                <a:gd name="T56" fmla="*/ 74 w 241"/>
                <a:gd name="T57" fmla="*/ 102 h 103"/>
                <a:gd name="T58" fmla="*/ 76 w 241"/>
                <a:gd name="T59" fmla="*/ 103 h 103"/>
                <a:gd name="T60" fmla="*/ 79 w 241"/>
                <a:gd name="T61" fmla="*/ 103 h 103"/>
                <a:gd name="T62" fmla="*/ 82 w 241"/>
                <a:gd name="T63" fmla="*/ 103 h 103"/>
                <a:gd name="T64" fmla="*/ 84 w 241"/>
                <a:gd name="T65" fmla="*/ 103 h 103"/>
                <a:gd name="T66" fmla="*/ 99 w 241"/>
                <a:gd name="T67" fmla="*/ 103 h 103"/>
                <a:gd name="T68" fmla="*/ 113 w 241"/>
                <a:gd name="T69" fmla="*/ 101 h 103"/>
                <a:gd name="T70" fmla="*/ 126 w 241"/>
                <a:gd name="T71" fmla="*/ 97 h 103"/>
                <a:gd name="T72" fmla="*/ 138 w 241"/>
                <a:gd name="T73" fmla="*/ 92 h 103"/>
                <a:gd name="T74" fmla="*/ 239 w 241"/>
                <a:gd name="T75" fmla="*/ 34 h 103"/>
                <a:gd name="T76" fmla="*/ 241 w 241"/>
                <a:gd name="T77" fmla="*/ 21 h 103"/>
                <a:gd name="T78" fmla="*/ 150 w 241"/>
                <a:gd name="T7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1" h="103">
                  <a:moveTo>
                    <a:pt x="150" y="0"/>
                  </a:moveTo>
                  <a:cubicBezTo>
                    <a:pt x="0" y="77"/>
                    <a:pt x="0" y="77"/>
                    <a:pt x="0" y="77"/>
                  </a:cubicBezTo>
                  <a:cubicBezTo>
                    <a:pt x="1" y="78"/>
                    <a:pt x="1" y="78"/>
                    <a:pt x="1" y="78"/>
                  </a:cubicBezTo>
                  <a:cubicBezTo>
                    <a:pt x="2" y="78"/>
                    <a:pt x="3" y="79"/>
                    <a:pt x="4" y="79"/>
                  </a:cubicBezTo>
                  <a:cubicBezTo>
                    <a:pt x="4" y="80"/>
                    <a:pt x="5" y="81"/>
                    <a:pt x="6" y="81"/>
                  </a:cubicBezTo>
                  <a:cubicBezTo>
                    <a:pt x="7" y="82"/>
                    <a:pt x="8" y="82"/>
                    <a:pt x="9" y="83"/>
                  </a:cubicBezTo>
                  <a:cubicBezTo>
                    <a:pt x="9" y="83"/>
                    <a:pt x="9" y="83"/>
                    <a:pt x="9" y="83"/>
                  </a:cubicBezTo>
                  <a:cubicBezTo>
                    <a:pt x="10" y="83"/>
                    <a:pt x="10" y="83"/>
                    <a:pt x="10" y="83"/>
                  </a:cubicBezTo>
                  <a:cubicBezTo>
                    <a:pt x="10" y="84"/>
                    <a:pt x="11" y="84"/>
                    <a:pt x="12" y="85"/>
                  </a:cubicBezTo>
                  <a:cubicBezTo>
                    <a:pt x="13" y="85"/>
                    <a:pt x="14" y="86"/>
                    <a:pt x="14" y="86"/>
                  </a:cubicBezTo>
                  <a:cubicBezTo>
                    <a:pt x="15" y="86"/>
                    <a:pt x="15" y="86"/>
                    <a:pt x="15" y="86"/>
                  </a:cubicBezTo>
                  <a:cubicBezTo>
                    <a:pt x="15" y="87"/>
                    <a:pt x="15" y="87"/>
                    <a:pt x="15" y="87"/>
                  </a:cubicBezTo>
                  <a:cubicBezTo>
                    <a:pt x="16" y="87"/>
                    <a:pt x="16" y="87"/>
                    <a:pt x="16" y="87"/>
                  </a:cubicBezTo>
                  <a:cubicBezTo>
                    <a:pt x="17" y="88"/>
                    <a:pt x="18" y="88"/>
                    <a:pt x="20" y="89"/>
                  </a:cubicBezTo>
                  <a:cubicBezTo>
                    <a:pt x="21" y="89"/>
                    <a:pt x="21" y="89"/>
                    <a:pt x="21" y="89"/>
                  </a:cubicBezTo>
                  <a:cubicBezTo>
                    <a:pt x="21" y="89"/>
                    <a:pt x="21" y="90"/>
                    <a:pt x="22" y="90"/>
                  </a:cubicBezTo>
                  <a:cubicBezTo>
                    <a:pt x="22" y="90"/>
                    <a:pt x="23" y="90"/>
                    <a:pt x="24" y="91"/>
                  </a:cubicBezTo>
                  <a:cubicBezTo>
                    <a:pt x="24" y="91"/>
                    <a:pt x="25" y="91"/>
                    <a:pt x="25" y="91"/>
                  </a:cubicBezTo>
                  <a:cubicBezTo>
                    <a:pt x="28" y="92"/>
                    <a:pt x="31" y="94"/>
                    <a:pt x="35" y="95"/>
                  </a:cubicBezTo>
                  <a:cubicBezTo>
                    <a:pt x="35" y="95"/>
                    <a:pt x="35" y="95"/>
                    <a:pt x="35" y="95"/>
                  </a:cubicBezTo>
                  <a:cubicBezTo>
                    <a:pt x="35" y="95"/>
                    <a:pt x="35" y="95"/>
                    <a:pt x="35" y="95"/>
                  </a:cubicBezTo>
                  <a:cubicBezTo>
                    <a:pt x="38" y="96"/>
                    <a:pt x="40" y="96"/>
                    <a:pt x="42" y="97"/>
                  </a:cubicBezTo>
                  <a:cubicBezTo>
                    <a:pt x="43" y="97"/>
                    <a:pt x="44" y="97"/>
                    <a:pt x="46" y="98"/>
                  </a:cubicBezTo>
                  <a:cubicBezTo>
                    <a:pt x="46" y="98"/>
                    <a:pt x="47" y="98"/>
                    <a:pt x="47" y="98"/>
                  </a:cubicBezTo>
                  <a:cubicBezTo>
                    <a:pt x="48" y="98"/>
                    <a:pt x="48" y="98"/>
                    <a:pt x="48" y="98"/>
                  </a:cubicBezTo>
                  <a:cubicBezTo>
                    <a:pt x="51" y="99"/>
                    <a:pt x="55" y="100"/>
                    <a:pt x="59" y="100"/>
                  </a:cubicBezTo>
                  <a:cubicBezTo>
                    <a:pt x="60" y="101"/>
                    <a:pt x="60" y="101"/>
                    <a:pt x="60" y="101"/>
                  </a:cubicBezTo>
                  <a:cubicBezTo>
                    <a:pt x="60" y="101"/>
                    <a:pt x="61" y="101"/>
                    <a:pt x="61" y="101"/>
                  </a:cubicBezTo>
                  <a:cubicBezTo>
                    <a:pt x="65" y="101"/>
                    <a:pt x="70" y="102"/>
                    <a:pt x="74" y="102"/>
                  </a:cubicBezTo>
                  <a:cubicBezTo>
                    <a:pt x="75" y="102"/>
                    <a:pt x="76" y="103"/>
                    <a:pt x="76" y="103"/>
                  </a:cubicBezTo>
                  <a:cubicBezTo>
                    <a:pt x="77" y="103"/>
                    <a:pt x="78" y="103"/>
                    <a:pt x="79" y="103"/>
                  </a:cubicBezTo>
                  <a:cubicBezTo>
                    <a:pt x="80" y="103"/>
                    <a:pt x="81" y="103"/>
                    <a:pt x="82" y="103"/>
                  </a:cubicBezTo>
                  <a:cubicBezTo>
                    <a:pt x="82" y="103"/>
                    <a:pt x="83" y="103"/>
                    <a:pt x="84" y="103"/>
                  </a:cubicBezTo>
                  <a:cubicBezTo>
                    <a:pt x="89" y="103"/>
                    <a:pt x="94" y="103"/>
                    <a:pt x="99" y="103"/>
                  </a:cubicBezTo>
                  <a:cubicBezTo>
                    <a:pt x="104" y="102"/>
                    <a:pt x="109" y="102"/>
                    <a:pt x="113" y="101"/>
                  </a:cubicBezTo>
                  <a:cubicBezTo>
                    <a:pt x="118" y="100"/>
                    <a:pt x="122" y="98"/>
                    <a:pt x="126" y="97"/>
                  </a:cubicBezTo>
                  <a:cubicBezTo>
                    <a:pt x="130" y="95"/>
                    <a:pt x="134" y="94"/>
                    <a:pt x="138" y="92"/>
                  </a:cubicBezTo>
                  <a:cubicBezTo>
                    <a:pt x="239" y="34"/>
                    <a:pt x="239" y="34"/>
                    <a:pt x="239" y="34"/>
                  </a:cubicBezTo>
                  <a:cubicBezTo>
                    <a:pt x="241" y="21"/>
                    <a:pt x="241" y="21"/>
                    <a:pt x="241" y="21"/>
                  </a:cubicBezTo>
                  <a:lnTo>
                    <a:pt x="150" y="0"/>
                  </a:lnTo>
                  <a:close/>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8" name="íśḷïḋe"/>
            <p:cNvSpPr/>
            <p:nvPr/>
          </p:nvSpPr>
          <p:spPr bwMode="auto">
            <a:xfrm>
              <a:off x="5108576" y="1317626"/>
              <a:ext cx="444500" cy="317500"/>
            </a:xfrm>
            <a:custGeom>
              <a:avLst/>
              <a:gdLst>
                <a:gd name="T0" fmla="*/ 284 w 284"/>
                <a:gd name="T1" fmla="*/ 153 h 203"/>
                <a:gd name="T2" fmla="*/ 279 w 284"/>
                <a:gd name="T3" fmla="*/ 168 h 203"/>
                <a:gd name="T4" fmla="*/ 272 w 284"/>
                <a:gd name="T5" fmla="*/ 177 h 203"/>
                <a:gd name="T6" fmla="*/ 269 w 284"/>
                <a:gd name="T7" fmla="*/ 180 h 203"/>
                <a:gd name="T8" fmla="*/ 231 w 284"/>
                <a:gd name="T9" fmla="*/ 203 h 203"/>
                <a:gd name="T10" fmla="*/ 111 w 284"/>
                <a:gd name="T11" fmla="*/ 103 h 203"/>
                <a:gd name="T12" fmla="*/ 42 w 284"/>
                <a:gd name="T13" fmla="*/ 146 h 203"/>
                <a:gd name="T14" fmla="*/ 42 w 284"/>
                <a:gd name="T15" fmla="*/ 146 h 203"/>
                <a:gd name="T16" fmla="*/ 37 w 284"/>
                <a:gd name="T17" fmla="*/ 142 h 203"/>
                <a:gd name="T18" fmla="*/ 33 w 284"/>
                <a:gd name="T19" fmla="*/ 139 h 203"/>
                <a:gd name="T20" fmla="*/ 30 w 284"/>
                <a:gd name="T21" fmla="*/ 137 h 203"/>
                <a:gd name="T22" fmla="*/ 24 w 284"/>
                <a:gd name="T23" fmla="*/ 131 h 203"/>
                <a:gd name="T24" fmla="*/ 24 w 284"/>
                <a:gd name="T25" fmla="*/ 130 h 203"/>
                <a:gd name="T26" fmla="*/ 22 w 284"/>
                <a:gd name="T27" fmla="*/ 128 h 203"/>
                <a:gd name="T28" fmla="*/ 17 w 284"/>
                <a:gd name="T29" fmla="*/ 123 h 203"/>
                <a:gd name="T30" fmla="*/ 17 w 284"/>
                <a:gd name="T31" fmla="*/ 122 h 203"/>
                <a:gd name="T32" fmla="*/ 14 w 284"/>
                <a:gd name="T33" fmla="*/ 119 h 203"/>
                <a:gd name="T34" fmla="*/ 12 w 284"/>
                <a:gd name="T35" fmla="*/ 115 h 203"/>
                <a:gd name="T36" fmla="*/ 10 w 284"/>
                <a:gd name="T37" fmla="*/ 113 h 203"/>
                <a:gd name="T38" fmla="*/ 8 w 284"/>
                <a:gd name="T39" fmla="*/ 110 h 203"/>
                <a:gd name="T40" fmla="*/ 5 w 284"/>
                <a:gd name="T41" fmla="*/ 105 h 203"/>
                <a:gd name="T42" fmla="*/ 5 w 284"/>
                <a:gd name="T43" fmla="*/ 105 h 203"/>
                <a:gd name="T44" fmla="*/ 1 w 284"/>
                <a:gd name="T45" fmla="*/ 98 h 203"/>
                <a:gd name="T46" fmla="*/ 0 w 284"/>
                <a:gd name="T47" fmla="*/ 96 h 203"/>
                <a:gd name="T48" fmla="*/ 0 w 284"/>
                <a:gd name="T49" fmla="*/ 94 h 203"/>
                <a:gd name="T50" fmla="*/ 142 w 284"/>
                <a:gd name="T51" fmla="*/ 8 h 203"/>
                <a:gd name="T52" fmla="*/ 148 w 284"/>
                <a:gd name="T53" fmla="*/ 18 h 203"/>
                <a:gd name="T54" fmla="*/ 152 w 284"/>
                <a:gd name="T55" fmla="*/ 22 h 203"/>
                <a:gd name="T56" fmla="*/ 155 w 284"/>
                <a:gd name="T57" fmla="*/ 27 h 203"/>
                <a:gd name="T58" fmla="*/ 159 w 284"/>
                <a:gd name="T59" fmla="*/ 31 h 203"/>
                <a:gd name="T60" fmla="*/ 163 w 284"/>
                <a:gd name="T61" fmla="*/ 35 h 203"/>
                <a:gd name="T62" fmla="*/ 168 w 284"/>
                <a:gd name="T63" fmla="*/ 40 h 203"/>
                <a:gd name="T64" fmla="*/ 172 w 284"/>
                <a:gd name="T65" fmla="*/ 44 h 203"/>
                <a:gd name="T66" fmla="*/ 176 w 284"/>
                <a:gd name="T67" fmla="*/ 48 h 203"/>
                <a:gd name="T68" fmla="*/ 182 w 284"/>
                <a:gd name="T69" fmla="*/ 53 h 203"/>
                <a:gd name="T70" fmla="*/ 188 w 284"/>
                <a:gd name="T71" fmla="*/ 57 h 203"/>
                <a:gd name="T72" fmla="*/ 194 w 284"/>
                <a:gd name="T73" fmla="*/ 61 h 203"/>
                <a:gd name="T74" fmla="*/ 230 w 284"/>
                <a:gd name="T75" fmla="*/ 81 h 203"/>
                <a:gd name="T76" fmla="*/ 259 w 284"/>
                <a:gd name="T77" fmla="*/ 97 h 203"/>
                <a:gd name="T78" fmla="*/ 275 w 284"/>
                <a:gd name="T79" fmla="*/ 112 h 203"/>
                <a:gd name="T80" fmla="*/ 282 w 284"/>
                <a:gd name="T81" fmla="*/ 127 h 203"/>
                <a:gd name="T82" fmla="*/ 284 w 284"/>
                <a:gd name="T83" fmla="*/ 14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203">
                  <a:moveTo>
                    <a:pt x="284" y="144"/>
                  </a:moveTo>
                  <a:cubicBezTo>
                    <a:pt x="284" y="147"/>
                    <a:pt x="284" y="150"/>
                    <a:pt x="284" y="153"/>
                  </a:cubicBezTo>
                  <a:cubicBezTo>
                    <a:pt x="283" y="155"/>
                    <a:pt x="283" y="158"/>
                    <a:pt x="282" y="161"/>
                  </a:cubicBezTo>
                  <a:cubicBezTo>
                    <a:pt x="281" y="163"/>
                    <a:pt x="280" y="166"/>
                    <a:pt x="279" y="168"/>
                  </a:cubicBezTo>
                  <a:cubicBezTo>
                    <a:pt x="277" y="170"/>
                    <a:pt x="276" y="173"/>
                    <a:pt x="274" y="175"/>
                  </a:cubicBezTo>
                  <a:cubicBezTo>
                    <a:pt x="274" y="175"/>
                    <a:pt x="273" y="176"/>
                    <a:pt x="272" y="177"/>
                  </a:cubicBezTo>
                  <a:cubicBezTo>
                    <a:pt x="272" y="177"/>
                    <a:pt x="271" y="178"/>
                    <a:pt x="271" y="179"/>
                  </a:cubicBezTo>
                  <a:cubicBezTo>
                    <a:pt x="270" y="179"/>
                    <a:pt x="269" y="180"/>
                    <a:pt x="269" y="180"/>
                  </a:cubicBezTo>
                  <a:cubicBezTo>
                    <a:pt x="268" y="181"/>
                    <a:pt x="267" y="181"/>
                    <a:pt x="267" y="182"/>
                  </a:cubicBezTo>
                  <a:cubicBezTo>
                    <a:pt x="231" y="203"/>
                    <a:pt x="231" y="203"/>
                    <a:pt x="231" y="203"/>
                  </a:cubicBezTo>
                  <a:cubicBezTo>
                    <a:pt x="218" y="196"/>
                    <a:pt x="218" y="196"/>
                    <a:pt x="218" y="196"/>
                  </a:cubicBezTo>
                  <a:cubicBezTo>
                    <a:pt x="111" y="103"/>
                    <a:pt x="111" y="103"/>
                    <a:pt x="111" y="103"/>
                  </a:cubicBezTo>
                  <a:cubicBezTo>
                    <a:pt x="44" y="148"/>
                    <a:pt x="44" y="148"/>
                    <a:pt x="44" y="148"/>
                  </a:cubicBezTo>
                  <a:cubicBezTo>
                    <a:pt x="43" y="147"/>
                    <a:pt x="43" y="147"/>
                    <a:pt x="42" y="146"/>
                  </a:cubicBezTo>
                  <a:cubicBezTo>
                    <a:pt x="42" y="146"/>
                    <a:pt x="42" y="146"/>
                    <a:pt x="42" y="146"/>
                  </a:cubicBezTo>
                  <a:cubicBezTo>
                    <a:pt x="42" y="146"/>
                    <a:pt x="42" y="146"/>
                    <a:pt x="42" y="146"/>
                  </a:cubicBezTo>
                  <a:cubicBezTo>
                    <a:pt x="41" y="146"/>
                    <a:pt x="41" y="146"/>
                    <a:pt x="41" y="146"/>
                  </a:cubicBezTo>
                  <a:cubicBezTo>
                    <a:pt x="40" y="145"/>
                    <a:pt x="38" y="144"/>
                    <a:pt x="37" y="142"/>
                  </a:cubicBezTo>
                  <a:cubicBezTo>
                    <a:pt x="36" y="141"/>
                    <a:pt x="35" y="140"/>
                    <a:pt x="34" y="140"/>
                  </a:cubicBezTo>
                  <a:cubicBezTo>
                    <a:pt x="33" y="139"/>
                    <a:pt x="33" y="139"/>
                    <a:pt x="33" y="139"/>
                  </a:cubicBezTo>
                  <a:cubicBezTo>
                    <a:pt x="32" y="138"/>
                    <a:pt x="32" y="138"/>
                    <a:pt x="32" y="138"/>
                  </a:cubicBezTo>
                  <a:cubicBezTo>
                    <a:pt x="32" y="138"/>
                    <a:pt x="31" y="137"/>
                    <a:pt x="30" y="137"/>
                  </a:cubicBezTo>
                  <a:cubicBezTo>
                    <a:pt x="29" y="136"/>
                    <a:pt x="28" y="135"/>
                    <a:pt x="27" y="134"/>
                  </a:cubicBezTo>
                  <a:cubicBezTo>
                    <a:pt x="26" y="133"/>
                    <a:pt x="25" y="132"/>
                    <a:pt x="24" y="131"/>
                  </a:cubicBezTo>
                  <a:cubicBezTo>
                    <a:pt x="24" y="131"/>
                    <a:pt x="24" y="131"/>
                    <a:pt x="24" y="131"/>
                  </a:cubicBezTo>
                  <a:cubicBezTo>
                    <a:pt x="24" y="130"/>
                    <a:pt x="24" y="130"/>
                    <a:pt x="24" y="130"/>
                  </a:cubicBezTo>
                  <a:cubicBezTo>
                    <a:pt x="24" y="130"/>
                    <a:pt x="24" y="130"/>
                    <a:pt x="24" y="130"/>
                  </a:cubicBezTo>
                  <a:cubicBezTo>
                    <a:pt x="23" y="130"/>
                    <a:pt x="23" y="129"/>
                    <a:pt x="22" y="128"/>
                  </a:cubicBezTo>
                  <a:cubicBezTo>
                    <a:pt x="21" y="127"/>
                    <a:pt x="20" y="127"/>
                    <a:pt x="20" y="126"/>
                  </a:cubicBezTo>
                  <a:cubicBezTo>
                    <a:pt x="19" y="125"/>
                    <a:pt x="18" y="124"/>
                    <a:pt x="17" y="123"/>
                  </a:cubicBezTo>
                  <a:cubicBezTo>
                    <a:pt x="17" y="122"/>
                    <a:pt x="17" y="122"/>
                    <a:pt x="17" y="122"/>
                  </a:cubicBezTo>
                  <a:cubicBezTo>
                    <a:pt x="17" y="122"/>
                    <a:pt x="17" y="122"/>
                    <a:pt x="17" y="122"/>
                  </a:cubicBezTo>
                  <a:cubicBezTo>
                    <a:pt x="16" y="122"/>
                    <a:pt x="16" y="121"/>
                    <a:pt x="15" y="120"/>
                  </a:cubicBezTo>
                  <a:cubicBezTo>
                    <a:pt x="15" y="120"/>
                    <a:pt x="14" y="119"/>
                    <a:pt x="14" y="119"/>
                  </a:cubicBezTo>
                  <a:cubicBezTo>
                    <a:pt x="14" y="118"/>
                    <a:pt x="13" y="118"/>
                    <a:pt x="13" y="117"/>
                  </a:cubicBezTo>
                  <a:cubicBezTo>
                    <a:pt x="12" y="117"/>
                    <a:pt x="12" y="116"/>
                    <a:pt x="12" y="115"/>
                  </a:cubicBezTo>
                  <a:cubicBezTo>
                    <a:pt x="11" y="115"/>
                    <a:pt x="11" y="114"/>
                    <a:pt x="10" y="114"/>
                  </a:cubicBezTo>
                  <a:cubicBezTo>
                    <a:pt x="10" y="113"/>
                    <a:pt x="10" y="113"/>
                    <a:pt x="10" y="113"/>
                  </a:cubicBezTo>
                  <a:cubicBezTo>
                    <a:pt x="9" y="112"/>
                    <a:pt x="9" y="112"/>
                    <a:pt x="9" y="111"/>
                  </a:cubicBezTo>
                  <a:cubicBezTo>
                    <a:pt x="9" y="111"/>
                    <a:pt x="8" y="111"/>
                    <a:pt x="8" y="110"/>
                  </a:cubicBezTo>
                  <a:cubicBezTo>
                    <a:pt x="8" y="110"/>
                    <a:pt x="8" y="109"/>
                    <a:pt x="7" y="109"/>
                  </a:cubicBezTo>
                  <a:cubicBezTo>
                    <a:pt x="7" y="108"/>
                    <a:pt x="6" y="107"/>
                    <a:pt x="5" y="105"/>
                  </a:cubicBezTo>
                  <a:cubicBezTo>
                    <a:pt x="5" y="105"/>
                    <a:pt x="5" y="105"/>
                    <a:pt x="5" y="105"/>
                  </a:cubicBezTo>
                  <a:cubicBezTo>
                    <a:pt x="5" y="105"/>
                    <a:pt x="5" y="105"/>
                    <a:pt x="5" y="105"/>
                  </a:cubicBezTo>
                  <a:cubicBezTo>
                    <a:pt x="4" y="104"/>
                    <a:pt x="4" y="103"/>
                    <a:pt x="3" y="102"/>
                  </a:cubicBezTo>
                  <a:cubicBezTo>
                    <a:pt x="3" y="101"/>
                    <a:pt x="2" y="99"/>
                    <a:pt x="1" y="98"/>
                  </a:cubicBezTo>
                  <a:cubicBezTo>
                    <a:pt x="1" y="97"/>
                    <a:pt x="1" y="97"/>
                    <a:pt x="0" y="96"/>
                  </a:cubicBezTo>
                  <a:cubicBezTo>
                    <a:pt x="0" y="96"/>
                    <a:pt x="0" y="96"/>
                    <a:pt x="0" y="96"/>
                  </a:cubicBezTo>
                  <a:cubicBezTo>
                    <a:pt x="0" y="95"/>
                    <a:pt x="0" y="95"/>
                    <a:pt x="0" y="95"/>
                  </a:cubicBezTo>
                  <a:cubicBezTo>
                    <a:pt x="0" y="94"/>
                    <a:pt x="0" y="94"/>
                    <a:pt x="0" y="94"/>
                  </a:cubicBezTo>
                  <a:cubicBezTo>
                    <a:pt x="139" y="0"/>
                    <a:pt x="139" y="0"/>
                    <a:pt x="139" y="0"/>
                  </a:cubicBezTo>
                  <a:cubicBezTo>
                    <a:pt x="140" y="3"/>
                    <a:pt x="141" y="5"/>
                    <a:pt x="142" y="8"/>
                  </a:cubicBezTo>
                  <a:cubicBezTo>
                    <a:pt x="143" y="8"/>
                    <a:pt x="143" y="8"/>
                    <a:pt x="143" y="8"/>
                  </a:cubicBezTo>
                  <a:cubicBezTo>
                    <a:pt x="144" y="11"/>
                    <a:pt x="146" y="15"/>
                    <a:pt x="148" y="18"/>
                  </a:cubicBezTo>
                  <a:cubicBezTo>
                    <a:pt x="149" y="19"/>
                    <a:pt x="150" y="20"/>
                    <a:pt x="151" y="22"/>
                  </a:cubicBezTo>
                  <a:cubicBezTo>
                    <a:pt x="152" y="22"/>
                    <a:pt x="152" y="22"/>
                    <a:pt x="152" y="22"/>
                  </a:cubicBezTo>
                  <a:cubicBezTo>
                    <a:pt x="153" y="24"/>
                    <a:pt x="154" y="25"/>
                    <a:pt x="155" y="26"/>
                  </a:cubicBezTo>
                  <a:cubicBezTo>
                    <a:pt x="155" y="27"/>
                    <a:pt x="155" y="27"/>
                    <a:pt x="155" y="27"/>
                  </a:cubicBezTo>
                  <a:cubicBezTo>
                    <a:pt x="156" y="28"/>
                    <a:pt x="157" y="29"/>
                    <a:pt x="158" y="31"/>
                  </a:cubicBezTo>
                  <a:cubicBezTo>
                    <a:pt x="159" y="31"/>
                    <a:pt x="159" y="31"/>
                    <a:pt x="159" y="31"/>
                  </a:cubicBezTo>
                  <a:cubicBezTo>
                    <a:pt x="160" y="33"/>
                    <a:pt x="161" y="34"/>
                    <a:pt x="162" y="35"/>
                  </a:cubicBezTo>
                  <a:cubicBezTo>
                    <a:pt x="163" y="35"/>
                    <a:pt x="163" y="35"/>
                    <a:pt x="163" y="35"/>
                  </a:cubicBezTo>
                  <a:cubicBezTo>
                    <a:pt x="164" y="37"/>
                    <a:pt x="165" y="38"/>
                    <a:pt x="167" y="39"/>
                  </a:cubicBezTo>
                  <a:cubicBezTo>
                    <a:pt x="168" y="40"/>
                    <a:pt x="168" y="40"/>
                    <a:pt x="168" y="40"/>
                  </a:cubicBezTo>
                  <a:cubicBezTo>
                    <a:pt x="169" y="41"/>
                    <a:pt x="170" y="42"/>
                    <a:pt x="171" y="43"/>
                  </a:cubicBezTo>
                  <a:cubicBezTo>
                    <a:pt x="171" y="43"/>
                    <a:pt x="172" y="44"/>
                    <a:pt x="172" y="44"/>
                  </a:cubicBezTo>
                  <a:cubicBezTo>
                    <a:pt x="173" y="45"/>
                    <a:pt x="175" y="46"/>
                    <a:pt x="176" y="48"/>
                  </a:cubicBezTo>
                  <a:cubicBezTo>
                    <a:pt x="176" y="48"/>
                    <a:pt x="176" y="48"/>
                    <a:pt x="176" y="48"/>
                  </a:cubicBezTo>
                  <a:cubicBezTo>
                    <a:pt x="178" y="49"/>
                    <a:pt x="179" y="50"/>
                    <a:pt x="181" y="52"/>
                  </a:cubicBezTo>
                  <a:cubicBezTo>
                    <a:pt x="182" y="52"/>
                    <a:pt x="182" y="52"/>
                    <a:pt x="182" y="53"/>
                  </a:cubicBezTo>
                  <a:cubicBezTo>
                    <a:pt x="184" y="54"/>
                    <a:pt x="185" y="55"/>
                    <a:pt x="186" y="56"/>
                  </a:cubicBezTo>
                  <a:cubicBezTo>
                    <a:pt x="187" y="56"/>
                    <a:pt x="188" y="57"/>
                    <a:pt x="188" y="57"/>
                  </a:cubicBezTo>
                  <a:cubicBezTo>
                    <a:pt x="189" y="58"/>
                    <a:pt x="190" y="59"/>
                    <a:pt x="192" y="59"/>
                  </a:cubicBezTo>
                  <a:cubicBezTo>
                    <a:pt x="192" y="60"/>
                    <a:pt x="193" y="60"/>
                    <a:pt x="194" y="61"/>
                  </a:cubicBezTo>
                  <a:cubicBezTo>
                    <a:pt x="197" y="63"/>
                    <a:pt x="200" y="65"/>
                    <a:pt x="204" y="67"/>
                  </a:cubicBezTo>
                  <a:cubicBezTo>
                    <a:pt x="212" y="72"/>
                    <a:pt x="221" y="77"/>
                    <a:pt x="230" y="81"/>
                  </a:cubicBezTo>
                  <a:cubicBezTo>
                    <a:pt x="236" y="84"/>
                    <a:pt x="242" y="87"/>
                    <a:pt x="246" y="89"/>
                  </a:cubicBezTo>
                  <a:cubicBezTo>
                    <a:pt x="251" y="92"/>
                    <a:pt x="255" y="95"/>
                    <a:pt x="259" y="97"/>
                  </a:cubicBezTo>
                  <a:cubicBezTo>
                    <a:pt x="263" y="100"/>
                    <a:pt x="266" y="102"/>
                    <a:pt x="269" y="105"/>
                  </a:cubicBezTo>
                  <a:cubicBezTo>
                    <a:pt x="271" y="107"/>
                    <a:pt x="273" y="110"/>
                    <a:pt x="275" y="112"/>
                  </a:cubicBezTo>
                  <a:cubicBezTo>
                    <a:pt x="277" y="115"/>
                    <a:pt x="278" y="117"/>
                    <a:pt x="279" y="120"/>
                  </a:cubicBezTo>
                  <a:cubicBezTo>
                    <a:pt x="280" y="122"/>
                    <a:pt x="281" y="125"/>
                    <a:pt x="282" y="127"/>
                  </a:cubicBezTo>
                  <a:cubicBezTo>
                    <a:pt x="283" y="130"/>
                    <a:pt x="283" y="133"/>
                    <a:pt x="284" y="136"/>
                  </a:cubicBezTo>
                  <a:cubicBezTo>
                    <a:pt x="284" y="138"/>
                    <a:pt x="284" y="141"/>
                    <a:pt x="284" y="144"/>
                  </a:cubicBezTo>
                </a:path>
              </a:pathLst>
            </a:custGeom>
            <a:solidFill>
              <a:srgbClr val="76004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89" name="îsḷiḋê"/>
            <p:cNvSpPr/>
            <p:nvPr/>
          </p:nvSpPr>
          <p:spPr bwMode="auto">
            <a:xfrm>
              <a:off x="5281613" y="1030288"/>
              <a:ext cx="403225" cy="715963"/>
            </a:xfrm>
            <a:custGeom>
              <a:avLst/>
              <a:gdLst>
                <a:gd name="T0" fmla="*/ 253 w 257"/>
                <a:gd name="T1" fmla="*/ 359 h 458"/>
                <a:gd name="T2" fmla="*/ 234 w 257"/>
                <a:gd name="T3" fmla="*/ 411 h 458"/>
                <a:gd name="T4" fmla="*/ 201 w 257"/>
                <a:gd name="T5" fmla="*/ 445 h 458"/>
                <a:gd name="T6" fmla="*/ 160 w 257"/>
                <a:gd name="T7" fmla="*/ 458 h 458"/>
                <a:gd name="T8" fmla="*/ 138 w 257"/>
                <a:gd name="T9" fmla="*/ 458 h 458"/>
                <a:gd name="T10" fmla="*/ 99 w 257"/>
                <a:gd name="T11" fmla="*/ 451 h 458"/>
                <a:gd name="T12" fmla="*/ 31 w 257"/>
                <a:gd name="T13" fmla="*/ 402 h 458"/>
                <a:gd name="T14" fmla="*/ 3 w 257"/>
                <a:gd name="T15" fmla="*/ 319 h 458"/>
                <a:gd name="T16" fmla="*/ 87 w 257"/>
                <a:gd name="T17" fmla="*/ 303 h 458"/>
                <a:gd name="T18" fmla="*/ 96 w 257"/>
                <a:gd name="T19" fmla="*/ 338 h 458"/>
                <a:gd name="T20" fmla="*/ 122 w 257"/>
                <a:gd name="T21" fmla="*/ 366 h 458"/>
                <a:gd name="T22" fmla="*/ 136 w 257"/>
                <a:gd name="T23" fmla="*/ 370 h 458"/>
                <a:gd name="T24" fmla="*/ 145 w 257"/>
                <a:gd name="T25" fmla="*/ 369 h 458"/>
                <a:gd name="T26" fmla="*/ 163 w 257"/>
                <a:gd name="T27" fmla="*/ 359 h 458"/>
                <a:gd name="T28" fmla="*/ 173 w 257"/>
                <a:gd name="T29" fmla="*/ 337 h 458"/>
                <a:gd name="T30" fmla="*/ 171 w 257"/>
                <a:gd name="T31" fmla="*/ 311 h 458"/>
                <a:gd name="T32" fmla="*/ 158 w 257"/>
                <a:gd name="T33" fmla="*/ 289 h 458"/>
                <a:gd name="T34" fmla="*/ 119 w 257"/>
                <a:gd name="T35" fmla="*/ 265 h 458"/>
                <a:gd name="T36" fmla="*/ 52 w 257"/>
                <a:gd name="T37" fmla="*/ 219 h 458"/>
                <a:gd name="T38" fmla="*/ 27 w 257"/>
                <a:gd name="T39" fmla="*/ 182 h 458"/>
                <a:gd name="T40" fmla="*/ 15 w 257"/>
                <a:gd name="T41" fmla="*/ 138 h 458"/>
                <a:gd name="T42" fmla="*/ 17 w 257"/>
                <a:gd name="T43" fmla="*/ 81 h 458"/>
                <a:gd name="T44" fmla="*/ 34 w 257"/>
                <a:gd name="T45" fmla="*/ 38 h 458"/>
                <a:gd name="T46" fmla="*/ 65 w 257"/>
                <a:gd name="T47" fmla="*/ 9 h 458"/>
                <a:gd name="T48" fmla="*/ 105 w 257"/>
                <a:gd name="T49" fmla="*/ 0 h 458"/>
                <a:gd name="T50" fmla="*/ 128 w 257"/>
                <a:gd name="T51" fmla="*/ 1 h 458"/>
                <a:gd name="T52" fmla="*/ 159 w 257"/>
                <a:gd name="T53" fmla="*/ 8 h 458"/>
                <a:gd name="T54" fmla="*/ 200 w 257"/>
                <a:gd name="T55" fmla="*/ 29 h 458"/>
                <a:gd name="T56" fmla="*/ 228 w 257"/>
                <a:gd name="T57" fmla="*/ 63 h 458"/>
                <a:gd name="T58" fmla="*/ 248 w 257"/>
                <a:gd name="T59" fmla="*/ 146 h 458"/>
                <a:gd name="T60" fmla="*/ 162 w 257"/>
                <a:gd name="T61" fmla="*/ 117 h 458"/>
                <a:gd name="T62" fmla="*/ 154 w 257"/>
                <a:gd name="T63" fmla="*/ 99 h 458"/>
                <a:gd name="T64" fmla="*/ 134 w 257"/>
                <a:gd name="T65" fmla="*/ 83 h 458"/>
                <a:gd name="T66" fmla="*/ 124 w 257"/>
                <a:gd name="T67" fmla="*/ 81 h 458"/>
                <a:gd name="T68" fmla="*/ 117 w 257"/>
                <a:gd name="T69" fmla="*/ 81 h 458"/>
                <a:gd name="T70" fmla="*/ 102 w 257"/>
                <a:gd name="T71" fmla="*/ 88 h 458"/>
                <a:gd name="T72" fmla="*/ 95 w 257"/>
                <a:gd name="T73" fmla="*/ 105 h 458"/>
                <a:gd name="T74" fmla="*/ 96 w 257"/>
                <a:gd name="T75" fmla="*/ 122 h 458"/>
                <a:gd name="T76" fmla="*/ 105 w 257"/>
                <a:gd name="T77" fmla="*/ 136 h 458"/>
                <a:gd name="T78" fmla="*/ 124 w 257"/>
                <a:gd name="T79" fmla="*/ 148 h 458"/>
                <a:gd name="T80" fmla="*/ 178 w 257"/>
                <a:gd name="T81" fmla="*/ 176 h 458"/>
                <a:gd name="T82" fmla="*/ 222 w 257"/>
                <a:gd name="T83" fmla="*/ 212 h 458"/>
                <a:gd name="T84" fmla="*/ 246 w 257"/>
                <a:gd name="T85" fmla="*/ 253 h 458"/>
                <a:gd name="T86" fmla="*/ 256 w 257"/>
                <a:gd name="T87" fmla="*/ 30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458">
                  <a:moveTo>
                    <a:pt x="257" y="319"/>
                  </a:moveTo>
                  <a:cubicBezTo>
                    <a:pt x="257" y="326"/>
                    <a:pt x="257" y="333"/>
                    <a:pt x="256" y="339"/>
                  </a:cubicBezTo>
                  <a:cubicBezTo>
                    <a:pt x="256" y="346"/>
                    <a:pt x="255" y="352"/>
                    <a:pt x="253" y="359"/>
                  </a:cubicBezTo>
                  <a:cubicBezTo>
                    <a:pt x="252" y="365"/>
                    <a:pt x="251" y="371"/>
                    <a:pt x="249" y="377"/>
                  </a:cubicBezTo>
                  <a:cubicBezTo>
                    <a:pt x="247" y="384"/>
                    <a:pt x="245" y="389"/>
                    <a:pt x="242" y="395"/>
                  </a:cubicBezTo>
                  <a:cubicBezTo>
                    <a:pt x="240" y="401"/>
                    <a:pt x="237" y="406"/>
                    <a:pt x="234" y="411"/>
                  </a:cubicBezTo>
                  <a:cubicBezTo>
                    <a:pt x="231" y="416"/>
                    <a:pt x="228" y="421"/>
                    <a:pt x="225" y="425"/>
                  </a:cubicBezTo>
                  <a:cubicBezTo>
                    <a:pt x="221" y="429"/>
                    <a:pt x="217" y="433"/>
                    <a:pt x="213" y="436"/>
                  </a:cubicBezTo>
                  <a:cubicBezTo>
                    <a:pt x="209" y="440"/>
                    <a:pt x="205" y="443"/>
                    <a:pt x="201" y="445"/>
                  </a:cubicBezTo>
                  <a:cubicBezTo>
                    <a:pt x="197" y="448"/>
                    <a:pt x="193" y="450"/>
                    <a:pt x="188" y="451"/>
                  </a:cubicBezTo>
                  <a:cubicBezTo>
                    <a:pt x="184" y="453"/>
                    <a:pt x="179" y="454"/>
                    <a:pt x="175" y="456"/>
                  </a:cubicBezTo>
                  <a:cubicBezTo>
                    <a:pt x="170" y="457"/>
                    <a:pt x="165" y="457"/>
                    <a:pt x="160" y="458"/>
                  </a:cubicBezTo>
                  <a:cubicBezTo>
                    <a:pt x="154" y="458"/>
                    <a:pt x="149" y="458"/>
                    <a:pt x="143" y="458"/>
                  </a:cubicBezTo>
                  <a:cubicBezTo>
                    <a:pt x="141" y="458"/>
                    <a:pt x="141" y="458"/>
                    <a:pt x="141" y="458"/>
                  </a:cubicBezTo>
                  <a:cubicBezTo>
                    <a:pt x="140" y="458"/>
                    <a:pt x="139" y="458"/>
                    <a:pt x="138" y="458"/>
                  </a:cubicBezTo>
                  <a:cubicBezTo>
                    <a:pt x="137" y="458"/>
                    <a:pt x="136" y="458"/>
                    <a:pt x="135" y="458"/>
                  </a:cubicBezTo>
                  <a:cubicBezTo>
                    <a:pt x="134" y="457"/>
                    <a:pt x="133" y="457"/>
                    <a:pt x="133" y="457"/>
                  </a:cubicBezTo>
                  <a:cubicBezTo>
                    <a:pt x="120" y="456"/>
                    <a:pt x="109" y="454"/>
                    <a:pt x="99" y="451"/>
                  </a:cubicBezTo>
                  <a:cubicBezTo>
                    <a:pt x="89" y="448"/>
                    <a:pt x="79" y="444"/>
                    <a:pt x="71" y="440"/>
                  </a:cubicBezTo>
                  <a:cubicBezTo>
                    <a:pt x="62" y="435"/>
                    <a:pt x="55" y="430"/>
                    <a:pt x="48" y="424"/>
                  </a:cubicBezTo>
                  <a:cubicBezTo>
                    <a:pt x="42" y="417"/>
                    <a:pt x="36" y="410"/>
                    <a:pt x="31" y="402"/>
                  </a:cubicBezTo>
                  <a:cubicBezTo>
                    <a:pt x="27" y="395"/>
                    <a:pt x="23" y="386"/>
                    <a:pt x="19" y="377"/>
                  </a:cubicBezTo>
                  <a:cubicBezTo>
                    <a:pt x="15" y="369"/>
                    <a:pt x="12" y="359"/>
                    <a:pt x="10" y="350"/>
                  </a:cubicBezTo>
                  <a:cubicBezTo>
                    <a:pt x="7" y="340"/>
                    <a:pt x="5" y="330"/>
                    <a:pt x="3" y="319"/>
                  </a:cubicBezTo>
                  <a:cubicBezTo>
                    <a:pt x="2" y="309"/>
                    <a:pt x="1" y="298"/>
                    <a:pt x="0" y="287"/>
                  </a:cubicBezTo>
                  <a:cubicBezTo>
                    <a:pt x="85" y="288"/>
                    <a:pt x="85" y="288"/>
                    <a:pt x="85" y="288"/>
                  </a:cubicBezTo>
                  <a:cubicBezTo>
                    <a:pt x="85" y="294"/>
                    <a:pt x="86" y="299"/>
                    <a:pt x="87" y="303"/>
                  </a:cubicBezTo>
                  <a:cubicBezTo>
                    <a:pt x="87" y="308"/>
                    <a:pt x="88" y="313"/>
                    <a:pt x="89" y="317"/>
                  </a:cubicBezTo>
                  <a:cubicBezTo>
                    <a:pt x="90" y="321"/>
                    <a:pt x="91" y="325"/>
                    <a:pt x="92" y="328"/>
                  </a:cubicBezTo>
                  <a:cubicBezTo>
                    <a:pt x="93" y="332"/>
                    <a:pt x="94" y="335"/>
                    <a:pt x="96" y="338"/>
                  </a:cubicBezTo>
                  <a:cubicBezTo>
                    <a:pt x="98" y="343"/>
                    <a:pt x="100" y="347"/>
                    <a:pt x="103" y="351"/>
                  </a:cubicBezTo>
                  <a:cubicBezTo>
                    <a:pt x="106" y="354"/>
                    <a:pt x="109" y="358"/>
                    <a:pt x="112" y="360"/>
                  </a:cubicBezTo>
                  <a:cubicBezTo>
                    <a:pt x="115" y="363"/>
                    <a:pt x="119" y="365"/>
                    <a:pt x="122" y="366"/>
                  </a:cubicBezTo>
                  <a:cubicBezTo>
                    <a:pt x="126" y="368"/>
                    <a:pt x="130" y="369"/>
                    <a:pt x="134" y="369"/>
                  </a:cubicBezTo>
                  <a:cubicBezTo>
                    <a:pt x="135" y="370"/>
                    <a:pt x="135" y="370"/>
                    <a:pt x="135" y="370"/>
                  </a:cubicBezTo>
                  <a:cubicBezTo>
                    <a:pt x="136" y="370"/>
                    <a:pt x="136" y="370"/>
                    <a:pt x="136" y="370"/>
                  </a:cubicBezTo>
                  <a:cubicBezTo>
                    <a:pt x="137" y="370"/>
                    <a:pt x="137" y="370"/>
                    <a:pt x="137" y="370"/>
                  </a:cubicBezTo>
                  <a:cubicBezTo>
                    <a:pt x="137" y="370"/>
                    <a:pt x="137" y="370"/>
                    <a:pt x="137" y="370"/>
                  </a:cubicBezTo>
                  <a:cubicBezTo>
                    <a:pt x="140" y="370"/>
                    <a:pt x="143" y="370"/>
                    <a:pt x="145" y="369"/>
                  </a:cubicBezTo>
                  <a:cubicBezTo>
                    <a:pt x="148" y="369"/>
                    <a:pt x="150" y="368"/>
                    <a:pt x="152" y="367"/>
                  </a:cubicBezTo>
                  <a:cubicBezTo>
                    <a:pt x="154" y="366"/>
                    <a:pt x="156" y="365"/>
                    <a:pt x="158" y="364"/>
                  </a:cubicBezTo>
                  <a:cubicBezTo>
                    <a:pt x="160" y="362"/>
                    <a:pt x="162" y="361"/>
                    <a:pt x="163" y="359"/>
                  </a:cubicBezTo>
                  <a:cubicBezTo>
                    <a:pt x="165" y="357"/>
                    <a:pt x="166" y="354"/>
                    <a:pt x="168" y="352"/>
                  </a:cubicBezTo>
                  <a:cubicBezTo>
                    <a:pt x="169" y="350"/>
                    <a:pt x="170" y="347"/>
                    <a:pt x="171" y="345"/>
                  </a:cubicBezTo>
                  <a:cubicBezTo>
                    <a:pt x="172" y="342"/>
                    <a:pt x="172" y="339"/>
                    <a:pt x="173" y="337"/>
                  </a:cubicBezTo>
                  <a:cubicBezTo>
                    <a:pt x="173" y="334"/>
                    <a:pt x="173" y="331"/>
                    <a:pt x="173" y="328"/>
                  </a:cubicBezTo>
                  <a:cubicBezTo>
                    <a:pt x="173" y="325"/>
                    <a:pt x="173" y="322"/>
                    <a:pt x="173" y="320"/>
                  </a:cubicBezTo>
                  <a:cubicBezTo>
                    <a:pt x="172" y="317"/>
                    <a:pt x="172" y="314"/>
                    <a:pt x="171" y="311"/>
                  </a:cubicBezTo>
                  <a:cubicBezTo>
                    <a:pt x="170" y="309"/>
                    <a:pt x="169" y="306"/>
                    <a:pt x="168" y="304"/>
                  </a:cubicBezTo>
                  <a:cubicBezTo>
                    <a:pt x="167" y="301"/>
                    <a:pt x="166" y="299"/>
                    <a:pt x="164" y="296"/>
                  </a:cubicBezTo>
                  <a:cubicBezTo>
                    <a:pt x="162" y="294"/>
                    <a:pt x="160" y="291"/>
                    <a:pt x="158" y="289"/>
                  </a:cubicBezTo>
                  <a:cubicBezTo>
                    <a:pt x="155" y="286"/>
                    <a:pt x="152" y="284"/>
                    <a:pt x="148" y="281"/>
                  </a:cubicBezTo>
                  <a:cubicBezTo>
                    <a:pt x="144" y="279"/>
                    <a:pt x="140" y="276"/>
                    <a:pt x="135" y="273"/>
                  </a:cubicBezTo>
                  <a:cubicBezTo>
                    <a:pt x="131" y="271"/>
                    <a:pt x="125" y="268"/>
                    <a:pt x="119" y="265"/>
                  </a:cubicBezTo>
                  <a:cubicBezTo>
                    <a:pt x="110" y="261"/>
                    <a:pt x="101" y="256"/>
                    <a:pt x="93" y="251"/>
                  </a:cubicBezTo>
                  <a:cubicBezTo>
                    <a:pt x="85" y="246"/>
                    <a:pt x="77" y="241"/>
                    <a:pt x="70" y="236"/>
                  </a:cubicBezTo>
                  <a:cubicBezTo>
                    <a:pt x="63" y="230"/>
                    <a:pt x="57" y="225"/>
                    <a:pt x="52" y="219"/>
                  </a:cubicBezTo>
                  <a:cubicBezTo>
                    <a:pt x="51" y="219"/>
                    <a:pt x="51" y="218"/>
                    <a:pt x="50" y="218"/>
                  </a:cubicBezTo>
                  <a:cubicBezTo>
                    <a:pt x="45" y="212"/>
                    <a:pt x="41" y="207"/>
                    <a:pt x="37" y="202"/>
                  </a:cubicBezTo>
                  <a:cubicBezTo>
                    <a:pt x="33" y="195"/>
                    <a:pt x="30" y="189"/>
                    <a:pt x="27" y="182"/>
                  </a:cubicBezTo>
                  <a:cubicBezTo>
                    <a:pt x="24" y="175"/>
                    <a:pt x="21" y="168"/>
                    <a:pt x="19" y="161"/>
                  </a:cubicBezTo>
                  <a:cubicBezTo>
                    <a:pt x="18" y="157"/>
                    <a:pt x="17" y="154"/>
                    <a:pt x="16" y="150"/>
                  </a:cubicBezTo>
                  <a:cubicBezTo>
                    <a:pt x="16" y="146"/>
                    <a:pt x="15" y="142"/>
                    <a:pt x="15" y="138"/>
                  </a:cubicBezTo>
                  <a:cubicBezTo>
                    <a:pt x="14" y="130"/>
                    <a:pt x="13" y="122"/>
                    <a:pt x="13" y="113"/>
                  </a:cubicBezTo>
                  <a:cubicBezTo>
                    <a:pt x="13" y="107"/>
                    <a:pt x="14" y="102"/>
                    <a:pt x="14" y="96"/>
                  </a:cubicBezTo>
                  <a:cubicBezTo>
                    <a:pt x="15" y="91"/>
                    <a:pt x="16" y="86"/>
                    <a:pt x="17" y="81"/>
                  </a:cubicBezTo>
                  <a:cubicBezTo>
                    <a:pt x="18" y="75"/>
                    <a:pt x="19" y="70"/>
                    <a:pt x="21" y="65"/>
                  </a:cubicBezTo>
                  <a:cubicBezTo>
                    <a:pt x="23" y="60"/>
                    <a:pt x="25" y="56"/>
                    <a:pt x="27" y="51"/>
                  </a:cubicBezTo>
                  <a:cubicBezTo>
                    <a:pt x="29" y="46"/>
                    <a:pt x="31" y="42"/>
                    <a:pt x="34" y="38"/>
                  </a:cubicBezTo>
                  <a:cubicBezTo>
                    <a:pt x="37" y="34"/>
                    <a:pt x="40" y="30"/>
                    <a:pt x="43" y="26"/>
                  </a:cubicBezTo>
                  <a:cubicBezTo>
                    <a:pt x="46" y="23"/>
                    <a:pt x="50" y="20"/>
                    <a:pt x="53" y="17"/>
                  </a:cubicBezTo>
                  <a:cubicBezTo>
                    <a:pt x="57" y="14"/>
                    <a:pt x="61" y="11"/>
                    <a:pt x="65" y="9"/>
                  </a:cubicBezTo>
                  <a:cubicBezTo>
                    <a:pt x="69" y="7"/>
                    <a:pt x="73" y="6"/>
                    <a:pt x="77" y="4"/>
                  </a:cubicBezTo>
                  <a:cubicBezTo>
                    <a:pt x="81" y="3"/>
                    <a:pt x="85" y="2"/>
                    <a:pt x="90" y="1"/>
                  </a:cubicBezTo>
                  <a:cubicBezTo>
                    <a:pt x="95" y="1"/>
                    <a:pt x="100" y="0"/>
                    <a:pt x="105" y="0"/>
                  </a:cubicBezTo>
                  <a:cubicBezTo>
                    <a:pt x="110" y="0"/>
                    <a:pt x="116" y="0"/>
                    <a:pt x="122" y="1"/>
                  </a:cubicBezTo>
                  <a:cubicBezTo>
                    <a:pt x="123" y="1"/>
                    <a:pt x="124" y="1"/>
                    <a:pt x="125" y="1"/>
                  </a:cubicBezTo>
                  <a:cubicBezTo>
                    <a:pt x="126" y="1"/>
                    <a:pt x="127" y="1"/>
                    <a:pt x="128" y="1"/>
                  </a:cubicBezTo>
                  <a:cubicBezTo>
                    <a:pt x="129" y="1"/>
                    <a:pt x="130" y="2"/>
                    <a:pt x="131" y="2"/>
                  </a:cubicBezTo>
                  <a:cubicBezTo>
                    <a:pt x="132" y="2"/>
                    <a:pt x="133" y="2"/>
                    <a:pt x="134" y="2"/>
                  </a:cubicBezTo>
                  <a:cubicBezTo>
                    <a:pt x="143" y="3"/>
                    <a:pt x="152" y="5"/>
                    <a:pt x="159" y="8"/>
                  </a:cubicBezTo>
                  <a:cubicBezTo>
                    <a:pt x="161" y="8"/>
                    <a:pt x="164" y="9"/>
                    <a:pt x="166" y="10"/>
                  </a:cubicBezTo>
                  <a:cubicBezTo>
                    <a:pt x="171" y="12"/>
                    <a:pt x="176" y="14"/>
                    <a:pt x="181" y="16"/>
                  </a:cubicBezTo>
                  <a:cubicBezTo>
                    <a:pt x="188" y="20"/>
                    <a:pt x="194" y="24"/>
                    <a:pt x="200" y="29"/>
                  </a:cubicBezTo>
                  <a:cubicBezTo>
                    <a:pt x="205" y="33"/>
                    <a:pt x="211" y="38"/>
                    <a:pt x="215" y="44"/>
                  </a:cubicBezTo>
                  <a:cubicBezTo>
                    <a:pt x="218" y="48"/>
                    <a:pt x="220" y="51"/>
                    <a:pt x="223" y="55"/>
                  </a:cubicBezTo>
                  <a:cubicBezTo>
                    <a:pt x="225" y="58"/>
                    <a:pt x="226" y="61"/>
                    <a:pt x="228" y="63"/>
                  </a:cubicBezTo>
                  <a:cubicBezTo>
                    <a:pt x="231" y="71"/>
                    <a:pt x="234" y="78"/>
                    <a:pt x="237" y="87"/>
                  </a:cubicBezTo>
                  <a:cubicBezTo>
                    <a:pt x="240" y="95"/>
                    <a:pt x="242" y="105"/>
                    <a:pt x="244" y="114"/>
                  </a:cubicBezTo>
                  <a:cubicBezTo>
                    <a:pt x="246" y="124"/>
                    <a:pt x="247" y="135"/>
                    <a:pt x="248" y="146"/>
                  </a:cubicBezTo>
                  <a:cubicBezTo>
                    <a:pt x="167" y="143"/>
                    <a:pt x="167" y="143"/>
                    <a:pt x="167" y="143"/>
                  </a:cubicBezTo>
                  <a:cubicBezTo>
                    <a:pt x="167" y="138"/>
                    <a:pt x="166" y="133"/>
                    <a:pt x="165" y="129"/>
                  </a:cubicBezTo>
                  <a:cubicBezTo>
                    <a:pt x="165" y="125"/>
                    <a:pt x="164" y="121"/>
                    <a:pt x="162" y="117"/>
                  </a:cubicBezTo>
                  <a:cubicBezTo>
                    <a:pt x="162" y="116"/>
                    <a:pt x="162" y="114"/>
                    <a:pt x="161" y="113"/>
                  </a:cubicBezTo>
                  <a:cubicBezTo>
                    <a:pt x="160" y="111"/>
                    <a:pt x="160" y="109"/>
                    <a:pt x="159" y="107"/>
                  </a:cubicBezTo>
                  <a:cubicBezTo>
                    <a:pt x="157" y="104"/>
                    <a:pt x="156" y="101"/>
                    <a:pt x="154" y="99"/>
                  </a:cubicBezTo>
                  <a:cubicBezTo>
                    <a:pt x="152" y="96"/>
                    <a:pt x="150" y="94"/>
                    <a:pt x="148" y="92"/>
                  </a:cubicBezTo>
                  <a:cubicBezTo>
                    <a:pt x="146" y="90"/>
                    <a:pt x="144" y="88"/>
                    <a:pt x="142" y="87"/>
                  </a:cubicBezTo>
                  <a:cubicBezTo>
                    <a:pt x="139" y="86"/>
                    <a:pt x="137" y="84"/>
                    <a:pt x="134" y="83"/>
                  </a:cubicBezTo>
                  <a:cubicBezTo>
                    <a:pt x="131" y="82"/>
                    <a:pt x="128" y="82"/>
                    <a:pt x="125" y="81"/>
                  </a:cubicBezTo>
                  <a:cubicBezTo>
                    <a:pt x="125" y="81"/>
                    <a:pt x="125" y="81"/>
                    <a:pt x="125" y="81"/>
                  </a:cubicBezTo>
                  <a:cubicBezTo>
                    <a:pt x="124" y="81"/>
                    <a:pt x="124" y="81"/>
                    <a:pt x="124" y="81"/>
                  </a:cubicBezTo>
                  <a:cubicBezTo>
                    <a:pt x="123" y="81"/>
                    <a:pt x="123" y="81"/>
                    <a:pt x="123" y="81"/>
                  </a:cubicBezTo>
                  <a:cubicBezTo>
                    <a:pt x="123" y="81"/>
                    <a:pt x="123" y="81"/>
                    <a:pt x="123" y="81"/>
                  </a:cubicBezTo>
                  <a:cubicBezTo>
                    <a:pt x="121" y="81"/>
                    <a:pt x="118" y="81"/>
                    <a:pt x="117" y="81"/>
                  </a:cubicBezTo>
                  <a:cubicBezTo>
                    <a:pt x="115" y="81"/>
                    <a:pt x="113" y="82"/>
                    <a:pt x="111" y="82"/>
                  </a:cubicBezTo>
                  <a:cubicBezTo>
                    <a:pt x="109" y="83"/>
                    <a:pt x="108" y="84"/>
                    <a:pt x="106" y="85"/>
                  </a:cubicBezTo>
                  <a:cubicBezTo>
                    <a:pt x="105" y="86"/>
                    <a:pt x="104" y="87"/>
                    <a:pt x="102" y="88"/>
                  </a:cubicBezTo>
                  <a:cubicBezTo>
                    <a:pt x="101" y="90"/>
                    <a:pt x="100" y="91"/>
                    <a:pt x="99" y="93"/>
                  </a:cubicBezTo>
                  <a:cubicBezTo>
                    <a:pt x="98" y="95"/>
                    <a:pt x="97" y="97"/>
                    <a:pt x="97" y="99"/>
                  </a:cubicBezTo>
                  <a:cubicBezTo>
                    <a:pt x="96" y="100"/>
                    <a:pt x="95" y="103"/>
                    <a:pt x="95" y="105"/>
                  </a:cubicBezTo>
                  <a:cubicBezTo>
                    <a:pt x="95" y="107"/>
                    <a:pt x="95" y="109"/>
                    <a:pt x="95" y="111"/>
                  </a:cubicBezTo>
                  <a:cubicBezTo>
                    <a:pt x="95" y="113"/>
                    <a:pt x="95" y="115"/>
                    <a:pt x="95" y="117"/>
                  </a:cubicBezTo>
                  <a:cubicBezTo>
                    <a:pt x="95" y="118"/>
                    <a:pt x="96" y="120"/>
                    <a:pt x="96" y="122"/>
                  </a:cubicBezTo>
                  <a:cubicBezTo>
                    <a:pt x="97" y="123"/>
                    <a:pt x="97" y="125"/>
                    <a:pt x="98" y="126"/>
                  </a:cubicBezTo>
                  <a:cubicBezTo>
                    <a:pt x="99" y="128"/>
                    <a:pt x="100" y="130"/>
                    <a:pt x="101" y="131"/>
                  </a:cubicBezTo>
                  <a:cubicBezTo>
                    <a:pt x="102" y="133"/>
                    <a:pt x="103" y="134"/>
                    <a:pt x="105" y="136"/>
                  </a:cubicBezTo>
                  <a:cubicBezTo>
                    <a:pt x="107" y="138"/>
                    <a:pt x="109" y="139"/>
                    <a:pt x="111" y="141"/>
                  </a:cubicBezTo>
                  <a:cubicBezTo>
                    <a:pt x="114" y="143"/>
                    <a:pt x="116" y="144"/>
                    <a:pt x="120" y="146"/>
                  </a:cubicBezTo>
                  <a:cubicBezTo>
                    <a:pt x="121" y="147"/>
                    <a:pt x="122" y="147"/>
                    <a:pt x="124" y="148"/>
                  </a:cubicBezTo>
                  <a:cubicBezTo>
                    <a:pt x="126" y="149"/>
                    <a:pt x="128" y="150"/>
                    <a:pt x="130" y="151"/>
                  </a:cubicBezTo>
                  <a:cubicBezTo>
                    <a:pt x="139" y="155"/>
                    <a:pt x="148" y="160"/>
                    <a:pt x="156" y="164"/>
                  </a:cubicBezTo>
                  <a:cubicBezTo>
                    <a:pt x="164" y="168"/>
                    <a:pt x="172" y="172"/>
                    <a:pt x="178" y="176"/>
                  </a:cubicBezTo>
                  <a:cubicBezTo>
                    <a:pt x="185" y="181"/>
                    <a:pt x="191" y="184"/>
                    <a:pt x="197" y="188"/>
                  </a:cubicBezTo>
                  <a:cubicBezTo>
                    <a:pt x="202" y="192"/>
                    <a:pt x="207" y="196"/>
                    <a:pt x="211" y="200"/>
                  </a:cubicBezTo>
                  <a:cubicBezTo>
                    <a:pt x="215" y="204"/>
                    <a:pt x="219" y="208"/>
                    <a:pt x="222" y="212"/>
                  </a:cubicBezTo>
                  <a:cubicBezTo>
                    <a:pt x="226" y="216"/>
                    <a:pt x="229" y="220"/>
                    <a:pt x="232" y="224"/>
                  </a:cubicBezTo>
                  <a:cubicBezTo>
                    <a:pt x="235" y="229"/>
                    <a:pt x="237" y="233"/>
                    <a:pt x="240" y="238"/>
                  </a:cubicBezTo>
                  <a:cubicBezTo>
                    <a:pt x="242" y="243"/>
                    <a:pt x="244" y="248"/>
                    <a:pt x="246" y="253"/>
                  </a:cubicBezTo>
                  <a:cubicBezTo>
                    <a:pt x="248" y="258"/>
                    <a:pt x="249" y="263"/>
                    <a:pt x="251" y="268"/>
                  </a:cubicBezTo>
                  <a:cubicBezTo>
                    <a:pt x="252" y="273"/>
                    <a:pt x="253" y="279"/>
                    <a:pt x="254" y="284"/>
                  </a:cubicBezTo>
                  <a:cubicBezTo>
                    <a:pt x="255" y="290"/>
                    <a:pt x="256" y="295"/>
                    <a:pt x="256" y="301"/>
                  </a:cubicBezTo>
                  <a:cubicBezTo>
                    <a:pt x="257" y="307"/>
                    <a:pt x="257" y="313"/>
                    <a:pt x="257" y="319"/>
                  </a:cubicBezTo>
                </a:path>
              </a:pathLst>
            </a:custGeom>
            <a:solidFill>
              <a:srgbClr val="FF317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0" name="î$lïḍè"/>
            <p:cNvSpPr/>
            <p:nvPr/>
          </p:nvSpPr>
          <p:spPr bwMode="auto">
            <a:xfrm>
              <a:off x="5307013" y="1046163"/>
              <a:ext cx="323850" cy="325438"/>
            </a:xfrm>
            <a:custGeom>
              <a:avLst/>
              <a:gdLst>
                <a:gd name="T0" fmla="*/ 150 w 207"/>
                <a:gd name="T1" fmla="*/ 0 h 208"/>
                <a:gd name="T2" fmla="*/ 129 w 207"/>
                <a:gd name="T3" fmla="*/ 18 h 208"/>
                <a:gd name="T4" fmla="*/ 0 w 207"/>
                <a:gd name="T5" fmla="*/ 140 h 208"/>
                <a:gd name="T6" fmla="*/ 3 w 207"/>
                <a:gd name="T7" fmla="*/ 151 h 208"/>
                <a:gd name="T8" fmla="*/ 11 w 207"/>
                <a:gd name="T9" fmla="*/ 172 h 208"/>
                <a:gd name="T10" fmla="*/ 21 w 207"/>
                <a:gd name="T11" fmla="*/ 192 h 208"/>
                <a:gd name="T12" fmla="*/ 34 w 207"/>
                <a:gd name="T13" fmla="*/ 208 h 208"/>
                <a:gd name="T14" fmla="*/ 108 w 207"/>
                <a:gd name="T15" fmla="*/ 138 h 208"/>
                <a:gd name="T16" fmla="*/ 104 w 207"/>
                <a:gd name="T17" fmla="*/ 136 h 208"/>
                <a:gd name="T18" fmla="*/ 95 w 207"/>
                <a:gd name="T19" fmla="*/ 131 h 208"/>
                <a:gd name="T20" fmla="*/ 89 w 207"/>
                <a:gd name="T21" fmla="*/ 126 h 208"/>
                <a:gd name="T22" fmla="*/ 85 w 207"/>
                <a:gd name="T23" fmla="*/ 121 h 208"/>
                <a:gd name="T24" fmla="*/ 82 w 207"/>
                <a:gd name="T25" fmla="*/ 116 h 208"/>
                <a:gd name="T26" fmla="*/ 80 w 207"/>
                <a:gd name="T27" fmla="*/ 112 h 208"/>
                <a:gd name="T28" fmla="*/ 79 w 207"/>
                <a:gd name="T29" fmla="*/ 107 h 208"/>
                <a:gd name="T30" fmla="*/ 79 w 207"/>
                <a:gd name="T31" fmla="*/ 102 h 208"/>
                <a:gd name="T32" fmla="*/ 79 w 207"/>
                <a:gd name="T33" fmla="*/ 101 h 208"/>
                <a:gd name="T34" fmla="*/ 79 w 207"/>
                <a:gd name="T35" fmla="*/ 95 h 208"/>
                <a:gd name="T36" fmla="*/ 81 w 207"/>
                <a:gd name="T37" fmla="*/ 89 h 208"/>
                <a:gd name="T38" fmla="*/ 83 w 207"/>
                <a:gd name="T39" fmla="*/ 83 h 208"/>
                <a:gd name="T40" fmla="*/ 86 w 207"/>
                <a:gd name="T41" fmla="*/ 78 h 208"/>
                <a:gd name="T42" fmla="*/ 90 w 207"/>
                <a:gd name="T43" fmla="*/ 75 h 208"/>
                <a:gd name="T44" fmla="*/ 95 w 207"/>
                <a:gd name="T45" fmla="*/ 72 h 208"/>
                <a:gd name="T46" fmla="*/ 101 w 207"/>
                <a:gd name="T47" fmla="*/ 71 h 208"/>
                <a:gd name="T48" fmla="*/ 104 w 207"/>
                <a:gd name="T49" fmla="*/ 71 h 208"/>
                <a:gd name="T50" fmla="*/ 107 w 207"/>
                <a:gd name="T51" fmla="*/ 71 h 208"/>
                <a:gd name="T52" fmla="*/ 107 w 207"/>
                <a:gd name="T53" fmla="*/ 71 h 208"/>
                <a:gd name="T54" fmla="*/ 108 w 207"/>
                <a:gd name="T55" fmla="*/ 71 h 208"/>
                <a:gd name="T56" fmla="*/ 109 w 207"/>
                <a:gd name="T57" fmla="*/ 71 h 208"/>
                <a:gd name="T58" fmla="*/ 109 w 207"/>
                <a:gd name="T59" fmla="*/ 71 h 208"/>
                <a:gd name="T60" fmla="*/ 118 w 207"/>
                <a:gd name="T61" fmla="*/ 73 h 208"/>
                <a:gd name="T62" fmla="*/ 126 w 207"/>
                <a:gd name="T63" fmla="*/ 77 h 208"/>
                <a:gd name="T64" fmla="*/ 132 w 207"/>
                <a:gd name="T65" fmla="*/ 82 h 208"/>
                <a:gd name="T66" fmla="*/ 138 w 207"/>
                <a:gd name="T67" fmla="*/ 89 h 208"/>
                <a:gd name="T68" fmla="*/ 143 w 207"/>
                <a:gd name="T69" fmla="*/ 97 h 208"/>
                <a:gd name="T70" fmla="*/ 145 w 207"/>
                <a:gd name="T71" fmla="*/ 103 h 208"/>
                <a:gd name="T72" fmla="*/ 181 w 207"/>
                <a:gd name="T73" fmla="*/ 69 h 208"/>
                <a:gd name="T74" fmla="*/ 207 w 207"/>
                <a:gd name="T75" fmla="*/ 45 h 208"/>
                <a:gd name="T76" fmla="*/ 199 w 207"/>
                <a:gd name="T77" fmla="*/ 34 h 208"/>
                <a:gd name="T78" fmla="*/ 184 w 207"/>
                <a:gd name="T79" fmla="*/ 19 h 208"/>
                <a:gd name="T80" fmla="*/ 165 w 207"/>
                <a:gd name="T81" fmla="*/ 6 h 208"/>
                <a:gd name="T82" fmla="*/ 150 w 207"/>
                <a:gd name="T83" fmla="*/ 0 h 208"/>
                <a:gd name="T84" fmla="*/ 150 w 207"/>
                <a:gd name="T8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7" h="208">
                  <a:moveTo>
                    <a:pt x="150" y="0"/>
                  </a:moveTo>
                  <a:cubicBezTo>
                    <a:pt x="143" y="6"/>
                    <a:pt x="136" y="12"/>
                    <a:pt x="129" y="18"/>
                  </a:cubicBezTo>
                  <a:cubicBezTo>
                    <a:pt x="86" y="59"/>
                    <a:pt x="43" y="99"/>
                    <a:pt x="0" y="140"/>
                  </a:cubicBezTo>
                  <a:cubicBezTo>
                    <a:pt x="1" y="144"/>
                    <a:pt x="2" y="147"/>
                    <a:pt x="3" y="151"/>
                  </a:cubicBezTo>
                  <a:cubicBezTo>
                    <a:pt x="5" y="158"/>
                    <a:pt x="8" y="165"/>
                    <a:pt x="11" y="172"/>
                  </a:cubicBezTo>
                  <a:cubicBezTo>
                    <a:pt x="14" y="179"/>
                    <a:pt x="17" y="185"/>
                    <a:pt x="21" y="192"/>
                  </a:cubicBezTo>
                  <a:cubicBezTo>
                    <a:pt x="25" y="197"/>
                    <a:pt x="29" y="202"/>
                    <a:pt x="34" y="208"/>
                  </a:cubicBezTo>
                  <a:cubicBezTo>
                    <a:pt x="59" y="184"/>
                    <a:pt x="83" y="161"/>
                    <a:pt x="108" y="138"/>
                  </a:cubicBezTo>
                  <a:cubicBezTo>
                    <a:pt x="106" y="137"/>
                    <a:pt x="105" y="137"/>
                    <a:pt x="104" y="136"/>
                  </a:cubicBezTo>
                  <a:cubicBezTo>
                    <a:pt x="100" y="134"/>
                    <a:pt x="98" y="133"/>
                    <a:pt x="95" y="131"/>
                  </a:cubicBezTo>
                  <a:cubicBezTo>
                    <a:pt x="93" y="129"/>
                    <a:pt x="91" y="128"/>
                    <a:pt x="89" y="126"/>
                  </a:cubicBezTo>
                  <a:cubicBezTo>
                    <a:pt x="87" y="124"/>
                    <a:pt x="86" y="123"/>
                    <a:pt x="85" y="121"/>
                  </a:cubicBezTo>
                  <a:cubicBezTo>
                    <a:pt x="84" y="120"/>
                    <a:pt x="83" y="118"/>
                    <a:pt x="82" y="116"/>
                  </a:cubicBezTo>
                  <a:cubicBezTo>
                    <a:pt x="81" y="115"/>
                    <a:pt x="81" y="113"/>
                    <a:pt x="80" y="112"/>
                  </a:cubicBezTo>
                  <a:cubicBezTo>
                    <a:pt x="80" y="110"/>
                    <a:pt x="79" y="108"/>
                    <a:pt x="79" y="107"/>
                  </a:cubicBezTo>
                  <a:cubicBezTo>
                    <a:pt x="79" y="105"/>
                    <a:pt x="79" y="104"/>
                    <a:pt x="79" y="102"/>
                  </a:cubicBezTo>
                  <a:cubicBezTo>
                    <a:pt x="79" y="102"/>
                    <a:pt x="79" y="102"/>
                    <a:pt x="79" y="101"/>
                  </a:cubicBezTo>
                  <a:cubicBezTo>
                    <a:pt x="79" y="99"/>
                    <a:pt x="79" y="97"/>
                    <a:pt x="79" y="95"/>
                  </a:cubicBezTo>
                  <a:cubicBezTo>
                    <a:pt x="79" y="93"/>
                    <a:pt x="80" y="90"/>
                    <a:pt x="81" y="89"/>
                  </a:cubicBezTo>
                  <a:cubicBezTo>
                    <a:pt x="81" y="87"/>
                    <a:pt x="82" y="85"/>
                    <a:pt x="83" y="83"/>
                  </a:cubicBezTo>
                  <a:cubicBezTo>
                    <a:pt x="84" y="81"/>
                    <a:pt x="85" y="80"/>
                    <a:pt x="86" y="78"/>
                  </a:cubicBezTo>
                  <a:cubicBezTo>
                    <a:pt x="88" y="77"/>
                    <a:pt x="89" y="76"/>
                    <a:pt x="90" y="75"/>
                  </a:cubicBezTo>
                  <a:cubicBezTo>
                    <a:pt x="92" y="74"/>
                    <a:pt x="93" y="73"/>
                    <a:pt x="95" y="72"/>
                  </a:cubicBezTo>
                  <a:cubicBezTo>
                    <a:pt x="97" y="72"/>
                    <a:pt x="99" y="71"/>
                    <a:pt x="101" y="71"/>
                  </a:cubicBezTo>
                  <a:cubicBezTo>
                    <a:pt x="102" y="71"/>
                    <a:pt x="103" y="71"/>
                    <a:pt x="104" y="71"/>
                  </a:cubicBezTo>
                  <a:cubicBezTo>
                    <a:pt x="105" y="71"/>
                    <a:pt x="106" y="71"/>
                    <a:pt x="107" y="71"/>
                  </a:cubicBezTo>
                  <a:cubicBezTo>
                    <a:pt x="107" y="71"/>
                    <a:pt x="107" y="71"/>
                    <a:pt x="107" y="71"/>
                  </a:cubicBezTo>
                  <a:cubicBezTo>
                    <a:pt x="108" y="71"/>
                    <a:pt x="108" y="71"/>
                    <a:pt x="108" y="71"/>
                  </a:cubicBezTo>
                  <a:cubicBezTo>
                    <a:pt x="109" y="71"/>
                    <a:pt x="109" y="71"/>
                    <a:pt x="109" y="71"/>
                  </a:cubicBezTo>
                  <a:cubicBezTo>
                    <a:pt x="109" y="71"/>
                    <a:pt x="109" y="71"/>
                    <a:pt x="109" y="71"/>
                  </a:cubicBezTo>
                  <a:cubicBezTo>
                    <a:pt x="112" y="72"/>
                    <a:pt x="115" y="72"/>
                    <a:pt x="118" y="73"/>
                  </a:cubicBezTo>
                  <a:cubicBezTo>
                    <a:pt x="121" y="74"/>
                    <a:pt x="123" y="76"/>
                    <a:pt x="126" y="77"/>
                  </a:cubicBezTo>
                  <a:cubicBezTo>
                    <a:pt x="128" y="78"/>
                    <a:pt x="130" y="80"/>
                    <a:pt x="132" y="82"/>
                  </a:cubicBezTo>
                  <a:cubicBezTo>
                    <a:pt x="134" y="84"/>
                    <a:pt x="136" y="86"/>
                    <a:pt x="138" y="89"/>
                  </a:cubicBezTo>
                  <a:cubicBezTo>
                    <a:pt x="140" y="91"/>
                    <a:pt x="141" y="94"/>
                    <a:pt x="143" y="97"/>
                  </a:cubicBezTo>
                  <a:cubicBezTo>
                    <a:pt x="144" y="99"/>
                    <a:pt x="144" y="101"/>
                    <a:pt x="145" y="103"/>
                  </a:cubicBezTo>
                  <a:cubicBezTo>
                    <a:pt x="157" y="92"/>
                    <a:pt x="169" y="80"/>
                    <a:pt x="181" y="69"/>
                  </a:cubicBezTo>
                  <a:cubicBezTo>
                    <a:pt x="189" y="61"/>
                    <a:pt x="198" y="53"/>
                    <a:pt x="207" y="45"/>
                  </a:cubicBezTo>
                  <a:cubicBezTo>
                    <a:pt x="204" y="41"/>
                    <a:pt x="202" y="38"/>
                    <a:pt x="199" y="34"/>
                  </a:cubicBezTo>
                  <a:cubicBezTo>
                    <a:pt x="195" y="28"/>
                    <a:pt x="189" y="23"/>
                    <a:pt x="184" y="19"/>
                  </a:cubicBezTo>
                  <a:cubicBezTo>
                    <a:pt x="178" y="14"/>
                    <a:pt x="172" y="10"/>
                    <a:pt x="165" y="6"/>
                  </a:cubicBezTo>
                  <a:cubicBezTo>
                    <a:pt x="160" y="4"/>
                    <a:pt x="155" y="2"/>
                    <a:pt x="150" y="0"/>
                  </a:cubicBezTo>
                  <a:cubicBezTo>
                    <a:pt x="150" y="0"/>
                    <a:pt x="150" y="0"/>
                    <a:pt x="150" y="0"/>
                  </a:cubicBezTo>
                </a:path>
              </a:pathLst>
            </a:custGeom>
            <a:solidFill>
              <a:srgbClr val="FF4AA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1" name="ïṣlîde"/>
            <p:cNvSpPr/>
            <p:nvPr/>
          </p:nvSpPr>
          <p:spPr bwMode="auto">
            <a:xfrm>
              <a:off x="6646863" y="1222376"/>
              <a:ext cx="265113" cy="290513"/>
            </a:xfrm>
            <a:custGeom>
              <a:avLst/>
              <a:gdLst>
                <a:gd name="T0" fmla="*/ 102 w 169"/>
                <a:gd name="T1" fmla="*/ 0 h 186"/>
                <a:gd name="T2" fmla="*/ 101 w 169"/>
                <a:gd name="T3" fmla="*/ 0 h 186"/>
                <a:gd name="T4" fmla="*/ 87 w 169"/>
                <a:gd name="T5" fmla="*/ 1 h 186"/>
                <a:gd name="T6" fmla="*/ 87 w 169"/>
                <a:gd name="T7" fmla="*/ 1 h 186"/>
                <a:gd name="T8" fmla="*/ 85 w 169"/>
                <a:gd name="T9" fmla="*/ 1 h 186"/>
                <a:gd name="T10" fmla="*/ 85 w 169"/>
                <a:gd name="T11" fmla="*/ 1 h 186"/>
                <a:gd name="T12" fmla="*/ 63 w 169"/>
                <a:gd name="T13" fmla="*/ 9 h 186"/>
                <a:gd name="T14" fmla="*/ 60 w 169"/>
                <a:gd name="T15" fmla="*/ 11 h 186"/>
                <a:gd name="T16" fmla="*/ 58 w 169"/>
                <a:gd name="T17" fmla="*/ 12 h 186"/>
                <a:gd name="T18" fmla="*/ 57 w 169"/>
                <a:gd name="T19" fmla="*/ 13 h 186"/>
                <a:gd name="T20" fmla="*/ 49 w 169"/>
                <a:gd name="T21" fmla="*/ 19 h 186"/>
                <a:gd name="T22" fmla="*/ 46 w 169"/>
                <a:gd name="T23" fmla="*/ 22 h 186"/>
                <a:gd name="T24" fmla="*/ 44 w 169"/>
                <a:gd name="T25" fmla="*/ 23 h 186"/>
                <a:gd name="T26" fmla="*/ 44 w 169"/>
                <a:gd name="T27" fmla="*/ 23 h 186"/>
                <a:gd name="T28" fmla="*/ 44 w 169"/>
                <a:gd name="T29" fmla="*/ 23 h 186"/>
                <a:gd name="T30" fmla="*/ 38 w 169"/>
                <a:gd name="T31" fmla="*/ 30 h 186"/>
                <a:gd name="T32" fmla="*/ 32 w 169"/>
                <a:gd name="T33" fmla="*/ 38 h 186"/>
                <a:gd name="T34" fmla="*/ 32 w 169"/>
                <a:gd name="T35" fmla="*/ 38 h 186"/>
                <a:gd name="T36" fmla="*/ 28 w 169"/>
                <a:gd name="T37" fmla="*/ 43 h 186"/>
                <a:gd name="T38" fmla="*/ 28 w 169"/>
                <a:gd name="T39" fmla="*/ 43 h 186"/>
                <a:gd name="T40" fmla="*/ 28 w 169"/>
                <a:gd name="T41" fmla="*/ 43 h 186"/>
                <a:gd name="T42" fmla="*/ 24 w 169"/>
                <a:gd name="T43" fmla="*/ 51 h 186"/>
                <a:gd name="T44" fmla="*/ 21 w 169"/>
                <a:gd name="T45" fmla="*/ 57 h 186"/>
                <a:gd name="T46" fmla="*/ 21 w 169"/>
                <a:gd name="T47" fmla="*/ 57 h 186"/>
                <a:gd name="T48" fmla="*/ 20 w 169"/>
                <a:gd name="T49" fmla="*/ 60 h 186"/>
                <a:gd name="T50" fmla="*/ 18 w 169"/>
                <a:gd name="T51" fmla="*/ 63 h 186"/>
                <a:gd name="T52" fmla="*/ 16 w 169"/>
                <a:gd name="T53" fmla="*/ 70 h 186"/>
                <a:gd name="T54" fmla="*/ 15 w 169"/>
                <a:gd name="T55" fmla="*/ 72 h 186"/>
                <a:gd name="T56" fmla="*/ 15 w 169"/>
                <a:gd name="T57" fmla="*/ 72 h 186"/>
                <a:gd name="T58" fmla="*/ 10 w 169"/>
                <a:gd name="T59" fmla="*/ 88 h 186"/>
                <a:gd name="T60" fmla="*/ 9 w 169"/>
                <a:gd name="T61" fmla="*/ 90 h 186"/>
                <a:gd name="T62" fmla="*/ 6 w 169"/>
                <a:gd name="T63" fmla="*/ 106 h 186"/>
                <a:gd name="T64" fmla="*/ 3 w 169"/>
                <a:gd name="T65" fmla="*/ 126 h 186"/>
                <a:gd name="T66" fmla="*/ 2 w 169"/>
                <a:gd name="T67" fmla="*/ 128 h 186"/>
                <a:gd name="T68" fmla="*/ 1 w 169"/>
                <a:gd name="T69" fmla="*/ 147 h 186"/>
                <a:gd name="T70" fmla="*/ 0 w 169"/>
                <a:gd name="T71" fmla="*/ 178 h 186"/>
                <a:gd name="T72" fmla="*/ 0 w 169"/>
                <a:gd name="T73" fmla="*/ 186 h 186"/>
                <a:gd name="T74" fmla="*/ 144 w 169"/>
                <a:gd name="T75" fmla="*/ 44 h 186"/>
                <a:gd name="T76" fmla="*/ 169 w 169"/>
                <a:gd name="T77" fmla="*/ 21 h 186"/>
                <a:gd name="T78" fmla="*/ 146 w 169"/>
                <a:gd name="T79" fmla="*/ 8 h 186"/>
                <a:gd name="T80" fmla="*/ 118 w 169"/>
                <a:gd name="T81" fmla="*/ 1 h 186"/>
                <a:gd name="T82" fmla="*/ 116 w 169"/>
                <a:gd name="T83" fmla="*/ 1 h 186"/>
                <a:gd name="T84" fmla="*/ 114 w 169"/>
                <a:gd name="T85" fmla="*/ 1 h 186"/>
                <a:gd name="T86" fmla="*/ 112 w 169"/>
                <a:gd name="T87" fmla="*/ 0 h 186"/>
                <a:gd name="T88" fmla="*/ 110 w 169"/>
                <a:gd name="T89" fmla="*/ 0 h 186"/>
                <a:gd name="T90" fmla="*/ 110 w 169"/>
                <a:gd name="T91" fmla="*/ 0 h 186"/>
                <a:gd name="T92" fmla="*/ 107 w 169"/>
                <a:gd name="T93" fmla="*/ 0 h 186"/>
                <a:gd name="T94" fmla="*/ 102 w 169"/>
                <a:gd name="T95" fmla="*/ 0 h 186"/>
                <a:gd name="T96" fmla="*/ 102 w 169"/>
                <a:gd name="T9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9" h="186">
                  <a:moveTo>
                    <a:pt x="102" y="0"/>
                  </a:moveTo>
                  <a:cubicBezTo>
                    <a:pt x="101" y="0"/>
                    <a:pt x="101" y="0"/>
                    <a:pt x="101" y="0"/>
                  </a:cubicBezTo>
                  <a:cubicBezTo>
                    <a:pt x="96" y="0"/>
                    <a:pt x="91" y="0"/>
                    <a:pt x="87" y="1"/>
                  </a:cubicBezTo>
                  <a:cubicBezTo>
                    <a:pt x="87" y="1"/>
                    <a:pt x="87" y="1"/>
                    <a:pt x="87" y="1"/>
                  </a:cubicBezTo>
                  <a:cubicBezTo>
                    <a:pt x="86" y="1"/>
                    <a:pt x="86" y="1"/>
                    <a:pt x="85" y="1"/>
                  </a:cubicBezTo>
                  <a:cubicBezTo>
                    <a:pt x="85" y="1"/>
                    <a:pt x="85" y="1"/>
                    <a:pt x="85" y="1"/>
                  </a:cubicBezTo>
                  <a:cubicBezTo>
                    <a:pt x="77" y="3"/>
                    <a:pt x="70" y="5"/>
                    <a:pt x="63" y="9"/>
                  </a:cubicBezTo>
                  <a:cubicBezTo>
                    <a:pt x="62" y="10"/>
                    <a:pt x="61" y="10"/>
                    <a:pt x="60" y="11"/>
                  </a:cubicBezTo>
                  <a:cubicBezTo>
                    <a:pt x="59" y="11"/>
                    <a:pt x="59" y="12"/>
                    <a:pt x="58" y="12"/>
                  </a:cubicBezTo>
                  <a:cubicBezTo>
                    <a:pt x="58" y="12"/>
                    <a:pt x="57" y="13"/>
                    <a:pt x="57" y="13"/>
                  </a:cubicBezTo>
                  <a:cubicBezTo>
                    <a:pt x="54" y="15"/>
                    <a:pt x="51" y="17"/>
                    <a:pt x="49" y="19"/>
                  </a:cubicBezTo>
                  <a:cubicBezTo>
                    <a:pt x="48" y="20"/>
                    <a:pt x="47" y="21"/>
                    <a:pt x="46" y="22"/>
                  </a:cubicBezTo>
                  <a:cubicBezTo>
                    <a:pt x="45" y="22"/>
                    <a:pt x="45" y="22"/>
                    <a:pt x="44" y="23"/>
                  </a:cubicBezTo>
                  <a:cubicBezTo>
                    <a:pt x="44" y="23"/>
                    <a:pt x="44" y="23"/>
                    <a:pt x="44" y="23"/>
                  </a:cubicBezTo>
                  <a:cubicBezTo>
                    <a:pt x="44" y="23"/>
                    <a:pt x="44" y="23"/>
                    <a:pt x="44" y="23"/>
                  </a:cubicBezTo>
                  <a:cubicBezTo>
                    <a:pt x="42" y="26"/>
                    <a:pt x="40" y="28"/>
                    <a:pt x="38" y="30"/>
                  </a:cubicBezTo>
                  <a:cubicBezTo>
                    <a:pt x="36" y="33"/>
                    <a:pt x="34" y="35"/>
                    <a:pt x="32" y="38"/>
                  </a:cubicBezTo>
                  <a:cubicBezTo>
                    <a:pt x="32" y="38"/>
                    <a:pt x="32" y="38"/>
                    <a:pt x="32" y="38"/>
                  </a:cubicBezTo>
                  <a:cubicBezTo>
                    <a:pt x="31" y="40"/>
                    <a:pt x="30" y="42"/>
                    <a:pt x="28" y="43"/>
                  </a:cubicBezTo>
                  <a:cubicBezTo>
                    <a:pt x="28" y="43"/>
                    <a:pt x="28" y="43"/>
                    <a:pt x="28" y="43"/>
                  </a:cubicBezTo>
                  <a:cubicBezTo>
                    <a:pt x="28" y="43"/>
                    <a:pt x="28" y="43"/>
                    <a:pt x="28" y="43"/>
                  </a:cubicBezTo>
                  <a:cubicBezTo>
                    <a:pt x="27" y="46"/>
                    <a:pt x="26" y="48"/>
                    <a:pt x="24" y="51"/>
                  </a:cubicBezTo>
                  <a:cubicBezTo>
                    <a:pt x="23" y="53"/>
                    <a:pt x="22" y="55"/>
                    <a:pt x="21" y="57"/>
                  </a:cubicBezTo>
                  <a:cubicBezTo>
                    <a:pt x="21" y="57"/>
                    <a:pt x="21" y="57"/>
                    <a:pt x="21" y="57"/>
                  </a:cubicBezTo>
                  <a:cubicBezTo>
                    <a:pt x="20" y="58"/>
                    <a:pt x="20" y="59"/>
                    <a:pt x="20" y="60"/>
                  </a:cubicBezTo>
                  <a:cubicBezTo>
                    <a:pt x="19" y="61"/>
                    <a:pt x="19" y="62"/>
                    <a:pt x="18" y="63"/>
                  </a:cubicBezTo>
                  <a:cubicBezTo>
                    <a:pt x="17" y="65"/>
                    <a:pt x="16" y="68"/>
                    <a:pt x="16" y="70"/>
                  </a:cubicBezTo>
                  <a:cubicBezTo>
                    <a:pt x="15" y="71"/>
                    <a:pt x="15" y="71"/>
                    <a:pt x="15" y="72"/>
                  </a:cubicBezTo>
                  <a:cubicBezTo>
                    <a:pt x="15" y="72"/>
                    <a:pt x="15" y="72"/>
                    <a:pt x="15" y="72"/>
                  </a:cubicBezTo>
                  <a:cubicBezTo>
                    <a:pt x="13" y="77"/>
                    <a:pt x="11" y="82"/>
                    <a:pt x="10" y="88"/>
                  </a:cubicBezTo>
                  <a:cubicBezTo>
                    <a:pt x="10" y="89"/>
                    <a:pt x="10" y="89"/>
                    <a:pt x="9" y="90"/>
                  </a:cubicBezTo>
                  <a:cubicBezTo>
                    <a:pt x="8" y="95"/>
                    <a:pt x="7" y="101"/>
                    <a:pt x="6" y="106"/>
                  </a:cubicBezTo>
                  <a:cubicBezTo>
                    <a:pt x="4" y="113"/>
                    <a:pt x="3" y="119"/>
                    <a:pt x="3" y="126"/>
                  </a:cubicBezTo>
                  <a:cubicBezTo>
                    <a:pt x="3" y="127"/>
                    <a:pt x="3" y="127"/>
                    <a:pt x="2" y="128"/>
                  </a:cubicBezTo>
                  <a:cubicBezTo>
                    <a:pt x="2" y="134"/>
                    <a:pt x="1" y="141"/>
                    <a:pt x="1" y="147"/>
                  </a:cubicBezTo>
                  <a:cubicBezTo>
                    <a:pt x="0" y="157"/>
                    <a:pt x="0" y="167"/>
                    <a:pt x="0" y="178"/>
                  </a:cubicBezTo>
                  <a:cubicBezTo>
                    <a:pt x="0" y="181"/>
                    <a:pt x="0" y="183"/>
                    <a:pt x="0" y="186"/>
                  </a:cubicBezTo>
                  <a:cubicBezTo>
                    <a:pt x="47" y="137"/>
                    <a:pt x="96" y="91"/>
                    <a:pt x="144" y="44"/>
                  </a:cubicBezTo>
                  <a:cubicBezTo>
                    <a:pt x="153" y="37"/>
                    <a:pt x="161" y="29"/>
                    <a:pt x="169" y="21"/>
                  </a:cubicBezTo>
                  <a:cubicBezTo>
                    <a:pt x="162" y="16"/>
                    <a:pt x="154" y="12"/>
                    <a:pt x="146" y="8"/>
                  </a:cubicBezTo>
                  <a:cubicBezTo>
                    <a:pt x="137" y="5"/>
                    <a:pt x="128" y="3"/>
                    <a:pt x="118" y="1"/>
                  </a:cubicBezTo>
                  <a:cubicBezTo>
                    <a:pt x="117" y="1"/>
                    <a:pt x="116" y="1"/>
                    <a:pt x="116" y="1"/>
                  </a:cubicBezTo>
                  <a:cubicBezTo>
                    <a:pt x="115" y="1"/>
                    <a:pt x="114" y="1"/>
                    <a:pt x="114" y="1"/>
                  </a:cubicBezTo>
                  <a:cubicBezTo>
                    <a:pt x="113" y="1"/>
                    <a:pt x="112" y="1"/>
                    <a:pt x="112" y="0"/>
                  </a:cubicBezTo>
                  <a:cubicBezTo>
                    <a:pt x="111" y="0"/>
                    <a:pt x="110" y="0"/>
                    <a:pt x="110" y="0"/>
                  </a:cubicBezTo>
                  <a:cubicBezTo>
                    <a:pt x="110" y="0"/>
                    <a:pt x="110" y="0"/>
                    <a:pt x="110" y="0"/>
                  </a:cubicBezTo>
                  <a:cubicBezTo>
                    <a:pt x="109" y="0"/>
                    <a:pt x="108" y="0"/>
                    <a:pt x="107" y="0"/>
                  </a:cubicBezTo>
                  <a:cubicBezTo>
                    <a:pt x="105" y="0"/>
                    <a:pt x="103" y="0"/>
                    <a:pt x="102" y="0"/>
                  </a:cubicBezTo>
                  <a:cubicBezTo>
                    <a:pt x="102" y="0"/>
                    <a:pt x="102" y="0"/>
                    <a:pt x="102" y="0"/>
                  </a:cubicBezTo>
                </a:path>
              </a:pathLst>
            </a:custGeom>
            <a:solidFill>
              <a:srgbClr val="FF4AA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2" name="íṩ1îdè"/>
            <p:cNvSpPr/>
            <p:nvPr/>
          </p:nvSpPr>
          <p:spPr bwMode="auto">
            <a:xfrm>
              <a:off x="6199188" y="1149351"/>
              <a:ext cx="123825" cy="174625"/>
            </a:xfrm>
            <a:custGeom>
              <a:avLst/>
              <a:gdLst>
                <a:gd name="T0" fmla="*/ 16 w 79"/>
                <a:gd name="T1" fmla="*/ 0 h 112"/>
                <a:gd name="T2" fmla="*/ 16 w 79"/>
                <a:gd name="T3" fmla="*/ 0 h 112"/>
                <a:gd name="T4" fmla="*/ 0 w 79"/>
                <a:gd name="T5" fmla="*/ 15 h 112"/>
                <a:gd name="T6" fmla="*/ 1 w 79"/>
                <a:gd name="T7" fmla="*/ 112 h 112"/>
                <a:gd name="T8" fmla="*/ 79 w 79"/>
                <a:gd name="T9" fmla="*/ 40 h 112"/>
                <a:gd name="T10" fmla="*/ 78 w 79"/>
                <a:gd name="T11" fmla="*/ 9 h 112"/>
                <a:gd name="T12" fmla="*/ 16 w 79"/>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9" h="112">
                  <a:moveTo>
                    <a:pt x="16" y="0"/>
                  </a:moveTo>
                  <a:cubicBezTo>
                    <a:pt x="16" y="0"/>
                    <a:pt x="16" y="0"/>
                    <a:pt x="16" y="0"/>
                  </a:cubicBezTo>
                  <a:cubicBezTo>
                    <a:pt x="11" y="5"/>
                    <a:pt x="5" y="10"/>
                    <a:pt x="0" y="15"/>
                  </a:cubicBezTo>
                  <a:cubicBezTo>
                    <a:pt x="1" y="112"/>
                    <a:pt x="1" y="112"/>
                    <a:pt x="1" y="112"/>
                  </a:cubicBezTo>
                  <a:cubicBezTo>
                    <a:pt x="27" y="88"/>
                    <a:pt x="53" y="64"/>
                    <a:pt x="79" y="40"/>
                  </a:cubicBezTo>
                  <a:cubicBezTo>
                    <a:pt x="78" y="9"/>
                    <a:pt x="78" y="9"/>
                    <a:pt x="78" y="9"/>
                  </a:cubicBezTo>
                  <a:cubicBezTo>
                    <a:pt x="16" y="0"/>
                    <a:pt x="16" y="0"/>
                    <a:pt x="16" y="0"/>
                  </a:cubicBezTo>
                </a:path>
              </a:pathLst>
            </a:custGeom>
            <a:solidFill>
              <a:srgbClr val="FF4AA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3" name="îṣlídê"/>
            <p:cNvSpPr/>
            <p:nvPr/>
          </p:nvSpPr>
          <p:spPr bwMode="auto">
            <a:xfrm>
              <a:off x="6205538" y="1712913"/>
              <a:ext cx="3175" cy="12700"/>
            </a:xfrm>
            <a:custGeom>
              <a:avLst/>
              <a:gdLst>
                <a:gd name="T0" fmla="*/ 1 w 2"/>
                <a:gd name="T1" fmla="*/ 0 h 8"/>
                <a:gd name="T2" fmla="*/ 0 w 2"/>
                <a:gd name="T3" fmla="*/ 7 h 8"/>
                <a:gd name="T4" fmla="*/ 2 w 2"/>
                <a:gd name="T5" fmla="*/ 8 h 8"/>
                <a:gd name="T6" fmla="*/ 1 w 2"/>
                <a:gd name="T7" fmla="*/ 0 h 8"/>
              </a:gdLst>
              <a:ahLst/>
              <a:cxnLst>
                <a:cxn ang="0">
                  <a:pos x="T0" y="T1"/>
                </a:cxn>
                <a:cxn ang="0">
                  <a:pos x="T2" y="T3"/>
                </a:cxn>
                <a:cxn ang="0">
                  <a:pos x="T4" y="T5"/>
                </a:cxn>
                <a:cxn ang="0">
                  <a:pos x="T6" y="T7"/>
                </a:cxn>
              </a:cxnLst>
              <a:rect l="0" t="0" r="r" b="b"/>
              <a:pathLst>
                <a:path w="2" h="8">
                  <a:moveTo>
                    <a:pt x="1" y="0"/>
                  </a:moveTo>
                  <a:lnTo>
                    <a:pt x="0" y="7"/>
                  </a:lnTo>
                  <a:lnTo>
                    <a:pt x="2" y="8"/>
                  </a:lnTo>
                  <a:lnTo>
                    <a:pt x="1" y="0"/>
                  </a:lnTo>
                  <a:close/>
                </a:path>
              </a:pathLst>
            </a:custGeom>
            <a:solidFill>
              <a:srgbClr val="CB008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4" name="iṧľïḍe"/>
            <p:cNvSpPr/>
            <p:nvPr/>
          </p:nvSpPr>
          <p:spPr bwMode="auto">
            <a:xfrm>
              <a:off x="6205538" y="1712913"/>
              <a:ext cx="3175" cy="12700"/>
            </a:xfrm>
            <a:custGeom>
              <a:avLst/>
              <a:gdLst>
                <a:gd name="T0" fmla="*/ 1 w 2"/>
                <a:gd name="T1" fmla="*/ 0 h 8"/>
                <a:gd name="T2" fmla="*/ 0 w 2"/>
                <a:gd name="T3" fmla="*/ 7 h 8"/>
                <a:gd name="T4" fmla="*/ 2 w 2"/>
                <a:gd name="T5" fmla="*/ 8 h 8"/>
                <a:gd name="T6" fmla="*/ 1 w 2"/>
                <a:gd name="T7" fmla="*/ 0 h 8"/>
              </a:gdLst>
              <a:ahLst/>
              <a:cxnLst>
                <a:cxn ang="0">
                  <a:pos x="T0" y="T1"/>
                </a:cxn>
                <a:cxn ang="0">
                  <a:pos x="T2" y="T3"/>
                </a:cxn>
                <a:cxn ang="0">
                  <a:pos x="T4" y="T5"/>
                </a:cxn>
                <a:cxn ang="0">
                  <a:pos x="T6" y="T7"/>
                </a:cxn>
              </a:cxnLst>
              <a:rect l="0" t="0" r="r" b="b"/>
              <a:pathLst>
                <a:path w="2" h="8">
                  <a:moveTo>
                    <a:pt x="1" y="0"/>
                  </a:moveTo>
                  <a:lnTo>
                    <a:pt x="0" y="7"/>
                  </a:lnTo>
                  <a:lnTo>
                    <a:pt x="2" y="8"/>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5" name="ïṥ1ïḓê"/>
            <p:cNvSpPr/>
            <p:nvPr/>
          </p:nvSpPr>
          <p:spPr bwMode="auto">
            <a:xfrm>
              <a:off x="6207126" y="1587501"/>
              <a:ext cx="125413" cy="160338"/>
            </a:xfrm>
            <a:custGeom>
              <a:avLst/>
              <a:gdLst>
                <a:gd name="T0" fmla="*/ 79 w 80"/>
                <a:gd name="T1" fmla="*/ 0 h 102"/>
                <a:gd name="T2" fmla="*/ 5 w 80"/>
                <a:gd name="T3" fmla="*/ 76 h 102"/>
                <a:gd name="T4" fmla="*/ 0 w 80"/>
                <a:gd name="T5" fmla="*/ 80 h 102"/>
                <a:gd name="T6" fmla="*/ 0 w 80"/>
                <a:gd name="T7" fmla="*/ 80 h 102"/>
                <a:gd name="T8" fmla="*/ 1 w 80"/>
                <a:gd name="T9" fmla="*/ 88 h 102"/>
                <a:gd name="T10" fmla="*/ 67 w 80"/>
                <a:gd name="T11" fmla="*/ 99 h 102"/>
                <a:gd name="T12" fmla="*/ 80 w 80"/>
                <a:gd name="T13" fmla="*/ 102 h 102"/>
                <a:gd name="T14" fmla="*/ 79 w 80"/>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02">
                  <a:moveTo>
                    <a:pt x="79" y="0"/>
                  </a:moveTo>
                  <a:cubicBezTo>
                    <a:pt x="54" y="26"/>
                    <a:pt x="29" y="51"/>
                    <a:pt x="5" y="76"/>
                  </a:cubicBezTo>
                  <a:cubicBezTo>
                    <a:pt x="3" y="77"/>
                    <a:pt x="2" y="78"/>
                    <a:pt x="0" y="80"/>
                  </a:cubicBezTo>
                  <a:cubicBezTo>
                    <a:pt x="0" y="80"/>
                    <a:pt x="0" y="80"/>
                    <a:pt x="0" y="80"/>
                  </a:cubicBezTo>
                  <a:cubicBezTo>
                    <a:pt x="1" y="88"/>
                    <a:pt x="1" y="88"/>
                    <a:pt x="1" y="88"/>
                  </a:cubicBezTo>
                  <a:cubicBezTo>
                    <a:pt x="67" y="99"/>
                    <a:pt x="67" y="99"/>
                    <a:pt x="67" y="99"/>
                  </a:cubicBezTo>
                  <a:cubicBezTo>
                    <a:pt x="80" y="102"/>
                    <a:pt x="80" y="102"/>
                    <a:pt x="80" y="102"/>
                  </a:cubicBezTo>
                  <a:cubicBezTo>
                    <a:pt x="79" y="0"/>
                    <a:pt x="79" y="0"/>
                    <a:pt x="79" y="0"/>
                  </a:cubicBezTo>
                </a:path>
              </a:pathLst>
            </a:custGeom>
            <a:solidFill>
              <a:srgbClr val="FF4AA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6" name="iSļiďè"/>
            <p:cNvSpPr/>
            <p:nvPr/>
          </p:nvSpPr>
          <p:spPr bwMode="auto">
            <a:xfrm>
              <a:off x="6364288" y="1335088"/>
              <a:ext cx="220663" cy="361950"/>
            </a:xfrm>
            <a:custGeom>
              <a:avLst/>
              <a:gdLst>
                <a:gd name="T0" fmla="*/ 137 w 141"/>
                <a:gd name="T1" fmla="*/ 0 h 232"/>
                <a:gd name="T2" fmla="*/ 77 w 141"/>
                <a:gd name="T3" fmla="*/ 62 h 232"/>
                <a:gd name="T4" fmla="*/ 0 w 141"/>
                <a:gd name="T5" fmla="*/ 140 h 232"/>
                <a:gd name="T6" fmla="*/ 64 w 141"/>
                <a:gd name="T7" fmla="*/ 148 h 232"/>
                <a:gd name="T8" fmla="*/ 66 w 141"/>
                <a:gd name="T9" fmla="*/ 232 h 232"/>
                <a:gd name="T10" fmla="*/ 141 w 141"/>
                <a:gd name="T11" fmla="*/ 155 h 232"/>
                <a:gd name="T12" fmla="*/ 137 w 141"/>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1" h="232">
                  <a:moveTo>
                    <a:pt x="137" y="0"/>
                  </a:moveTo>
                  <a:cubicBezTo>
                    <a:pt x="117" y="21"/>
                    <a:pt x="96" y="41"/>
                    <a:pt x="77" y="62"/>
                  </a:cubicBezTo>
                  <a:cubicBezTo>
                    <a:pt x="51" y="88"/>
                    <a:pt x="26" y="114"/>
                    <a:pt x="0" y="140"/>
                  </a:cubicBezTo>
                  <a:cubicBezTo>
                    <a:pt x="64" y="148"/>
                    <a:pt x="64" y="148"/>
                    <a:pt x="64" y="148"/>
                  </a:cubicBezTo>
                  <a:cubicBezTo>
                    <a:pt x="66" y="232"/>
                    <a:pt x="66" y="232"/>
                    <a:pt x="66" y="232"/>
                  </a:cubicBezTo>
                  <a:cubicBezTo>
                    <a:pt x="91" y="206"/>
                    <a:pt x="116" y="180"/>
                    <a:pt x="141" y="155"/>
                  </a:cubicBezTo>
                  <a:cubicBezTo>
                    <a:pt x="137" y="0"/>
                    <a:pt x="137" y="0"/>
                    <a:pt x="137" y="0"/>
                  </a:cubicBezTo>
                </a:path>
              </a:pathLst>
            </a:custGeom>
            <a:solidFill>
              <a:srgbClr val="FF4AA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7" name="iŝlîḍê"/>
            <p:cNvSpPr/>
            <p:nvPr/>
          </p:nvSpPr>
          <p:spPr bwMode="auto">
            <a:xfrm>
              <a:off x="7356476" y="5540376"/>
              <a:ext cx="136525" cy="201613"/>
            </a:xfrm>
            <a:custGeom>
              <a:avLst/>
              <a:gdLst>
                <a:gd name="T0" fmla="*/ 36 w 86"/>
                <a:gd name="T1" fmla="*/ 0 h 127"/>
                <a:gd name="T2" fmla="*/ 0 w 86"/>
                <a:gd name="T3" fmla="*/ 21 h 127"/>
                <a:gd name="T4" fmla="*/ 66 w 86"/>
                <a:gd name="T5" fmla="*/ 125 h 127"/>
                <a:gd name="T6" fmla="*/ 72 w 86"/>
                <a:gd name="T7" fmla="*/ 125 h 127"/>
                <a:gd name="T8" fmla="*/ 86 w 86"/>
                <a:gd name="T9" fmla="*/ 127 h 127"/>
                <a:gd name="T10" fmla="*/ 69 w 86"/>
                <a:gd name="T11" fmla="*/ 52 h 127"/>
                <a:gd name="T12" fmla="*/ 36 w 8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86" h="127">
                  <a:moveTo>
                    <a:pt x="36" y="0"/>
                  </a:moveTo>
                  <a:lnTo>
                    <a:pt x="0" y="21"/>
                  </a:lnTo>
                  <a:lnTo>
                    <a:pt x="66" y="125"/>
                  </a:lnTo>
                  <a:lnTo>
                    <a:pt x="72" y="125"/>
                  </a:lnTo>
                  <a:lnTo>
                    <a:pt x="86" y="127"/>
                  </a:lnTo>
                  <a:lnTo>
                    <a:pt x="69" y="52"/>
                  </a:lnTo>
                  <a:lnTo>
                    <a:pt x="36" y="0"/>
                  </a:lnTo>
                  <a:close/>
                </a:path>
              </a:pathLst>
            </a:custGeom>
            <a:solidFill>
              <a:srgbClr val="96999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8" name="işḻíḑé"/>
            <p:cNvSpPr/>
            <p:nvPr/>
          </p:nvSpPr>
          <p:spPr bwMode="auto">
            <a:xfrm>
              <a:off x="7356476" y="5540376"/>
              <a:ext cx="136525" cy="201613"/>
            </a:xfrm>
            <a:custGeom>
              <a:avLst/>
              <a:gdLst>
                <a:gd name="T0" fmla="*/ 36 w 86"/>
                <a:gd name="T1" fmla="*/ 0 h 127"/>
                <a:gd name="T2" fmla="*/ 0 w 86"/>
                <a:gd name="T3" fmla="*/ 21 h 127"/>
                <a:gd name="T4" fmla="*/ 66 w 86"/>
                <a:gd name="T5" fmla="*/ 125 h 127"/>
                <a:gd name="T6" fmla="*/ 72 w 86"/>
                <a:gd name="T7" fmla="*/ 125 h 127"/>
                <a:gd name="T8" fmla="*/ 86 w 86"/>
                <a:gd name="T9" fmla="*/ 127 h 127"/>
                <a:gd name="T10" fmla="*/ 69 w 86"/>
                <a:gd name="T11" fmla="*/ 52 h 127"/>
                <a:gd name="T12" fmla="*/ 36 w 8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86" h="127">
                  <a:moveTo>
                    <a:pt x="36" y="0"/>
                  </a:moveTo>
                  <a:lnTo>
                    <a:pt x="0" y="21"/>
                  </a:lnTo>
                  <a:lnTo>
                    <a:pt x="66" y="125"/>
                  </a:lnTo>
                  <a:lnTo>
                    <a:pt x="72" y="125"/>
                  </a:lnTo>
                  <a:lnTo>
                    <a:pt x="86" y="127"/>
                  </a:lnTo>
                  <a:lnTo>
                    <a:pt x="69" y="52"/>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99" name="îṡliḓé"/>
            <p:cNvSpPr/>
            <p:nvPr/>
          </p:nvSpPr>
          <p:spPr bwMode="auto">
            <a:xfrm>
              <a:off x="7566026" y="5419726"/>
              <a:ext cx="230188" cy="254000"/>
            </a:xfrm>
            <a:custGeom>
              <a:avLst/>
              <a:gdLst>
                <a:gd name="T0" fmla="*/ 82 w 145"/>
                <a:gd name="T1" fmla="*/ 59 h 160"/>
                <a:gd name="T2" fmla="*/ 43 w 145"/>
                <a:gd name="T3" fmla="*/ 72 h 160"/>
                <a:gd name="T4" fmla="*/ 113 w 145"/>
                <a:gd name="T5" fmla="*/ 156 h 160"/>
                <a:gd name="T6" fmla="*/ 119 w 145"/>
                <a:gd name="T7" fmla="*/ 156 h 160"/>
                <a:gd name="T8" fmla="*/ 145 w 145"/>
                <a:gd name="T9" fmla="*/ 160 h 160"/>
                <a:gd name="T10" fmla="*/ 137 w 145"/>
                <a:gd name="T11" fmla="*/ 127 h 160"/>
                <a:gd name="T12" fmla="*/ 82 w 145"/>
                <a:gd name="T13" fmla="*/ 59 h 160"/>
                <a:gd name="T14" fmla="*/ 35 w 145"/>
                <a:gd name="T15" fmla="*/ 0 h 160"/>
                <a:gd name="T16" fmla="*/ 0 w 145"/>
                <a:gd name="T17" fmla="*/ 21 h 160"/>
                <a:gd name="T18" fmla="*/ 24 w 145"/>
                <a:gd name="T19" fmla="*/ 48 h 160"/>
                <a:gd name="T20" fmla="*/ 64 w 145"/>
                <a:gd name="T21" fmla="*/ 37 h 160"/>
                <a:gd name="T22" fmla="*/ 35 w 145"/>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60">
                  <a:moveTo>
                    <a:pt x="82" y="59"/>
                  </a:moveTo>
                  <a:lnTo>
                    <a:pt x="43" y="72"/>
                  </a:lnTo>
                  <a:lnTo>
                    <a:pt x="113" y="156"/>
                  </a:lnTo>
                  <a:lnTo>
                    <a:pt x="119" y="156"/>
                  </a:lnTo>
                  <a:lnTo>
                    <a:pt x="145" y="160"/>
                  </a:lnTo>
                  <a:lnTo>
                    <a:pt x="137" y="127"/>
                  </a:lnTo>
                  <a:lnTo>
                    <a:pt x="82" y="59"/>
                  </a:lnTo>
                  <a:close/>
                  <a:moveTo>
                    <a:pt x="35" y="0"/>
                  </a:moveTo>
                  <a:lnTo>
                    <a:pt x="0" y="21"/>
                  </a:lnTo>
                  <a:lnTo>
                    <a:pt x="24" y="48"/>
                  </a:lnTo>
                  <a:lnTo>
                    <a:pt x="64" y="37"/>
                  </a:lnTo>
                  <a:lnTo>
                    <a:pt x="35" y="0"/>
                  </a:lnTo>
                  <a:close/>
                </a:path>
              </a:pathLst>
            </a:custGeom>
            <a:solidFill>
              <a:srgbClr val="96999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0" name="ïSliďè"/>
            <p:cNvSpPr/>
            <p:nvPr/>
          </p:nvSpPr>
          <p:spPr bwMode="auto">
            <a:xfrm>
              <a:off x="7566026" y="5419726"/>
              <a:ext cx="230188" cy="254000"/>
            </a:xfrm>
            <a:custGeom>
              <a:avLst/>
              <a:gdLst>
                <a:gd name="T0" fmla="*/ 82 w 145"/>
                <a:gd name="T1" fmla="*/ 59 h 160"/>
                <a:gd name="T2" fmla="*/ 43 w 145"/>
                <a:gd name="T3" fmla="*/ 72 h 160"/>
                <a:gd name="T4" fmla="*/ 113 w 145"/>
                <a:gd name="T5" fmla="*/ 156 h 160"/>
                <a:gd name="T6" fmla="*/ 119 w 145"/>
                <a:gd name="T7" fmla="*/ 156 h 160"/>
                <a:gd name="T8" fmla="*/ 145 w 145"/>
                <a:gd name="T9" fmla="*/ 160 h 160"/>
                <a:gd name="T10" fmla="*/ 137 w 145"/>
                <a:gd name="T11" fmla="*/ 127 h 160"/>
                <a:gd name="T12" fmla="*/ 82 w 145"/>
                <a:gd name="T13" fmla="*/ 59 h 160"/>
                <a:gd name="T14" fmla="*/ 35 w 145"/>
                <a:gd name="T15" fmla="*/ 0 h 160"/>
                <a:gd name="T16" fmla="*/ 0 w 145"/>
                <a:gd name="T17" fmla="*/ 21 h 160"/>
                <a:gd name="T18" fmla="*/ 24 w 145"/>
                <a:gd name="T19" fmla="*/ 48 h 160"/>
                <a:gd name="T20" fmla="*/ 64 w 145"/>
                <a:gd name="T21" fmla="*/ 37 h 160"/>
                <a:gd name="T22" fmla="*/ 35 w 145"/>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60">
                  <a:moveTo>
                    <a:pt x="82" y="59"/>
                  </a:moveTo>
                  <a:lnTo>
                    <a:pt x="43" y="72"/>
                  </a:lnTo>
                  <a:lnTo>
                    <a:pt x="113" y="156"/>
                  </a:lnTo>
                  <a:lnTo>
                    <a:pt x="119" y="156"/>
                  </a:lnTo>
                  <a:lnTo>
                    <a:pt x="145" y="160"/>
                  </a:lnTo>
                  <a:lnTo>
                    <a:pt x="137" y="127"/>
                  </a:lnTo>
                  <a:lnTo>
                    <a:pt x="82" y="59"/>
                  </a:lnTo>
                  <a:moveTo>
                    <a:pt x="35" y="0"/>
                  </a:moveTo>
                  <a:lnTo>
                    <a:pt x="0" y="21"/>
                  </a:lnTo>
                  <a:lnTo>
                    <a:pt x="24" y="48"/>
                  </a:lnTo>
                  <a:lnTo>
                    <a:pt x="64" y="37"/>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1" name="iŝḷiḑe"/>
            <p:cNvSpPr/>
            <p:nvPr/>
          </p:nvSpPr>
          <p:spPr bwMode="auto">
            <a:xfrm>
              <a:off x="4841876" y="1673226"/>
              <a:ext cx="2835275" cy="576263"/>
            </a:xfrm>
            <a:custGeom>
              <a:avLst/>
              <a:gdLst>
                <a:gd name="T0" fmla="*/ 1786 w 1786"/>
                <a:gd name="T1" fmla="*/ 199 h 363"/>
                <a:gd name="T2" fmla="*/ 1068 w 1786"/>
                <a:gd name="T3" fmla="*/ 363 h 363"/>
                <a:gd name="T4" fmla="*/ 0 w 1786"/>
                <a:gd name="T5" fmla="*/ 274 h 363"/>
                <a:gd name="T6" fmla="*/ 520 w 1786"/>
                <a:gd name="T7" fmla="*/ 0 h 363"/>
                <a:gd name="T8" fmla="*/ 1786 w 1786"/>
                <a:gd name="T9" fmla="*/ 199 h 363"/>
              </a:gdLst>
              <a:ahLst/>
              <a:cxnLst>
                <a:cxn ang="0">
                  <a:pos x="T0" y="T1"/>
                </a:cxn>
                <a:cxn ang="0">
                  <a:pos x="T2" y="T3"/>
                </a:cxn>
                <a:cxn ang="0">
                  <a:pos x="T4" y="T5"/>
                </a:cxn>
                <a:cxn ang="0">
                  <a:pos x="T6" y="T7"/>
                </a:cxn>
                <a:cxn ang="0">
                  <a:pos x="T8" y="T9"/>
                </a:cxn>
              </a:cxnLst>
              <a:rect l="0" t="0" r="r" b="b"/>
              <a:pathLst>
                <a:path w="1786" h="363">
                  <a:moveTo>
                    <a:pt x="1786" y="199"/>
                  </a:moveTo>
                  <a:lnTo>
                    <a:pt x="1068" y="363"/>
                  </a:lnTo>
                  <a:lnTo>
                    <a:pt x="0" y="274"/>
                  </a:lnTo>
                  <a:lnTo>
                    <a:pt x="520" y="0"/>
                  </a:lnTo>
                  <a:lnTo>
                    <a:pt x="1786" y="199"/>
                  </a:lnTo>
                  <a:close/>
                </a:path>
              </a:pathLst>
            </a:custGeom>
            <a:solidFill>
              <a:srgbClr val="275E7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2" name="îṡḷidè"/>
            <p:cNvSpPr/>
            <p:nvPr/>
          </p:nvSpPr>
          <p:spPr bwMode="auto">
            <a:xfrm>
              <a:off x="4841876" y="1673226"/>
              <a:ext cx="2835275" cy="576263"/>
            </a:xfrm>
            <a:custGeom>
              <a:avLst/>
              <a:gdLst>
                <a:gd name="T0" fmla="*/ 1786 w 1786"/>
                <a:gd name="T1" fmla="*/ 199 h 363"/>
                <a:gd name="T2" fmla="*/ 1068 w 1786"/>
                <a:gd name="T3" fmla="*/ 363 h 363"/>
                <a:gd name="T4" fmla="*/ 0 w 1786"/>
                <a:gd name="T5" fmla="*/ 274 h 363"/>
                <a:gd name="T6" fmla="*/ 520 w 1786"/>
                <a:gd name="T7" fmla="*/ 0 h 363"/>
                <a:gd name="T8" fmla="*/ 1786 w 1786"/>
                <a:gd name="T9" fmla="*/ 199 h 363"/>
              </a:gdLst>
              <a:ahLst/>
              <a:cxnLst>
                <a:cxn ang="0">
                  <a:pos x="T0" y="T1"/>
                </a:cxn>
                <a:cxn ang="0">
                  <a:pos x="T2" y="T3"/>
                </a:cxn>
                <a:cxn ang="0">
                  <a:pos x="T4" y="T5"/>
                </a:cxn>
                <a:cxn ang="0">
                  <a:pos x="T6" y="T7"/>
                </a:cxn>
                <a:cxn ang="0">
                  <a:pos x="T8" y="T9"/>
                </a:cxn>
              </a:cxnLst>
              <a:rect l="0" t="0" r="r" b="b"/>
              <a:pathLst>
                <a:path w="1786" h="363">
                  <a:moveTo>
                    <a:pt x="1786" y="199"/>
                  </a:moveTo>
                  <a:lnTo>
                    <a:pt x="1068" y="363"/>
                  </a:lnTo>
                  <a:lnTo>
                    <a:pt x="0" y="274"/>
                  </a:lnTo>
                  <a:lnTo>
                    <a:pt x="520" y="0"/>
                  </a:lnTo>
                  <a:lnTo>
                    <a:pt x="1786" y="1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3" name="îṩľîďè"/>
            <p:cNvSpPr/>
            <p:nvPr/>
          </p:nvSpPr>
          <p:spPr bwMode="auto">
            <a:xfrm>
              <a:off x="5470526" y="1633538"/>
              <a:ext cx="2281238" cy="665163"/>
            </a:xfrm>
            <a:custGeom>
              <a:avLst/>
              <a:gdLst>
                <a:gd name="T0" fmla="*/ 1456 w 1456"/>
                <a:gd name="T1" fmla="*/ 276 h 426"/>
                <a:gd name="T2" fmla="*/ 1456 w 1456"/>
                <a:gd name="T3" fmla="*/ 375 h 426"/>
                <a:gd name="T4" fmla="*/ 1403 w 1456"/>
                <a:gd name="T5" fmla="*/ 423 h 426"/>
                <a:gd name="T6" fmla="*/ 149 w 1456"/>
                <a:gd name="T7" fmla="*/ 315 h 426"/>
                <a:gd name="T8" fmla="*/ 69 w 1456"/>
                <a:gd name="T9" fmla="*/ 262 h 426"/>
                <a:gd name="T10" fmla="*/ 14 w 1456"/>
                <a:gd name="T11" fmla="*/ 164 h 426"/>
                <a:gd name="T12" fmla="*/ 131 w 1456"/>
                <a:gd name="T13" fmla="*/ 83 h 426"/>
                <a:gd name="T14" fmla="*/ 126 w 1456"/>
                <a:gd name="T15" fmla="*/ 34 h 426"/>
                <a:gd name="T16" fmla="*/ 126 w 1456"/>
                <a:gd name="T17" fmla="*/ 32 h 426"/>
                <a:gd name="T18" fmla="*/ 139 w 1456"/>
                <a:gd name="T19" fmla="*/ 5 h 426"/>
                <a:gd name="T20" fmla="*/ 1403 w 1456"/>
                <a:gd name="T21" fmla="*/ 213 h 426"/>
                <a:gd name="T22" fmla="*/ 1449 w 1456"/>
                <a:gd name="T23" fmla="*/ 249 h 426"/>
                <a:gd name="T24" fmla="*/ 1456 w 1456"/>
                <a:gd name="T25" fmla="*/ 27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6" h="426">
                  <a:moveTo>
                    <a:pt x="1456" y="276"/>
                  </a:moveTo>
                  <a:cubicBezTo>
                    <a:pt x="1456" y="375"/>
                    <a:pt x="1456" y="375"/>
                    <a:pt x="1456" y="375"/>
                  </a:cubicBezTo>
                  <a:cubicBezTo>
                    <a:pt x="1456" y="404"/>
                    <a:pt x="1432" y="426"/>
                    <a:pt x="1403" y="423"/>
                  </a:cubicBezTo>
                  <a:cubicBezTo>
                    <a:pt x="149" y="315"/>
                    <a:pt x="149" y="315"/>
                    <a:pt x="149" y="315"/>
                  </a:cubicBezTo>
                  <a:cubicBezTo>
                    <a:pt x="119" y="311"/>
                    <a:pt x="84" y="288"/>
                    <a:pt x="69" y="262"/>
                  </a:cubicBezTo>
                  <a:cubicBezTo>
                    <a:pt x="14" y="164"/>
                    <a:pt x="14" y="164"/>
                    <a:pt x="14" y="164"/>
                  </a:cubicBezTo>
                  <a:cubicBezTo>
                    <a:pt x="0" y="138"/>
                    <a:pt x="107" y="102"/>
                    <a:pt x="131" y="83"/>
                  </a:cubicBezTo>
                  <a:cubicBezTo>
                    <a:pt x="126" y="34"/>
                    <a:pt x="126" y="34"/>
                    <a:pt x="126" y="34"/>
                  </a:cubicBezTo>
                  <a:cubicBezTo>
                    <a:pt x="126" y="32"/>
                    <a:pt x="126" y="32"/>
                    <a:pt x="126" y="32"/>
                  </a:cubicBezTo>
                  <a:cubicBezTo>
                    <a:pt x="149" y="14"/>
                    <a:pt x="110" y="0"/>
                    <a:pt x="139" y="5"/>
                  </a:cubicBezTo>
                  <a:cubicBezTo>
                    <a:pt x="1403" y="213"/>
                    <a:pt x="1403" y="213"/>
                    <a:pt x="1403" y="213"/>
                  </a:cubicBezTo>
                  <a:cubicBezTo>
                    <a:pt x="1423" y="216"/>
                    <a:pt x="1440" y="231"/>
                    <a:pt x="1449" y="249"/>
                  </a:cubicBezTo>
                  <a:cubicBezTo>
                    <a:pt x="1454" y="258"/>
                    <a:pt x="1456" y="267"/>
                    <a:pt x="1456" y="276"/>
                  </a:cubicBezTo>
                </a:path>
              </a:pathLst>
            </a:custGeom>
            <a:solidFill>
              <a:srgbClr val="0DC8D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4" name="iṡḻíḋè"/>
            <p:cNvSpPr/>
            <p:nvPr/>
          </p:nvSpPr>
          <p:spPr bwMode="auto">
            <a:xfrm>
              <a:off x="5643563" y="1633538"/>
              <a:ext cx="2097088" cy="388938"/>
            </a:xfrm>
            <a:custGeom>
              <a:avLst/>
              <a:gdLst>
                <a:gd name="T0" fmla="*/ 1339 w 1339"/>
                <a:gd name="T1" fmla="*/ 249 h 249"/>
                <a:gd name="T2" fmla="*/ 22 w 1339"/>
                <a:gd name="T3" fmla="*/ 44 h 249"/>
                <a:gd name="T4" fmla="*/ 16 w 1339"/>
                <a:gd name="T5" fmla="*/ 34 h 249"/>
                <a:gd name="T6" fmla="*/ 16 w 1339"/>
                <a:gd name="T7" fmla="*/ 32 h 249"/>
                <a:gd name="T8" fmla="*/ 29 w 1339"/>
                <a:gd name="T9" fmla="*/ 5 h 249"/>
                <a:gd name="T10" fmla="*/ 1293 w 1339"/>
                <a:gd name="T11" fmla="*/ 213 h 249"/>
                <a:gd name="T12" fmla="*/ 1339 w 1339"/>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1339" h="249">
                  <a:moveTo>
                    <a:pt x="1339" y="249"/>
                  </a:moveTo>
                  <a:cubicBezTo>
                    <a:pt x="22" y="44"/>
                    <a:pt x="22" y="44"/>
                    <a:pt x="22" y="44"/>
                  </a:cubicBezTo>
                  <a:cubicBezTo>
                    <a:pt x="16" y="34"/>
                    <a:pt x="16" y="34"/>
                    <a:pt x="16" y="34"/>
                  </a:cubicBezTo>
                  <a:cubicBezTo>
                    <a:pt x="16" y="32"/>
                    <a:pt x="16" y="32"/>
                    <a:pt x="16" y="32"/>
                  </a:cubicBezTo>
                  <a:cubicBezTo>
                    <a:pt x="39" y="14"/>
                    <a:pt x="0" y="0"/>
                    <a:pt x="29" y="5"/>
                  </a:cubicBezTo>
                  <a:cubicBezTo>
                    <a:pt x="1293" y="213"/>
                    <a:pt x="1293" y="213"/>
                    <a:pt x="1293" y="213"/>
                  </a:cubicBezTo>
                  <a:cubicBezTo>
                    <a:pt x="1313" y="216"/>
                    <a:pt x="1330" y="231"/>
                    <a:pt x="1339" y="249"/>
                  </a:cubicBezTo>
                  <a:close/>
                </a:path>
              </a:pathLst>
            </a:custGeom>
            <a:solidFill>
              <a:srgbClr val="40EBF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5" name="ïşliḋê"/>
            <p:cNvSpPr/>
            <p:nvPr/>
          </p:nvSpPr>
          <p:spPr bwMode="auto">
            <a:xfrm>
              <a:off x="4905376" y="1727201"/>
              <a:ext cx="769938" cy="701675"/>
            </a:xfrm>
            <a:custGeom>
              <a:avLst/>
              <a:gdLst>
                <a:gd name="T0" fmla="*/ 491 w 491"/>
                <a:gd name="T1" fmla="*/ 0 h 449"/>
                <a:gd name="T2" fmla="*/ 491 w 491"/>
                <a:gd name="T3" fmla="*/ 223 h 449"/>
                <a:gd name="T4" fmla="*/ 2 w 491"/>
                <a:gd name="T5" fmla="*/ 449 h 449"/>
                <a:gd name="T6" fmla="*/ 12 w 491"/>
                <a:gd name="T7" fmla="*/ 435 h 449"/>
                <a:gd name="T8" fmla="*/ 14 w 491"/>
                <a:gd name="T9" fmla="*/ 284 h 449"/>
                <a:gd name="T10" fmla="*/ 0 w 491"/>
                <a:gd name="T11" fmla="*/ 247 h 449"/>
                <a:gd name="T12" fmla="*/ 475 w 491"/>
                <a:gd name="T13" fmla="*/ 9 h 449"/>
                <a:gd name="T14" fmla="*/ 491 w 491"/>
                <a:gd name="T15" fmla="*/ 0 h 4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1" h="449">
                  <a:moveTo>
                    <a:pt x="491" y="0"/>
                  </a:moveTo>
                  <a:cubicBezTo>
                    <a:pt x="491" y="223"/>
                    <a:pt x="491" y="223"/>
                    <a:pt x="491" y="223"/>
                  </a:cubicBezTo>
                  <a:cubicBezTo>
                    <a:pt x="2" y="449"/>
                    <a:pt x="2" y="449"/>
                    <a:pt x="2" y="449"/>
                  </a:cubicBezTo>
                  <a:cubicBezTo>
                    <a:pt x="6" y="445"/>
                    <a:pt x="9" y="440"/>
                    <a:pt x="12" y="435"/>
                  </a:cubicBezTo>
                  <a:cubicBezTo>
                    <a:pt x="24" y="414"/>
                    <a:pt x="27" y="337"/>
                    <a:pt x="14" y="284"/>
                  </a:cubicBezTo>
                  <a:cubicBezTo>
                    <a:pt x="11" y="269"/>
                    <a:pt x="6" y="257"/>
                    <a:pt x="0" y="247"/>
                  </a:cubicBezTo>
                  <a:cubicBezTo>
                    <a:pt x="475" y="9"/>
                    <a:pt x="475" y="9"/>
                    <a:pt x="475" y="9"/>
                  </a:cubicBezTo>
                  <a:cubicBezTo>
                    <a:pt x="491" y="0"/>
                    <a:pt x="491" y="0"/>
                    <a:pt x="491" y="0"/>
                  </a:cubicBezTo>
                </a:path>
              </a:pathLst>
            </a:custGeom>
            <a:solidFill>
              <a:srgbClr val="D8CAC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6" name="işḷïḑé"/>
            <p:cNvSpPr/>
            <p:nvPr/>
          </p:nvSpPr>
          <p:spPr bwMode="auto">
            <a:xfrm>
              <a:off x="5589588" y="1735138"/>
              <a:ext cx="71438" cy="387350"/>
            </a:xfrm>
            <a:custGeom>
              <a:avLst/>
              <a:gdLst>
                <a:gd name="T0" fmla="*/ 45 w 45"/>
                <a:gd name="T1" fmla="*/ 0 h 244"/>
                <a:gd name="T2" fmla="*/ 0 w 45"/>
                <a:gd name="T3" fmla="*/ 22 h 244"/>
                <a:gd name="T4" fmla="*/ 0 w 45"/>
                <a:gd name="T5" fmla="*/ 244 h 244"/>
                <a:gd name="T6" fmla="*/ 45 w 45"/>
                <a:gd name="T7" fmla="*/ 217 h 244"/>
                <a:gd name="T8" fmla="*/ 45 w 45"/>
                <a:gd name="T9" fmla="*/ 0 h 244"/>
              </a:gdLst>
              <a:ahLst/>
              <a:cxnLst>
                <a:cxn ang="0">
                  <a:pos x="T0" y="T1"/>
                </a:cxn>
                <a:cxn ang="0">
                  <a:pos x="T2" y="T3"/>
                </a:cxn>
                <a:cxn ang="0">
                  <a:pos x="T4" y="T5"/>
                </a:cxn>
                <a:cxn ang="0">
                  <a:pos x="T6" y="T7"/>
                </a:cxn>
                <a:cxn ang="0">
                  <a:pos x="T8" y="T9"/>
                </a:cxn>
              </a:cxnLst>
              <a:rect l="0" t="0" r="r" b="b"/>
              <a:pathLst>
                <a:path w="45" h="244">
                  <a:moveTo>
                    <a:pt x="45" y="0"/>
                  </a:moveTo>
                  <a:lnTo>
                    <a:pt x="0" y="22"/>
                  </a:lnTo>
                  <a:lnTo>
                    <a:pt x="0" y="244"/>
                  </a:lnTo>
                  <a:lnTo>
                    <a:pt x="45" y="217"/>
                  </a:lnTo>
                  <a:lnTo>
                    <a:pt x="45" y="0"/>
                  </a:lnTo>
                  <a:close/>
                </a:path>
              </a:pathLst>
            </a:custGeom>
            <a:solidFill>
              <a:srgbClr val="333A3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7" name="iSľïďe"/>
            <p:cNvSpPr/>
            <p:nvPr/>
          </p:nvSpPr>
          <p:spPr bwMode="auto">
            <a:xfrm>
              <a:off x="5589588" y="1735138"/>
              <a:ext cx="71438" cy="387350"/>
            </a:xfrm>
            <a:custGeom>
              <a:avLst/>
              <a:gdLst>
                <a:gd name="T0" fmla="*/ 45 w 45"/>
                <a:gd name="T1" fmla="*/ 0 h 244"/>
                <a:gd name="T2" fmla="*/ 0 w 45"/>
                <a:gd name="T3" fmla="*/ 22 h 244"/>
                <a:gd name="T4" fmla="*/ 0 w 45"/>
                <a:gd name="T5" fmla="*/ 244 h 244"/>
                <a:gd name="T6" fmla="*/ 45 w 45"/>
                <a:gd name="T7" fmla="*/ 217 h 244"/>
                <a:gd name="T8" fmla="*/ 45 w 45"/>
                <a:gd name="T9" fmla="*/ 0 h 244"/>
              </a:gdLst>
              <a:ahLst/>
              <a:cxnLst>
                <a:cxn ang="0">
                  <a:pos x="T0" y="T1"/>
                </a:cxn>
                <a:cxn ang="0">
                  <a:pos x="T2" y="T3"/>
                </a:cxn>
                <a:cxn ang="0">
                  <a:pos x="T4" y="T5"/>
                </a:cxn>
                <a:cxn ang="0">
                  <a:pos x="T6" y="T7"/>
                </a:cxn>
                <a:cxn ang="0">
                  <a:pos x="T8" y="T9"/>
                </a:cxn>
              </a:cxnLst>
              <a:rect l="0" t="0" r="r" b="b"/>
              <a:pathLst>
                <a:path w="45" h="244">
                  <a:moveTo>
                    <a:pt x="45" y="0"/>
                  </a:moveTo>
                  <a:lnTo>
                    <a:pt x="0" y="22"/>
                  </a:lnTo>
                  <a:lnTo>
                    <a:pt x="0" y="244"/>
                  </a:lnTo>
                  <a:lnTo>
                    <a:pt x="45" y="217"/>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8" name="ïṥlïḑè"/>
            <p:cNvSpPr/>
            <p:nvPr/>
          </p:nvSpPr>
          <p:spPr bwMode="auto">
            <a:xfrm>
              <a:off x="5568951" y="1766888"/>
              <a:ext cx="28575" cy="377825"/>
            </a:xfrm>
            <a:custGeom>
              <a:avLst/>
              <a:gdLst>
                <a:gd name="T0" fmla="*/ 18 w 18"/>
                <a:gd name="T1" fmla="*/ 0 h 238"/>
                <a:gd name="T2" fmla="*/ 0 w 18"/>
                <a:gd name="T3" fmla="*/ 8 h 238"/>
                <a:gd name="T4" fmla="*/ 0 w 18"/>
                <a:gd name="T5" fmla="*/ 238 h 238"/>
                <a:gd name="T6" fmla="*/ 18 w 18"/>
                <a:gd name="T7" fmla="*/ 220 h 238"/>
                <a:gd name="T8" fmla="*/ 18 w 18"/>
                <a:gd name="T9" fmla="*/ 0 h 238"/>
              </a:gdLst>
              <a:ahLst/>
              <a:cxnLst>
                <a:cxn ang="0">
                  <a:pos x="T0" y="T1"/>
                </a:cxn>
                <a:cxn ang="0">
                  <a:pos x="T2" y="T3"/>
                </a:cxn>
                <a:cxn ang="0">
                  <a:pos x="T4" y="T5"/>
                </a:cxn>
                <a:cxn ang="0">
                  <a:pos x="T6" y="T7"/>
                </a:cxn>
                <a:cxn ang="0">
                  <a:pos x="T8" y="T9"/>
                </a:cxn>
              </a:cxnLst>
              <a:rect l="0" t="0" r="r" b="b"/>
              <a:pathLst>
                <a:path w="18" h="238">
                  <a:moveTo>
                    <a:pt x="18" y="0"/>
                  </a:moveTo>
                  <a:lnTo>
                    <a:pt x="0" y="8"/>
                  </a:lnTo>
                  <a:lnTo>
                    <a:pt x="0" y="238"/>
                  </a:lnTo>
                  <a:lnTo>
                    <a:pt x="18" y="220"/>
                  </a:lnTo>
                  <a:lnTo>
                    <a:pt x="18" y="0"/>
                  </a:lnTo>
                  <a:close/>
                </a:path>
              </a:pathLst>
            </a:custGeom>
            <a:solidFill>
              <a:srgbClr val="A1403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09" name="iś1îdé"/>
            <p:cNvSpPr/>
            <p:nvPr/>
          </p:nvSpPr>
          <p:spPr bwMode="auto">
            <a:xfrm>
              <a:off x="5568951" y="1766888"/>
              <a:ext cx="28575" cy="377825"/>
            </a:xfrm>
            <a:custGeom>
              <a:avLst/>
              <a:gdLst>
                <a:gd name="T0" fmla="*/ 18 w 18"/>
                <a:gd name="T1" fmla="*/ 0 h 238"/>
                <a:gd name="T2" fmla="*/ 0 w 18"/>
                <a:gd name="T3" fmla="*/ 8 h 238"/>
                <a:gd name="T4" fmla="*/ 0 w 18"/>
                <a:gd name="T5" fmla="*/ 238 h 238"/>
                <a:gd name="T6" fmla="*/ 18 w 18"/>
                <a:gd name="T7" fmla="*/ 220 h 238"/>
                <a:gd name="T8" fmla="*/ 18 w 18"/>
                <a:gd name="T9" fmla="*/ 0 h 238"/>
              </a:gdLst>
              <a:ahLst/>
              <a:cxnLst>
                <a:cxn ang="0">
                  <a:pos x="T0" y="T1"/>
                </a:cxn>
                <a:cxn ang="0">
                  <a:pos x="T2" y="T3"/>
                </a:cxn>
                <a:cxn ang="0">
                  <a:pos x="T4" y="T5"/>
                </a:cxn>
                <a:cxn ang="0">
                  <a:pos x="T6" y="T7"/>
                </a:cxn>
                <a:cxn ang="0">
                  <a:pos x="T8" y="T9"/>
                </a:cxn>
              </a:cxnLst>
              <a:rect l="0" t="0" r="r" b="b"/>
              <a:pathLst>
                <a:path w="18" h="238">
                  <a:moveTo>
                    <a:pt x="18" y="0"/>
                  </a:moveTo>
                  <a:lnTo>
                    <a:pt x="0" y="8"/>
                  </a:lnTo>
                  <a:lnTo>
                    <a:pt x="0" y="238"/>
                  </a:lnTo>
                  <a:lnTo>
                    <a:pt x="18" y="220"/>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0" name="îṣļíḋé"/>
            <p:cNvSpPr/>
            <p:nvPr/>
          </p:nvSpPr>
          <p:spPr bwMode="auto">
            <a:xfrm>
              <a:off x="4900613" y="1924051"/>
              <a:ext cx="642938" cy="490538"/>
            </a:xfrm>
            <a:custGeom>
              <a:avLst/>
              <a:gdLst>
                <a:gd name="T0" fmla="*/ 410 w 410"/>
                <a:gd name="T1" fmla="*/ 117 h 314"/>
                <a:gd name="T2" fmla="*/ 410 w 410"/>
                <a:gd name="T3" fmla="*/ 0 h 314"/>
                <a:gd name="T4" fmla="*/ 23 w 410"/>
                <a:gd name="T5" fmla="*/ 187 h 314"/>
                <a:gd name="T6" fmla="*/ 0 w 410"/>
                <a:gd name="T7" fmla="*/ 314 h 314"/>
                <a:gd name="T8" fmla="*/ 410 w 410"/>
                <a:gd name="T9" fmla="*/ 117 h 314"/>
              </a:gdLst>
              <a:ahLst/>
              <a:cxnLst>
                <a:cxn ang="0">
                  <a:pos x="T0" y="T1"/>
                </a:cxn>
                <a:cxn ang="0">
                  <a:pos x="T2" y="T3"/>
                </a:cxn>
                <a:cxn ang="0">
                  <a:pos x="T4" y="T5"/>
                </a:cxn>
                <a:cxn ang="0">
                  <a:pos x="T6" y="T7"/>
                </a:cxn>
                <a:cxn ang="0">
                  <a:pos x="T8" y="T9"/>
                </a:cxn>
              </a:cxnLst>
              <a:rect l="0" t="0" r="r" b="b"/>
              <a:pathLst>
                <a:path w="410" h="314">
                  <a:moveTo>
                    <a:pt x="410" y="117"/>
                  </a:moveTo>
                  <a:cubicBezTo>
                    <a:pt x="410" y="0"/>
                    <a:pt x="410" y="0"/>
                    <a:pt x="410" y="0"/>
                  </a:cubicBezTo>
                  <a:cubicBezTo>
                    <a:pt x="23" y="187"/>
                    <a:pt x="23" y="187"/>
                    <a:pt x="23" y="187"/>
                  </a:cubicBezTo>
                  <a:cubicBezTo>
                    <a:pt x="34" y="279"/>
                    <a:pt x="15" y="289"/>
                    <a:pt x="0" y="314"/>
                  </a:cubicBezTo>
                  <a:lnTo>
                    <a:pt x="410" y="117"/>
                  </a:lnTo>
                  <a:close/>
                </a:path>
              </a:pathLst>
            </a:custGeom>
            <a:solidFill>
              <a:srgbClr val="FFFFE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1" name="ïṩlîďe"/>
            <p:cNvSpPr/>
            <p:nvPr/>
          </p:nvSpPr>
          <p:spPr bwMode="auto">
            <a:xfrm>
              <a:off x="4816476" y="1635126"/>
              <a:ext cx="884238" cy="782638"/>
            </a:xfrm>
            <a:custGeom>
              <a:avLst/>
              <a:gdLst>
                <a:gd name="T0" fmla="*/ 15 w 565"/>
                <a:gd name="T1" fmla="*/ 304 h 501"/>
                <a:gd name="T2" fmla="*/ 532 w 565"/>
                <a:gd name="T3" fmla="*/ 44 h 501"/>
                <a:gd name="T4" fmla="*/ 532 w 565"/>
                <a:gd name="T5" fmla="*/ 248 h 501"/>
                <a:gd name="T6" fmla="*/ 1 w 565"/>
                <a:gd name="T7" fmla="*/ 470 h 501"/>
                <a:gd name="T8" fmla="*/ 14 w 565"/>
                <a:gd name="T9" fmla="*/ 501 h 501"/>
                <a:gd name="T10" fmla="*/ 555 w 565"/>
                <a:gd name="T11" fmla="*/ 274 h 501"/>
                <a:gd name="T12" fmla="*/ 565 w 565"/>
                <a:gd name="T13" fmla="*/ 259 h 501"/>
                <a:gd name="T14" fmla="*/ 565 w 565"/>
                <a:gd name="T15" fmla="*/ 17 h 501"/>
                <a:gd name="T16" fmla="*/ 557 w 565"/>
                <a:gd name="T17" fmla="*/ 3 h 501"/>
                <a:gd name="T18" fmla="*/ 541 w 565"/>
                <a:gd name="T19" fmla="*/ 2 h 501"/>
                <a:gd name="T20" fmla="*/ 0 w 565"/>
                <a:gd name="T21" fmla="*/ 275 h 501"/>
                <a:gd name="T22" fmla="*/ 15 w 565"/>
                <a:gd name="T23" fmla="*/ 30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5" h="501">
                  <a:moveTo>
                    <a:pt x="15" y="304"/>
                  </a:moveTo>
                  <a:cubicBezTo>
                    <a:pt x="532" y="44"/>
                    <a:pt x="532" y="44"/>
                    <a:pt x="532" y="44"/>
                  </a:cubicBezTo>
                  <a:cubicBezTo>
                    <a:pt x="532" y="248"/>
                    <a:pt x="532" y="248"/>
                    <a:pt x="532" y="248"/>
                  </a:cubicBezTo>
                  <a:cubicBezTo>
                    <a:pt x="1" y="470"/>
                    <a:pt x="1" y="470"/>
                    <a:pt x="1" y="470"/>
                  </a:cubicBezTo>
                  <a:cubicBezTo>
                    <a:pt x="14" y="501"/>
                    <a:pt x="14" y="501"/>
                    <a:pt x="14" y="501"/>
                  </a:cubicBezTo>
                  <a:cubicBezTo>
                    <a:pt x="555" y="274"/>
                    <a:pt x="555" y="274"/>
                    <a:pt x="555" y="274"/>
                  </a:cubicBezTo>
                  <a:cubicBezTo>
                    <a:pt x="561" y="271"/>
                    <a:pt x="565" y="265"/>
                    <a:pt x="565" y="259"/>
                  </a:cubicBezTo>
                  <a:cubicBezTo>
                    <a:pt x="565" y="17"/>
                    <a:pt x="565" y="17"/>
                    <a:pt x="565" y="17"/>
                  </a:cubicBezTo>
                  <a:cubicBezTo>
                    <a:pt x="565" y="11"/>
                    <a:pt x="562" y="6"/>
                    <a:pt x="557" y="3"/>
                  </a:cubicBezTo>
                  <a:cubicBezTo>
                    <a:pt x="552" y="0"/>
                    <a:pt x="546" y="0"/>
                    <a:pt x="541" y="2"/>
                  </a:cubicBezTo>
                  <a:cubicBezTo>
                    <a:pt x="0" y="275"/>
                    <a:pt x="0" y="275"/>
                    <a:pt x="0" y="275"/>
                  </a:cubicBezTo>
                  <a:cubicBezTo>
                    <a:pt x="15" y="304"/>
                    <a:pt x="15" y="304"/>
                    <a:pt x="15" y="304"/>
                  </a:cubicBezTo>
                </a:path>
              </a:pathLst>
            </a:custGeom>
            <a:solidFill>
              <a:srgbClr val="4794A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2" name="îšḻïḑê"/>
            <p:cNvSpPr/>
            <p:nvPr/>
          </p:nvSpPr>
          <p:spPr bwMode="auto">
            <a:xfrm>
              <a:off x="4835526" y="2055813"/>
              <a:ext cx="2862263" cy="501650"/>
            </a:xfrm>
            <a:custGeom>
              <a:avLst/>
              <a:gdLst>
                <a:gd name="T0" fmla="*/ 1803 w 1803"/>
                <a:gd name="T1" fmla="*/ 149 h 316"/>
                <a:gd name="T2" fmla="*/ 1009 w 1803"/>
                <a:gd name="T3" fmla="*/ 316 h 316"/>
                <a:gd name="T4" fmla="*/ 0 w 1803"/>
                <a:gd name="T5" fmla="*/ 227 h 316"/>
                <a:gd name="T6" fmla="*/ 545 w 1803"/>
                <a:gd name="T7" fmla="*/ 0 h 316"/>
                <a:gd name="T8" fmla="*/ 1803 w 1803"/>
                <a:gd name="T9" fmla="*/ 149 h 316"/>
              </a:gdLst>
              <a:ahLst/>
              <a:cxnLst>
                <a:cxn ang="0">
                  <a:pos x="T0" y="T1"/>
                </a:cxn>
                <a:cxn ang="0">
                  <a:pos x="T2" y="T3"/>
                </a:cxn>
                <a:cxn ang="0">
                  <a:pos x="T4" y="T5"/>
                </a:cxn>
                <a:cxn ang="0">
                  <a:pos x="T6" y="T7"/>
                </a:cxn>
                <a:cxn ang="0">
                  <a:pos x="T8" y="T9"/>
                </a:cxn>
              </a:cxnLst>
              <a:rect l="0" t="0" r="r" b="b"/>
              <a:pathLst>
                <a:path w="1803" h="316">
                  <a:moveTo>
                    <a:pt x="1803" y="149"/>
                  </a:moveTo>
                  <a:lnTo>
                    <a:pt x="1009" y="316"/>
                  </a:lnTo>
                  <a:lnTo>
                    <a:pt x="0" y="227"/>
                  </a:lnTo>
                  <a:lnTo>
                    <a:pt x="545" y="0"/>
                  </a:lnTo>
                  <a:lnTo>
                    <a:pt x="1803" y="149"/>
                  </a:lnTo>
                  <a:close/>
                </a:path>
              </a:pathLst>
            </a:custGeom>
            <a:solidFill>
              <a:srgbClr val="24698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3" name="iśľïḑé"/>
            <p:cNvSpPr/>
            <p:nvPr/>
          </p:nvSpPr>
          <p:spPr bwMode="auto">
            <a:xfrm>
              <a:off x="4835526" y="2055813"/>
              <a:ext cx="2862263" cy="501650"/>
            </a:xfrm>
            <a:custGeom>
              <a:avLst/>
              <a:gdLst>
                <a:gd name="T0" fmla="*/ 1803 w 1803"/>
                <a:gd name="T1" fmla="*/ 149 h 316"/>
                <a:gd name="T2" fmla="*/ 1009 w 1803"/>
                <a:gd name="T3" fmla="*/ 316 h 316"/>
                <a:gd name="T4" fmla="*/ 0 w 1803"/>
                <a:gd name="T5" fmla="*/ 227 h 316"/>
                <a:gd name="T6" fmla="*/ 545 w 1803"/>
                <a:gd name="T7" fmla="*/ 0 h 316"/>
                <a:gd name="T8" fmla="*/ 1803 w 1803"/>
                <a:gd name="T9" fmla="*/ 149 h 316"/>
              </a:gdLst>
              <a:ahLst/>
              <a:cxnLst>
                <a:cxn ang="0">
                  <a:pos x="T0" y="T1"/>
                </a:cxn>
                <a:cxn ang="0">
                  <a:pos x="T2" y="T3"/>
                </a:cxn>
                <a:cxn ang="0">
                  <a:pos x="T4" y="T5"/>
                </a:cxn>
                <a:cxn ang="0">
                  <a:pos x="T6" y="T7"/>
                </a:cxn>
                <a:cxn ang="0">
                  <a:pos x="T8" y="T9"/>
                </a:cxn>
              </a:cxnLst>
              <a:rect l="0" t="0" r="r" b="b"/>
              <a:pathLst>
                <a:path w="1803" h="316">
                  <a:moveTo>
                    <a:pt x="1803" y="149"/>
                  </a:moveTo>
                  <a:lnTo>
                    <a:pt x="1009" y="316"/>
                  </a:lnTo>
                  <a:lnTo>
                    <a:pt x="0" y="227"/>
                  </a:lnTo>
                  <a:lnTo>
                    <a:pt x="545" y="0"/>
                  </a:lnTo>
                  <a:lnTo>
                    <a:pt x="1803"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4" name="işľïdê"/>
            <p:cNvSpPr/>
            <p:nvPr/>
          </p:nvSpPr>
          <p:spPr bwMode="auto">
            <a:xfrm>
              <a:off x="4905376" y="1739901"/>
              <a:ext cx="744538" cy="373063"/>
            </a:xfrm>
            <a:custGeom>
              <a:avLst/>
              <a:gdLst>
                <a:gd name="T0" fmla="*/ 418 w 469"/>
                <a:gd name="T1" fmla="*/ 25 h 235"/>
                <a:gd name="T2" fmla="*/ 0 w 469"/>
                <a:gd name="T3" fmla="*/ 235 h 235"/>
                <a:gd name="T4" fmla="*/ 0 w 469"/>
                <a:gd name="T5" fmla="*/ 235 h 235"/>
                <a:gd name="T6" fmla="*/ 418 w 469"/>
                <a:gd name="T7" fmla="*/ 25 h 235"/>
                <a:gd name="T8" fmla="*/ 418 w 469"/>
                <a:gd name="T9" fmla="*/ 25 h 235"/>
                <a:gd name="T10" fmla="*/ 469 w 469"/>
                <a:gd name="T11" fmla="*/ 0 h 235"/>
                <a:gd name="T12" fmla="*/ 427 w 469"/>
                <a:gd name="T13" fmla="*/ 21 h 235"/>
                <a:gd name="T14" fmla="*/ 432 w 469"/>
                <a:gd name="T15" fmla="*/ 19 h 235"/>
                <a:gd name="T16" fmla="*/ 469 w 469"/>
                <a:gd name="T17" fmla="*/ 0 h 235"/>
                <a:gd name="T18" fmla="*/ 469 w 469"/>
                <a:gd name="T1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9" h="235">
                  <a:moveTo>
                    <a:pt x="418" y="25"/>
                  </a:moveTo>
                  <a:lnTo>
                    <a:pt x="0" y="235"/>
                  </a:lnTo>
                  <a:lnTo>
                    <a:pt x="0" y="235"/>
                  </a:lnTo>
                  <a:lnTo>
                    <a:pt x="418" y="25"/>
                  </a:lnTo>
                  <a:lnTo>
                    <a:pt x="418" y="25"/>
                  </a:lnTo>
                  <a:close/>
                  <a:moveTo>
                    <a:pt x="469" y="0"/>
                  </a:moveTo>
                  <a:lnTo>
                    <a:pt x="427" y="21"/>
                  </a:lnTo>
                  <a:lnTo>
                    <a:pt x="432" y="19"/>
                  </a:lnTo>
                  <a:lnTo>
                    <a:pt x="469" y="0"/>
                  </a:lnTo>
                  <a:lnTo>
                    <a:pt x="469" y="0"/>
                  </a:lnTo>
                  <a:close/>
                </a:path>
              </a:pathLst>
            </a:custGeom>
            <a:solidFill>
              <a:srgbClr val="183D5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5" name="ïśḷíḋê"/>
            <p:cNvSpPr/>
            <p:nvPr/>
          </p:nvSpPr>
          <p:spPr bwMode="auto">
            <a:xfrm>
              <a:off x="4905376" y="1739901"/>
              <a:ext cx="744538" cy="373063"/>
            </a:xfrm>
            <a:custGeom>
              <a:avLst/>
              <a:gdLst>
                <a:gd name="T0" fmla="*/ 418 w 469"/>
                <a:gd name="T1" fmla="*/ 25 h 235"/>
                <a:gd name="T2" fmla="*/ 0 w 469"/>
                <a:gd name="T3" fmla="*/ 235 h 235"/>
                <a:gd name="T4" fmla="*/ 0 w 469"/>
                <a:gd name="T5" fmla="*/ 235 h 235"/>
                <a:gd name="T6" fmla="*/ 418 w 469"/>
                <a:gd name="T7" fmla="*/ 25 h 235"/>
                <a:gd name="T8" fmla="*/ 418 w 469"/>
                <a:gd name="T9" fmla="*/ 25 h 235"/>
                <a:gd name="T10" fmla="*/ 469 w 469"/>
                <a:gd name="T11" fmla="*/ 0 h 235"/>
                <a:gd name="T12" fmla="*/ 427 w 469"/>
                <a:gd name="T13" fmla="*/ 21 h 235"/>
                <a:gd name="T14" fmla="*/ 432 w 469"/>
                <a:gd name="T15" fmla="*/ 19 h 235"/>
                <a:gd name="T16" fmla="*/ 469 w 469"/>
                <a:gd name="T17" fmla="*/ 0 h 235"/>
                <a:gd name="T18" fmla="*/ 469 w 469"/>
                <a:gd name="T1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9" h="235">
                  <a:moveTo>
                    <a:pt x="418" y="25"/>
                  </a:moveTo>
                  <a:lnTo>
                    <a:pt x="0" y="235"/>
                  </a:lnTo>
                  <a:lnTo>
                    <a:pt x="0" y="235"/>
                  </a:lnTo>
                  <a:lnTo>
                    <a:pt x="418" y="25"/>
                  </a:lnTo>
                  <a:lnTo>
                    <a:pt x="418" y="25"/>
                  </a:lnTo>
                  <a:moveTo>
                    <a:pt x="469" y="0"/>
                  </a:moveTo>
                  <a:lnTo>
                    <a:pt x="427" y="21"/>
                  </a:lnTo>
                  <a:lnTo>
                    <a:pt x="432" y="19"/>
                  </a:lnTo>
                  <a:lnTo>
                    <a:pt x="469" y="0"/>
                  </a:lnTo>
                  <a:lnTo>
                    <a:pt x="4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6" name="iŝḷïďè"/>
            <p:cNvSpPr/>
            <p:nvPr/>
          </p:nvSpPr>
          <p:spPr bwMode="auto">
            <a:xfrm>
              <a:off x="4905376" y="1779588"/>
              <a:ext cx="663575" cy="392113"/>
            </a:xfrm>
            <a:custGeom>
              <a:avLst/>
              <a:gdLst>
                <a:gd name="T0" fmla="*/ 423 w 423"/>
                <a:gd name="T1" fmla="*/ 0 h 250"/>
                <a:gd name="T2" fmla="*/ 0 w 423"/>
                <a:gd name="T3" fmla="*/ 213 h 250"/>
                <a:gd name="T4" fmla="*/ 14 w 423"/>
                <a:gd name="T5" fmla="*/ 250 h 250"/>
                <a:gd name="T6" fmla="*/ 423 w 423"/>
                <a:gd name="T7" fmla="*/ 57 h 250"/>
                <a:gd name="T8" fmla="*/ 423 w 423"/>
                <a:gd name="T9" fmla="*/ 0 h 250"/>
              </a:gdLst>
              <a:ahLst/>
              <a:cxnLst>
                <a:cxn ang="0">
                  <a:pos x="T0" y="T1"/>
                </a:cxn>
                <a:cxn ang="0">
                  <a:pos x="T2" y="T3"/>
                </a:cxn>
                <a:cxn ang="0">
                  <a:pos x="T4" y="T5"/>
                </a:cxn>
                <a:cxn ang="0">
                  <a:pos x="T6" y="T7"/>
                </a:cxn>
                <a:cxn ang="0">
                  <a:pos x="T8" y="T9"/>
                </a:cxn>
              </a:cxnLst>
              <a:rect l="0" t="0" r="r" b="b"/>
              <a:pathLst>
                <a:path w="423" h="250">
                  <a:moveTo>
                    <a:pt x="423" y="0"/>
                  </a:moveTo>
                  <a:cubicBezTo>
                    <a:pt x="0" y="213"/>
                    <a:pt x="0" y="213"/>
                    <a:pt x="0" y="213"/>
                  </a:cubicBezTo>
                  <a:cubicBezTo>
                    <a:pt x="6" y="223"/>
                    <a:pt x="11" y="235"/>
                    <a:pt x="14" y="250"/>
                  </a:cubicBezTo>
                  <a:cubicBezTo>
                    <a:pt x="423" y="57"/>
                    <a:pt x="423" y="57"/>
                    <a:pt x="423" y="57"/>
                  </a:cubicBezTo>
                  <a:cubicBezTo>
                    <a:pt x="423" y="0"/>
                    <a:pt x="423" y="0"/>
                    <a:pt x="423" y="0"/>
                  </a:cubicBezTo>
                </a:path>
              </a:pathLst>
            </a:custGeom>
            <a:solidFill>
              <a:srgbClr val="88829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7" name="ïsļiḋé"/>
            <p:cNvSpPr/>
            <p:nvPr/>
          </p:nvSpPr>
          <p:spPr bwMode="auto">
            <a:xfrm>
              <a:off x="5591176" y="1739901"/>
              <a:ext cx="58738" cy="115888"/>
            </a:xfrm>
            <a:custGeom>
              <a:avLst/>
              <a:gdLst>
                <a:gd name="T0" fmla="*/ 37 w 37"/>
                <a:gd name="T1" fmla="*/ 0 h 73"/>
                <a:gd name="T2" fmla="*/ 0 w 37"/>
                <a:gd name="T3" fmla="*/ 19 h 73"/>
                <a:gd name="T4" fmla="*/ 4 w 37"/>
                <a:gd name="T5" fmla="*/ 17 h 73"/>
                <a:gd name="T6" fmla="*/ 4 w 37"/>
                <a:gd name="T7" fmla="*/ 73 h 73"/>
                <a:gd name="T8" fmla="*/ 37 w 37"/>
                <a:gd name="T9" fmla="*/ 58 h 73"/>
                <a:gd name="T10" fmla="*/ 37 w 37"/>
                <a:gd name="T11" fmla="*/ 0 h 73"/>
              </a:gdLst>
              <a:ahLst/>
              <a:cxnLst>
                <a:cxn ang="0">
                  <a:pos x="T0" y="T1"/>
                </a:cxn>
                <a:cxn ang="0">
                  <a:pos x="T2" y="T3"/>
                </a:cxn>
                <a:cxn ang="0">
                  <a:pos x="T4" y="T5"/>
                </a:cxn>
                <a:cxn ang="0">
                  <a:pos x="T6" y="T7"/>
                </a:cxn>
                <a:cxn ang="0">
                  <a:pos x="T8" y="T9"/>
                </a:cxn>
                <a:cxn ang="0">
                  <a:pos x="T10" y="T11"/>
                </a:cxn>
              </a:cxnLst>
              <a:rect l="0" t="0" r="r" b="b"/>
              <a:pathLst>
                <a:path w="37" h="73">
                  <a:moveTo>
                    <a:pt x="37" y="0"/>
                  </a:moveTo>
                  <a:lnTo>
                    <a:pt x="0" y="19"/>
                  </a:lnTo>
                  <a:lnTo>
                    <a:pt x="4" y="17"/>
                  </a:lnTo>
                  <a:lnTo>
                    <a:pt x="4" y="73"/>
                  </a:lnTo>
                  <a:lnTo>
                    <a:pt x="37" y="58"/>
                  </a:lnTo>
                  <a:lnTo>
                    <a:pt x="37" y="0"/>
                  </a:lnTo>
                  <a:close/>
                </a:path>
              </a:pathLst>
            </a:custGeom>
            <a:solidFill>
              <a:srgbClr val="20263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8" name="íśļíḓê"/>
            <p:cNvSpPr/>
            <p:nvPr/>
          </p:nvSpPr>
          <p:spPr bwMode="auto">
            <a:xfrm>
              <a:off x="5591176" y="1739901"/>
              <a:ext cx="58738" cy="115888"/>
            </a:xfrm>
            <a:custGeom>
              <a:avLst/>
              <a:gdLst>
                <a:gd name="T0" fmla="*/ 37 w 37"/>
                <a:gd name="T1" fmla="*/ 0 h 73"/>
                <a:gd name="T2" fmla="*/ 0 w 37"/>
                <a:gd name="T3" fmla="*/ 19 h 73"/>
                <a:gd name="T4" fmla="*/ 4 w 37"/>
                <a:gd name="T5" fmla="*/ 17 h 73"/>
                <a:gd name="T6" fmla="*/ 4 w 37"/>
                <a:gd name="T7" fmla="*/ 73 h 73"/>
                <a:gd name="T8" fmla="*/ 37 w 37"/>
                <a:gd name="T9" fmla="*/ 58 h 73"/>
                <a:gd name="T10" fmla="*/ 37 w 37"/>
                <a:gd name="T11" fmla="*/ 0 h 73"/>
              </a:gdLst>
              <a:ahLst/>
              <a:cxnLst>
                <a:cxn ang="0">
                  <a:pos x="T0" y="T1"/>
                </a:cxn>
                <a:cxn ang="0">
                  <a:pos x="T2" y="T3"/>
                </a:cxn>
                <a:cxn ang="0">
                  <a:pos x="T4" y="T5"/>
                </a:cxn>
                <a:cxn ang="0">
                  <a:pos x="T6" y="T7"/>
                </a:cxn>
                <a:cxn ang="0">
                  <a:pos x="T8" y="T9"/>
                </a:cxn>
                <a:cxn ang="0">
                  <a:pos x="T10" y="T11"/>
                </a:cxn>
              </a:cxnLst>
              <a:rect l="0" t="0" r="r" b="b"/>
              <a:pathLst>
                <a:path w="37" h="73">
                  <a:moveTo>
                    <a:pt x="37" y="0"/>
                  </a:moveTo>
                  <a:lnTo>
                    <a:pt x="0" y="19"/>
                  </a:lnTo>
                  <a:lnTo>
                    <a:pt x="4" y="17"/>
                  </a:lnTo>
                  <a:lnTo>
                    <a:pt x="4" y="73"/>
                  </a:lnTo>
                  <a:lnTo>
                    <a:pt x="37" y="58"/>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19" name="iṧ1ïḋè"/>
            <p:cNvSpPr/>
            <p:nvPr/>
          </p:nvSpPr>
          <p:spPr bwMode="auto">
            <a:xfrm>
              <a:off x="5568951" y="1766888"/>
              <a:ext cx="28575" cy="103188"/>
            </a:xfrm>
            <a:custGeom>
              <a:avLst/>
              <a:gdLst>
                <a:gd name="T0" fmla="*/ 18 w 18"/>
                <a:gd name="T1" fmla="*/ 0 h 65"/>
                <a:gd name="T2" fmla="*/ 14 w 18"/>
                <a:gd name="T3" fmla="*/ 2 h 65"/>
                <a:gd name="T4" fmla="*/ 9 w 18"/>
                <a:gd name="T5" fmla="*/ 4 h 65"/>
                <a:gd name="T6" fmla="*/ 0 w 18"/>
                <a:gd name="T7" fmla="*/ 8 h 65"/>
                <a:gd name="T8" fmla="*/ 0 w 18"/>
                <a:gd name="T9" fmla="*/ 8 h 65"/>
                <a:gd name="T10" fmla="*/ 0 w 18"/>
                <a:gd name="T11" fmla="*/ 65 h 65"/>
                <a:gd name="T12" fmla="*/ 18 w 18"/>
                <a:gd name="T13" fmla="*/ 56 h 65"/>
                <a:gd name="T14" fmla="*/ 18 w 18"/>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5">
                  <a:moveTo>
                    <a:pt x="18" y="0"/>
                  </a:moveTo>
                  <a:lnTo>
                    <a:pt x="14" y="2"/>
                  </a:lnTo>
                  <a:lnTo>
                    <a:pt x="9" y="4"/>
                  </a:lnTo>
                  <a:lnTo>
                    <a:pt x="0" y="8"/>
                  </a:lnTo>
                  <a:lnTo>
                    <a:pt x="0" y="8"/>
                  </a:lnTo>
                  <a:lnTo>
                    <a:pt x="0" y="65"/>
                  </a:lnTo>
                  <a:lnTo>
                    <a:pt x="18" y="56"/>
                  </a:lnTo>
                  <a:lnTo>
                    <a:pt x="18" y="0"/>
                  </a:lnTo>
                  <a:close/>
                </a:path>
              </a:pathLst>
            </a:custGeom>
            <a:solidFill>
              <a:srgbClr val="65292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20" name="işľíďé"/>
            <p:cNvSpPr/>
            <p:nvPr/>
          </p:nvSpPr>
          <p:spPr bwMode="auto">
            <a:xfrm>
              <a:off x="5568951" y="1766888"/>
              <a:ext cx="28575" cy="103188"/>
            </a:xfrm>
            <a:custGeom>
              <a:avLst/>
              <a:gdLst>
                <a:gd name="T0" fmla="*/ 18 w 18"/>
                <a:gd name="T1" fmla="*/ 0 h 65"/>
                <a:gd name="T2" fmla="*/ 14 w 18"/>
                <a:gd name="T3" fmla="*/ 2 h 65"/>
                <a:gd name="T4" fmla="*/ 9 w 18"/>
                <a:gd name="T5" fmla="*/ 4 h 65"/>
                <a:gd name="T6" fmla="*/ 0 w 18"/>
                <a:gd name="T7" fmla="*/ 8 h 65"/>
                <a:gd name="T8" fmla="*/ 0 w 18"/>
                <a:gd name="T9" fmla="*/ 8 h 65"/>
                <a:gd name="T10" fmla="*/ 0 w 18"/>
                <a:gd name="T11" fmla="*/ 65 h 65"/>
                <a:gd name="T12" fmla="*/ 18 w 18"/>
                <a:gd name="T13" fmla="*/ 56 h 65"/>
                <a:gd name="T14" fmla="*/ 18 w 18"/>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5">
                  <a:moveTo>
                    <a:pt x="18" y="0"/>
                  </a:moveTo>
                  <a:lnTo>
                    <a:pt x="14" y="2"/>
                  </a:lnTo>
                  <a:lnTo>
                    <a:pt x="9" y="4"/>
                  </a:lnTo>
                  <a:lnTo>
                    <a:pt x="0" y="8"/>
                  </a:lnTo>
                  <a:lnTo>
                    <a:pt x="0" y="8"/>
                  </a:lnTo>
                  <a:lnTo>
                    <a:pt x="0" y="65"/>
                  </a:lnTo>
                  <a:lnTo>
                    <a:pt x="18" y="56"/>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21" name="íśļiḓê"/>
            <p:cNvSpPr/>
            <p:nvPr/>
          </p:nvSpPr>
          <p:spPr bwMode="auto">
            <a:xfrm>
              <a:off x="5875338" y="1800226"/>
              <a:ext cx="0" cy="136525"/>
            </a:xfrm>
            <a:custGeom>
              <a:avLst/>
              <a:gdLst>
                <a:gd name="T0" fmla="*/ 0 h 86"/>
                <a:gd name="T1" fmla="*/ 86 h 86"/>
                <a:gd name="T2" fmla="*/ 0 h 86"/>
              </a:gdLst>
              <a:ahLst/>
              <a:cxnLst>
                <a:cxn ang="0">
                  <a:pos x="0" y="T0"/>
                </a:cxn>
                <a:cxn ang="0">
                  <a:pos x="0" y="T1"/>
                </a:cxn>
                <a:cxn ang="0">
                  <a:pos x="0" y="T2"/>
                </a:cxn>
              </a:cxnLst>
              <a:rect l="0" t="0" r="r" b="b"/>
              <a:pathLst>
                <a:path h="86">
                  <a:moveTo>
                    <a:pt x="0" y="0"/>
                  </a:moveTo>
                  <a:lnTo>
                    <a:pt x="0" y="86"/>
                  </a:lnTo>
                  <a:lnTo>
                    <a:pt x="0" y="0"/>
                  </a:lnTo>
                  <a:close/>
                </a:path>
              </a:pathLst>
            </a:custGeom>
            <a:solidFill>
              <a:srgbClr val="FFFFE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22" name="ïsľiḓè"/>
            <p:cNvSpPr/>
            <p:nvPr/>
          </p:nvSpPr>
          <p:spPr bwMode="auto">
            <a:xfrm>
              <a:off x="5875338" y="1800226"/>
              <a:ext cx="0" cy="136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23" name="išļïḑé"/>
            <p:cNvSpPr/>
            <p:nvPr/>
          </p:nvSpPr>
          <p:spPr bwMode="auto">
            <a:xfrm>
              <a:off x="5875338" y="1800226"/>
              <a:ext cx="0" cy="136525"/>
            </a:xfrm>
            <a:prstGeom prst="line">
              <a:avLst/>
            </a:prstGeom>
            <a:noFill/>
            <a:ln w="34925" cap="rnd">
              <a:solidFill>
                <a:srgbClr val="FFFFE7"/>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124" name="íṩļïḋè"/>
            <p:cNvSpPr/>
            <p:nvPr/>
          </p:nvSpPr>
          <p:spPr bwMode="auto">
            <a:xfrm>
              <a:off x="5807076" y="1779588"/>
              <a:ext cx="0" cy="160338"/>
            </a:xfrm>
            <a:custGeom>
              <a:avLst/>
              <a:gdLst>
                <a:gd name="T0" fmla="*/ 0 h 101"/>
                <a:gd name="T1" fmla="*/ 101 h 101"/>
                <a:gd name="T2" fmla="*/ 0 h 101"/>
              </a:gdLst>
              <a:ahLst/>
              <a:cxnLst>
                <a:cxn ang="0">
                  <a:pos x="0" y="T0"/>
                </a:cxn>
                <a:cxn ang="0">
                  <a:pos x="0" y="T1"/>
                </a:cxn>
                <a:cxn ang="0">
                  <a:pos x="0" y="T2"/>
                </a:cxn>
              </a:cxnLst>
              <a:rect l="0" t="0" r="r" b="b"/>
              <a:pathLst>
                <a:path h="101">
                  <a:moveTo>
                    <a:pt x="0" y="0"/>
                  </a:moveTo>
                  <a:lnTo>
                    <a:pt x="0" y="101"/>
                  </a:lnTo>
                  <a:lnTo>
                    <a:pt x="0" y="0"/>
                  </a:lnTo>
                  <a:close/>
                </a:path>
              </a:pathLst>
            </a:custGeom>
            <a:solidFill>
              <a:srgbClr val="FFFFE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25" name="ï$ľíḓê"/>
            <p:cNvSpPr/>
            <p:nvPr/>
          </p:nvSpPr>
          <p:spPr bwMode="auto">
            <a:xfrm>
              <a:off x="5807076" y="1779588"/>
              <a:ext cx="0" cy="1603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26" name="ïŝlïḓe"/>
            <p:cNvSpPr/>
            <p:nvPr/>
          </p:nvSpPr>
          <p:spPr bwMode="auto">
            <a:xfrm>
              <a:off x="5807076" y="1779588"/>
              <a:ext cx="0" cy="160338"/>
            </a:xfrm>
            <a:prstGeom prst="line">
              <a:avLst/>
            </a:prstGeom>
            <a:noFill/>
            <a:ln w="34925" cap="rnd">
              <a:solidFill>
                <a:srgbClr val="FFFFE7"/>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127" name="ï$ļîḍé"/>
            <p:cNvSpPr/>
            <p:nvPr/>
          </p:nvSpPr>
          <p:spPr bwMode="auto">
            <a:xfrm>
              <a:off x="7040563" y="4821238"/>
              <a:ext cx="112713" cy="785813"/>
            </a:xfrm>
            <a:custGeom>
              <a:avLst/>
              <a:gdLst>
                <a:gd name="T0" fmla="*/ 71 w 71"/>
                <a:gd name="T1" fmla="*/ 495 h 495"/>
                <a:gd name="T2" fmla="*/ 0 w 71"/>
                <a:gd name="T3" fmla="*/ 495 h 495"/>
                <a:gd name="T4" fmla="*/ 0 w 71"/>
                <a:gd name="T5" fmla="*/ 0 h 495"/>
                <a:gd name="T6" fmla="*/ 71 w 71"/>
                <a:gd name="T7" fmla="*/ 4 h 495"/>
                <a:gd name="T8" fmla="*/ 71 w 71"/>
                <a:gd name="T9" fmla="*/ 495 h 495"/>
              </a:gdLst>
              <a:ahLst/>
              <a:cxnLst>
                <a:cxn ang="0">
                  <a:pos x="T0" y="T1"/>
                </a:cxn>
                <a:cxn ang="0">
                  <a:pos x="T2" y="T3"/>
                </a:cxn>
                <a:cxn ang="0">
                  <a:pos x="T4" y="T5"/>
                </a:cxn>
                <a:cxn ang="0">
                  <a:pos x="T6" y="T7"/>
                </a:cxn>
                <a:cxn ang="0">
                  <a:pos x="T8" y="T9"/>
                </a:cxn>
              </a:cxnLst>
              <a:rect l="0" t="0" r="r" b="b"/>
              <a:pathLst>
                <a:path w="71" h="495">
                  <a:moveTo>
                    <a:pt x="71" y="495"/>
                  </a:moveTo>
                  <a:lnTo>
                    <a:pt x="0" y="495"/>
                  </a:lnTo>
                  <a:lnTo>
                    <a:pt x="0" y="0"/>
                  </a:lnTo>
                  <a:lnTo>
                    <a:pt x="71" y="4"/>
                  </a:lnTo>
                  <a:lnTo>
                    <a:pt x="71" y="495"/>
                  </a:lnTo>
                  <a:close/>
                </a:path>
              </a:pathLst>
            </a:custGeom>
            <a:solidFill>
              <a:srgbClr val="2D34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28" name="íšḻîḓè"/>
            <p:cNvSpPr/>
            <p:nvPr/>
          </p:nvSpPr>
          <p:spPr bwMode="auto">
            <a:xfrm>
              <a:off x="7207251" y="4548188"/>
              <a:ext cx="876300" cy="1108075"/>
            </a:xfrm>
            <a:custGeom>
              <a:avLst/>
              <a:gdLst>
                <a:gd name="T0" fmla="*/ 552 w 552"/>
                <a:gd name="T1" fmla="*/ 0 h 698"/>
                <a:gd name="T2" fmla="*/ 552 w 552"/>
                <a:gd name="T3" fmla="*/ 382 h 698"/>
                <a:gd name="T4" fmla="*/ 2 w 552"/>
                <a:gd name="T5" fmla="*/ 698 h 698"/>
                <a:gd name="T6" fmla="*/ 9 w 552"/>
                <a:gd name="T7" fmla="*/ 636 h 698"/>
                <a:gd name="T8" fmla="*/ 0 w 552"/>
                <a:gd name="T9" fmla="*/ 175 h 698"/>
                <a:gd name="T10" fmla="*/ 0 w 552"/>
                <a:gd name="T11" fmla="*/ 146 h 698"/>
                <a:gd name="T12" fmla="*/ 0 w 552"/>
                <a:gd name="T13" fmla="*/ 146 h 698"/>
                <a:gd name="T14" fmla="*/ 168 w 552"/>
                <a:gd name="T15" fmla="*/ 102 h 698"/>
                <a:gd name="T16" fmla="*/ 205 w 552"/>
                <a:gd name="T17" fmla="*/ 90 h 698"/>
                <a:gd name="T18" fmla="*/ 253 w 552"/>
                <a:gd name="T19" fmla="*/ 37 h 698"/>
                <a:gd name="T20" fmla="*/ 308 w 552"/>
                <a:gd name="T21" fmla="*/ 58 h 698"/>
                <a:gd name="T22" fmla="*/ 552 w 552"/>
                <a:gd name="T23"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2" h="698">
                  <a:moveTo>
                    <a:pt x="552" y="0"/>
                  </a:moveTo>
                  <a:lnTo>
                    <a:pt x="552" y="382"/>
                  </a:lnTo>
                  <a:lnTo>
                    <a:pt x="2" y="698"/>
                  </a:lnTo>
                  <a:lnTo>
                    <a:pt x="9" y="636"/>
                  </a:lnTo>
                  <a:lnTo>
                    <a:pt x="0" y="175"/>
                  </a:lnTo>
                  <a:lnTo>
                    <a:pt x="0" y="146"/>
                  </a:lnTo>
                  <a:lnTo>
                    <a:pt x="0" y="146"/>
                  </a:lnTo>
                  <a:lnTo>
                    <a:pt x="168" y="102"/>
                  </a:lnTo>
                  <a:lnTo>
                    <a:pt x="205" y="90"/>
                  </a:lnTo>
                  <a:lnTo>
                    <a:pt x="253" y="37"/>
                  </a:lnTo>
                  <a:lnTo>
                    <a:pt x="308" y="58"/>
                  </a:lnTo>
                  <a:lnTo>
                    <a:pt x="552" y="0"/>
                  </a:lnTo>
                  <a:close/>
                </a:path>
              </a:pathLst>
            </a:custGeom>
            <a:solidFill>
              <a:srgbClr val="F9434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29" name="îślïďé"/>
            <p:cNvSpPr/>
            <p:nvPr/>
          </p:nvSpPr>
          <p:spPr bwMode="auto">
            <a:xfrm>
              <a:off x="7207251" y="4548188"/>
              <a:ext cx="876300" cy="1108075"/>
            </a:xfrm>
            <a:custGeom>
              <a:avLst/>
              <a:gdLst>
                <a:gd name="T0" fmla="*/ 552 w 552"/>
                <a:gd name="T1" fmla="*/ 0 h 698"/>
                <a:gd name="T2" fmla="*/ 552 w 552"/>
                <a:gd name="T3" fmla="*/ 382 h 698"/>
                <a:gd name="T4" fmla="*/ 2 w 552"/>
                <a:gd name="T5" fmla="*/ 698 h 698"/>
                <a:gd name="T6" fmla="*/ 9 w 552"/>
                <a:gd name="T7" fmla="*/ 636 h 698"/>
                <a:gd name="T8" fmla="*/ 0 w 552"/>
                <a:gd name="T9" fmla="*/ 175 h 698"/>
                <a:gd name="T10" fmla="*/ 0 w 552"/>
                <a:gd name="T11" fmla="*/ 146 h 698"/>
                <a:gd name="T12" fmla="*/ 0 w 552"/>
                <a:gd name="T13" fmla="*/ 146 h 698"/>
                <a:gd name="T14" fmla="*/ 168 w 552"/>
                <a:gd name="T15" fmla="*/ 102 h 698"/>
                <a:gd name="T16" fmla="*/ 205 w 552"/>
                <a:gd name="T17" fmla="*/ 90 h 698"/>
                <a:gd name="T18" fmla="*/ 253 w 552"/>
                <a:gd name="T19" fmla="*/ 37 h 698"/>
                <a:gd name="T20" fmla="*/ 308 w 552"/>
                <a:gd name="T21" fmla="*/ 58 h 698"/>
                <a:gd name="T22" fmla="*/ 552 w 552"/>
                <a:gd name="T23"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2" h="698">
                  <a:moveTo>
                    <a:pt x="552" y="0"/>
                  </a:moveTo>
                  <a:lnTo>
                    <a:pt x="552" y="382"/>
                  </a:lnTo>
                  <a:lnTo>
                    <a:pt x="2" y="698"/>
                  </a:lnTo>
                  <a:lnTo>
                    <a:pt x="9" y="636"/>
                  </a:lnTo>
                  <a:lnTo>
                    <a:pt x="0" y="175"/>
                  </a:lnTo>
                  <a:lnTo>
                    <a:pt x="0" y="146"/>
                  </a:lnTo>
                  <a:lnTo>
                    <a:pt x="0" y="146"/>
                  </a:lnTo>
                  <a:lnTo>
                    <a:pt x="168" y="102"/>
                  </a:lnTo>
                  <a:lnTo>
                    <a:pt x="205" y="90"/>
                  </a:lnTo>
                  <a:lnTo>
                    <a:pt x="253" y="37"/>
                  </a:lnTo>
                  <a:lnTo>
                    <a:pt x="308" y="58"/>
                  </a:lnTo>
                  <a:lnTo>
                    <a:pt x="5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0" name="ïṩ1iḋè"/>
            <p:cNvSpPr/>
            <p:nvPr/>
          </p:nvSpPr>
          <p:spPr bwMode="auto">
            <a:xfrm>
              <a:off x="7208838" y="5075238"/>
              <a:ext cx="874713" cy="581025"/>
            </a:xfrm>
            <a:custGeom>
              <a:avLst/>
              <a:gdLst>
                <a:gd name="T0" fmla="*/ 551 w 551"/>
                <a:gd name="T1" fmla="*/ 0 h 366"/>
                <a:gd name="T2" fmla="*/ 551 w 551"/>
                <a:gd name="T3" fmla="*/ 50 h 366"/>
                <a:gd name="T4" fmla="*/ 0 w 551"/>
                <a:gd name="T5" fmla="*/ 366 h 366"/>
                <a:gd name="T6" fmla="*/ 8 w 551"/>
                <a:gd name="T7" fmla="*/ 304 h 366"/>
                <a:gd name="T8" fmla="*/ 13 w 551"/>
                <a:gd name="T9" fmla="*/ 299 h 366"/>
                <a:gd name="T10" fmla="*/ 551 w 551"/>
                <a:gd name="T11" fmla="*/ 0 h 366"/>
              </a:gdLst>
              <a:ahLst/>
              <a:cxnLst>
                <a:cxn ang="0">
                  <a:pos x="T0" y="T1"/>
                </a:cxn>
                <a:cxn ang="0">
                  <a:pos x="T2" y="T3"/>
                </a:cxn>
                <a:cxn ang="0">
                  <a:pos x="T4" y="T5"/>
                </a:cxn>
                <a:cxn ang="0">
                  <a:pos x="T6" y="T7"/>
                </a:cxn>
                <a:cxn ang="0">
                  <a:pos x="T8" y="T9"/>
                </a:cxn>
                <a:cxn ang="0">
                  <a:pos x="T10" y="T11"/>
                </a:cxn>
              </a:cxnLst>
              <a:rect l="0" t="0" r="r" b="b"/>
              <a:pathLst>
                <a:path w="551" h="366">
                  <a:moveTo>
                    <a:pt x="551" y="0"/>
                  </a:moveTo>
                  <a:lnTo>
                    <a:pt x="551" y="50"/>
                  </a:lnTo>
                  <a:lnTo>
                    <a:pt x="0" y="366"/>
                  </a:lnTo>
                  <a:lnTo>
                    <a:pt x="8" y="304"/>
                  </a:lnTo>
                  <a:lnTo>
                    <a:pt x="13" y="299"/>
                  </a:lnTo>
                  <a:lnTo>
                    <a:pt x="551" y="0"/>
                  </a:lnTo>
                  <a:close/>
                </a:path>
              </a:pathLst>
            </a:custGeom>
            <a:solidFill>
              <a:srgbClr val="C1292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1" name="îṥľîḋe"/>
            <p:cNvSpPr/>
            <p:nvPr/>
          </p:nvSpPr>
          <p:spPr bwMode="auto">
            <a:xfrm>
              <a:off x="4664076" y="4667251"/>
              <a:ext cx="2354263" cy="933450"/>
            </a:xfrm>
            <a:custGeom>
              <a:avLst/>
              <a:gdLst>
                <a:gd name="T0" fmla="*/ 1504 w 1504"/>
                <a:gd name="T1" fmla="*/ 92 h 598"/>
                <a:gd name="T2" fmla="*/ 1504 w 1504"/>
                <a:gd name="T3" fmla="*/ 598 h 598"/>
                <a:gd name="T4" fmla="*/ 0 w 1504"/>
                <a:gd name="T5" fmla="*/ 506 h 598"/>
                <a:gd name="T6" fmla="*/ 54 w 1504"/>
                <a:gd name="T7" fmla="*/ 197 h 598"/>
                <a:gd name="T8" fmla="*/ 15 w 1504"/>
                <a:gd name="T9" fmla="*/ 25 h 598"/>
                <a:gd name="T10" fmla="*/ 0 w 1504"/>
                <a:gd name="T11" fmla="*/ 0 h 598"/>
                <a:gd name="T12" fmla="*/ 1504 w 1504"/>
                <a:gd name="T13" fmla="*/ 92 h 598"/>
              </a:gdLst>
              <a:ahLst/>
              <a:cxnLst>
                <a:cxn ang="0">
                  <a:pos x="T0" y="T1"/>
                </a:cxn>
                <a:cxn ang="0">
                  <a:pos x="T2" y="T3"/>
                </a:cxn>
                <a:cxn ang="0">
                  <a:pos x="T4" y="T5"/>
                </a:cxn>
                <a:cxn ang="0">
                  <a:pos x="T6" y="T7"/>
                </a:cxn>
                <a:cxn ang="0">
                  <a:pos x="T8" y="T9"/>
                </a:cxn>
                <a:cxn ang="0">
                  <a:pos x="T10" y="T11"/>
                </a:cxn>
                <a:cxn ang="0">
                  <a:pos x="T12" y="T13"/>
                </a:cxn>
              </a:cxnLst>
              <a:rect l="0" t="0" r="r" b="b"/>
              <a:pathLst>
                <a:path w="1504" h="598">
                  <a:moveTo>
                    <a:pt x="1504" y="92"/>
                  </a:moveTo>
                  <a:cubicBezTo>
                    <a:pt x="1504" y="598"/>
                    <a:pt x="1504" y="598"/>
                    <a:pt x="1504" y="598"/>
                  </a:cubicBezTo>
                  <a:cubicBezTo>
                    <a:pt x="0" y="506"/>
                    <a:pt x="0" y="506"/>
                    <a:pt x="0" y="506"/>
                  </a:cubicBezTo>
                  <a:cubicBezTo>
                    <a:pt x="44" y="432"/>
                    <a:pt x="61" y="308"/>
                    <a:pt x="54" y="197"/>
                  </a:cubicBezTo>
                  <a:cubicBezTo>
                    <a:pt x="50" y="131"/>
                    <a:pt x="36" y="69"/>
                    <a:pt x="15" y="25"/>
                  </a:cubicBezTo>
                  <a:cubicBezTo>
                    <a:pt x="10" y="16"/>
                    <a:pt x="6" y="7"/>
                    <a:pt x="0" y="0"/>
                  </a:cubicBezTo>
                  <a:cubicBezTo>
                    <a:pt x="1504" y="92"/>
                    <a:pt x="1504" y="92"/>
                    <a:pt x="1504" y="92"/>
                  </a:cubicBezTo>
                </a:path>
              </a:pathLst>
            </a:custGeom>
            <a:solidFill>
              <a:srgbClr val="F7F7D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2" name="ís1îďè"/>
            <p:cNvSpPr/>
            <p:nvPr/>
          </p:nvSpPr>
          <p:spPr bwMode="auto">
            <a:xfrm>
              <a:off x="6991351" y="4849813"/>
              <a:ext cx="63500" cy="723900"/>
            </a:xfrm>
            <a:custGeom>
              <a:avLst/>
              <a:gdLst>
                <a:gd name="T0" fmla="*/ 40 w 40"/>
                <a:gd name="T1" fmla="*/ 456 h 456"/>
                <a:gd name="T2" fmla="*/ 0 w 40"/>
                <a:gd name="T3" fmla="*/ 456 h 456"/>
                <a:gd name="T4" fmla="*/ 0 w 40"/>
                <a:gd name="T5" fmla="*/ 0 h 456"/>
                <a:gd name="T6" fmla="*/ 39 w 40"/>
                <a:gd name="T7" fmla="*/ 3 h 456"/>
                <a:gd name="T8" fmla="*/ 40 w 40"/>
                <a:gd name="T9" fmla="*/ 456 h 456"/>
              </a:gdLst>
              <a:ahLst/>
              <a:cxnLst>
                <a:cxn ang="0">
                  <a:pos x="T0" y="T1"/>
                </a:cxn>
                <a:cxn ang="0">
                  <a:pos x="T2" y="T3"/>
                </a:cxn>
                <a:cxn ang="0">
                  <a:pos x="T4" y="T5"/>
                </a:cxn>
                <a:cxn ang="0">
                  <a:pos x="T6" y="T7"/>
                </a:cxn>
                <a:cxn ang="0">
                  <a:pos x="T8" y="T9"/>
                </a:cxn>
              </a:cxnLst>
              <a:rect l="0" t="0" r="r" b="b"/>
              <a:pathLst>
                <a:path w="40" h="456">
                  <a:moveTo>
                    <a:pt x="40" y="456"/>
                  </a:moveTo>
                  <a:lnTo>
                    <a:pt x="0" y="456"/>
                  </a:lnTo>
                  <a:lnTo>
                    <a:pt x="0" y="0"/>
                  </a:lnTo>
                  <a:lnTo>
                    <a:pt x="39" y="3"/>
                  </a:lnTo>
                  <a:lnTo>
                    <a:pt x="40" y="456"/>
                  </a:lnTo>
                  <a:close/>
                </a:path>
              </a:pathLst>
            </a:custGeom>
            <a:solidFill>
              <a:srgbClr val="912C2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3" name="iṥ1iḑè"/>
            <p:cNvSpPr/>
            <p:nvPr/>
          </p:nvSpPr>
          <p:spPr bwMode="auto">
            <a:xfrm>
              <a:off x="4686301" y="4705351"/>
              <a:ext cx="2305050" cy="423863"/>
            </a:xfrm>
            <a:custGeom>
              <a:avLst/>
              <a:gdLst>
                <a:gd name="T0" fmla="*/ 1472 w 1472"/>
                <a:gd name="T1" fmla="*/ 92 h 271"/>
                <a:gd name="T2" fmla="*/ 1472 w 1472"/>
                <a:gd name="T3" fmla="*/ 271 h 271"/>
                <a:gd name="T4" fmla="*/ 39 w 1472"/>
                <a:gd name="T5" fmla="*/ 172 h 271"/>
                <a:gd name="T6" fmla="*/ 0 w 1472"/>
                <a:gd name="T7" fmla="*/ 0 h 271"/>
                <a:gd name="T8" fmla="*/ 1472 w 1472"/>
                <a:gd name="T9" fmla="*/ 92 h 271"/>
              </a:gdLst>
              <a:ahLst/>
              <a:cxnLst>
                <a:cxn ang="0">
                  <a:pos x="T0" y="T1"/>
                </a:cxn>
                <a:cxn ang="0">
                  <a:pos x="T2" y="T3"/>
                </a:cxn>
                <a:cxn ang="0">
                  <a:pos x="T4" y="T5"/>
                </a:cxn>
                <a:cxn ang="0">
                  <a:pos x="T6" y="T7"/>
                </a:cxn>
                <a:cxn ang="0">
                  <a:pos x="T8" y="T9"/>
                </a:cxn>
              </a:cxnLst>
              <a:rect l="0" t="0" r="r" b="b"/>
              <a:pathLst>
                <a:path w="1472" h="271">
                  <a:moveTo>
                    <a:pt x="1472" y="92"/>
                  </a:moveTo>
                  <a:cubicBezTo>
                    <a:pt x="1472" y="271"/>
                    <a:pt x="1472" y="271"/>
                    <a:pt x="1472" y="271"/>
                  </a:cubicBezTo>
                  <a:cubicBezTo>
                    <a:pt x="39" y="172"/>
                    <a:pt x="39" y="172"/>
                    <a:pt x="39" y="172"/>
                  </a:cubicBezTo>
                  <a:cubicBezTo>
                    <a:pt x="35" y="106"/>
                    <a:pt x="21" y="44"/>
                    <a:pt x="0" y="0"/>
                  </a:cubicBezTo>
                  <a:cubicBezTo>
                    <a:pt x="1472" y="92"/>
                    <a:pt x="1472" y="92"/>
                    <a:pt x="1472" y="92"/>
                  </a:cubicBezTo>
                </a:path>
              </a:pathLst>
            </a:custGeom>
            <a:solidFill>
              <a:srgbClr val="D8CAC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4" name="íśľïḓé"/>
            <p:cNvSpPr/>
            <p:nvPr/>
          </p:nvSpPr>
          <p:spPr bwMode="auto">
            <a:xfrm>
              <a:off x="4541838" y="4614863"/>
              <a:ext cx="2695575" cy="1049338"/>
            </a:xfrm>
            <a:custGeom>
              <a:avLst/>
              <a:gdLst>
                <a:gd name="T0" fmla="*/ 0 w 1722"/>
                <a:gd name="T1" fmla="*/ 571 h 671"/>
                <a:gd name="T2" fmla="*/ 1688 w 1722"/>
                <a:gd name="T3" fmla="*/ 670 h 671"/>
                <a:gd name="T4" fmla="*/ 1712 w 1722"/>
                <a:gd name="T5" fmla="*/ 661 h 671"/>
                <a:gd name="T6" fmla="*/ 1722 w 1722"/>
                <a:gd name="T7" fmla="*/ 638 h 671"/>
                <a:gd name="T8" fmla="*/ 1722 w 1722"/>
                <a:gd name="T9" fmla="*/ 132 h 671"/>
                <a:gd name="T10" fmla="*/ 1692 w 1722"/>
                <a:gd name="T11" fmla="*/ 99 h 671"/>
                <a:gd name="T12" fmla="*/ 4 w 1722"/>
                <a:gd name="T13" fmla="*/ 0 h 671"/>
                <a:gd name="T14" fmla="*/ 0 w 1722"/>
                <a:gd name="T15" fmla="*/ 65 h 671"/>
                <a:gd name="T16" fmla="*/ 1657 w 1722"/>
                <a:gd name="T17" fmla="*/ 163 h 671"/>
                <a:gd name="T18" fmla="*/ 1657 w 1722"/>
                <a:gd name="T19" fmla="*/ 603 h 671"/>
                <a:gd name="T20" fmla="*/ 4 w 1722"/>
                <a:gd name="T21" fmla="*/ 506 h 671"/>
                <a:gd name="T22" fmla="*/ 0 w 1722"/>
                <a:gd name="T23" fmla="*/ 5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2" h="671">
                  <a:moveTo>
                    <a:pt x="0" y="571"/>
                  </a:moveTo>
                  <a:cubicBezTo>
                    <a:pt x="1688" y="670"/>
                    <a:pt x="1688" y="670"/>
                    <a:pt x="1688" y="670"/>
                  </a:cubicBezTo>
                  <a:cubicBezTo>
                    <a:pt x="1697" y="671"/>
                    <a:pt x="1705" y="667"/>
                    <a:pt x="1712" y="661"/>
                  </a:cubicBezTo>
                  <a:cubicBezTo>
                    <a:pt x="1718" y="655"/>
                    <a:pt x="1722" y="647"/>
                    <a:pt x="1722" y="638"/>
                  </a:cubicBezTo>
                  <a:cubicBezTo>
                    <a:pt x="1722" y="132"/>
                    <a:pt x="1722" y="132"/>
                    <a:pt x="1722" y="132"/>
                  </a:cubicBezTo>
                  <a:cubicBezTo>
                    <a:pt x="1722" y="115"/>
                    <a:pt x="1709" y="100"/>
                    <a:pt x="1692" y="99"/>
                  </a:cubicBezTo>
                  <a:cubicBezTo>
                    <a:pt x="4" y="0"/>
                    <a:pt x="4" y="0"/>
                    <a:pt x="4" y="0"/>
                  </a:cubicBezTo>
                  <a:cubicBezTo>
                    <a:pt x="0" y="65"/>
                    <a:pt x="0" y="65"/>
                    <a:pt x="0" y="65"/>
                  </a:cubicBezTo>
                  <a:cubicBezTo>
                    <a:pt x="1657" y="163"/>
                    <a:pt x="1657" y="163"/>
                    <a:pt x="1657" y="163"/>
                  </a:cubicBezTo>
                  <a:cubicBezTo>
                    <a:pt x="1657" y="603"/>
                    <a:pt x="1657" y="603"/>
                    <a:pt x="1657" y="603"/>
                  </a:cubicBezTo>
                  <a:cubicBezTo>
                    <a:pt x="4" y="506"/>
                    <a:pt x="4" y="506"/>
                    <a:pt x="4" y="506"/>
                  </a:cubicBezTo>
                  <a:cubicBezTo>
                    <a:pt x="0" y="571"/>
                    <a:pt x="0" y="571"/>
                    <a:pt x="0" y="571"/>
                  </a:cubicBezTo>
                </a:path>
              </a:pathLst>
            </a:custGeom>
            <a:solidFill>
              <a:srgbClr val="AF2C2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5" name="îSḷîďè"/>
            <p:cNvSpPr/>
            <p:nvPr/>
          </p:nvSpPr>
          <p:spPr bwMode="auto">
            <a:xfrm>
              <a:off x="4692651" y="4879976"/>
              <a:ext cx="1933575" cy="130175"/>
            </a:xfrm>
            <a:custGeom>
              <a:avLst/>
              <a:gdLst>
                <a:gd name="T0" fmla="*/ 1218 w 1218"/>
                <a:gd name="T1" fmla="*/ 82 h 82"/>
                <a:gd name="T2" fmla="*/ 0 w 1218"/>
                <a:gd name="T3" fmla="*/ 0 h 82"/>
                <a:gd name="T4" fmla="*/ 1218 w 1218"/>
                <a:gd name="T5" fmla="*/ 82 h 82"/>
              </a:gdLst>
              <a:ahLst/>
              <a:cxnLst>
                <a:cxn ang="0">
                  <a:pos x="T0" y="T1"/>
                </a:cxn>
                <a:cxn ang="0">
                  <a:pos x="T2" y="T3"/>
                </a:cxn>
                <a:cxn ang="0">
                  <a:pos x="T4" y="T5"/>
                </a:cxn>
              </a:cxnLst>
              <a:rect l="0" t="0" r="r" b="b"/>
              <a:pathLst>
                <a:path w="1218" h="82">
                  <a:moveTo>
                    <a:pt x="1218" y="82"/>
                  </a:moveTo>
                  <a:lnTo>
                    <a:pt x="0" y="0"/>
                  </a:lnTo>
                  <a:lnTo>
                    <a:pt x="1218" y="82"/>
                  </a:lnTo>
                  <a:close/>
                </a:path>
              </a:pathLst>
            </a:custGeom>
            <a:solidFill>
              <a:srgbClr val="FCCD0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6" name="ïṧḻidê"/>
            <p:cNvSpPr/>
            <p:nvPr/>
          </p:nvSpPr>
          <p:spPr bwMode="auto">
            <a:xfrm>
              <a:off x="4692651" y="4879976"/>
              <a:ext cx="1933575" cy="130175"/>
            </a:xfrm>
            <a:custGeom>
              <a:avLst/>
              <a:gdLst>
                <a:gd name="T0" fmla="*/ 1218 w 1218"/>
                <a:gd name="T1" fmla="*/ 82 h 82"/>
                <a:gd name="T2" fmla="*/ 0 w 1218"/>
                <a:gd name="T3" fmla="*/ 0 h 82"/>
                <a:gd name="T4" fmla="*/ 1218 w 1218"/>
                <a:gd name="T5" fmla="*/ 82 h 82"/>
              </a:gdLst>
              <a:ahLst/>
              <a:cxnLst>
                <a:cxn ang="0">
                  <a:pos x="T0" y="T1"/>
                </a:cxn>
                <a:cxn ang="0">
                  <a:pos x="T2" y="T3"/>
                </a:cxn>
                <a:cxn ang="0">
                  <a:pos x="T4" y="T5"/>
                </a:cxn>
              </a:cxnLst>
              <a:rect l="0" t="0" r="r" b="b"/>
              <a:pathLst>
                <a:path w="1218" h="82">
                  <a:moveTo>
                    <a:pt x="1218" y="82"/>
                  </a:moveTo>
                  <a:lnTo>
                    <a:pt x="0" y="0"/>
                  </a:lnTo>
                  <a:lnTo>
                    <a:pt x="1218"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7" name="išļïḋé"/>
            <p:cNvSpPr/>
            <p:nvPr/>
          </p:nvSpPr>
          <p:spPr bwMode="auto">
            <a:xfrm>
              <a:off x="4691063" y="4846638"/>
              <a:ext cx="1938338" cy="196850"/>
            </a:xfrm>
            <a:custGeom>
              <a:avLst/>
              <a:gdLst>
                <a:gd name="T0" fmla="*/ 1221 w 1221"/>
                <a:gd name="T1" fmla="*/ 83 h 124"/>
                <a:gd name="T2" fmla="*/ 3 w 1221"/>
                <a:gd name="T3" fmla="*/ 0 h 124"/>
                <a:gd name="T4" fmla="*/ 0 w 1221"/>
                <a:gd name="T5" fmla="*/ 41 h 124"/>
                <a:gd name="T6" fmla="*/ 1218 w 1221"/>
                <a:gd name="T7" fmla="*/ 124 h 124"/>
                <a:gd name="T8" fmla="*/ 1221 w 1221"/>
                <a:gd name="T9" fmla="*/ 83 h 124"/>
              </a:gdLst>
              <a:ahLst/>
              <a:cxnLst>
                <a:cxn ang="0">
                  <a:pos x="T0" y="T1"/>
                </a:cxn>
                <a:cxn ang="0">
                  <a:pos x="T2" y="T3"/>
                </a:cxn>
                <a:cxn ang="0">
                  <a:pos x="T4" y="T5"/>
                </a:cxn>
                <a:cxn ang="0">
                  <a:pos x="T6" y="T7"/>
                </a:cxn>
                <a:cxn ang="0">
                  <a:pos x="T8" y="T9"/>
                </a:cxn>
              </a:cxnLst>
              <a:rect l="0" t="0" r="r" b="b"/>
              <a:pathLst>
                <a:path w="1221" h="124">
                  <a:moveTo>
                    <a:pt x="1221" y="83"/>
                  </a:moveTo>
                  <a:lnTo>
                    <a:pt x="3" y="0"/>
                  </a:lnTo>
                  <a:lnTo>
                    <a:pt x="0" y="41"/>
                  </a:lnTo>
                  <a:lnTo>
                    <a:pt x="1218" y="124"/>
                  </a:lnTo>
                  <a:lnTo>
                    <a:pt x="1221" y="83"/>
                  </a:lnTo>
                  <a:close/>
                </a:path>
              </a:pathLst>
            </a:custGeom>
            <a:solidFill>
              <a:srgbClr val="F7F7D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8" name="íSľïḓè"/>
            <p:cNvSpPr/>
            <p:nvPr/>
          </p:nvSpPr>
          <p:spPr bwMode="auto">
            <a:xfrm>
              <a:off x="4691063" y="4846638"/>
              <a:ext cx="1938338" cy="196850"/>
            </a:xfrm>
            <a:custGeom>
              <a:avLst/>
              <a:gdLst>
                <a:gd name="T0" fmla="*/ 1221 w 1221"/>
                <a:gd name="T1" fmla="*/ 83 h 124"/>
                <a:gd name="T2" fmla="*/ 3 w 1221"/>
                <a:gd name="T3" fmla="*/ 0 h 124"/>
                <a:gd name="T4" fmla="*/ 0 w 1221"/>
                <a:gd name="T5" fmla="*/ 41 h 124"/>
                <a:gd name="T6" fmla="*/ 1218 w 1221"/>
                <a:gd name="T7" fmla="*/ 124 h 124"/>
                <a:gd name="T8" fmla="*/ 1221 w 1221"/>
                <a:gd name="T9" fmla="*/ 83 h 124"/>
              </a:gdLst>
              <a:ahLst/>
              <a:cxnLst>
                <a:cxn ang="0">
                  <a:pos x="T0" y="T1"/>
                </a:cxn>
                <a:cxn ang="0">
                  <a:pos x="T2" y="T3"/>
                </a:cxn>
                <a:cxn ang="0">
                  <a:pos x="T4" y="T5"/>
                </a:cxn>
                <a:cxn ang="0">
                  <a:pos x="T6" y="T7"/>
                </a:cxn>
                <a:cxn ang="0">
                  <a:pos x="T8" y="T9"/>
                </a:cxn>
              </a:cxnLst>
              <a:rect l="0" t="0" r="r" b="b"/>
              <a:pathLst>
                <a:path w="1221" h="124">
                  <a:moveTo>
                    <a:pt x="1221" y="83"/>
                  </a:moveTo>
                  <a:lnTo>
                    <a:pt x="3" y="0"/>
                  </a:lnTo>
                  <a:lnTo>
                    <a:pt x="0" y="41"/>
                  </a:lnTo>
                  <a:lnTo>
                    <a:pt x="1218" y="124"/>
                  </a:lnTo>
                  <a:lnTo>
                    <a:pt x="1221"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39" name="íšḻîḓe"/>
            <p:cNvSpPr/>
            <p:nvPr/>
          </p:nvSpPr>
          <p:spPr bwMode="auto">
            <a:xfrm>
              <a:off x="7753351" y="4654551"/>
              <a:ext cx="252413" cy="95250"/>
            </a:xfrm>
            <a:custGeom>
              <a:avLst/>
              <a:gdLst>
                <a:gd name="T0" fmla="*/ 162 w 162"/>
                <a:gd name="T1" fmla="*/ 0 h 61"/>
                <a:gd name="T2" fmla="*/ 0 w 162"/>
                <a:gd name="T3" fmla="*/ 16 h 61"/>
                <a:gd name="T4" fmla="*/ 137 w 162"/>
                <a:gd name="T5" fmla="*/ 61 h 61"/>
                <a:gd name="T6" fmla="*/ 162 w 162"/>
                <a:gd name="T7" fmla="*/ 0 h 61"/>
              </a:gdLst>
              <a:ahLst/>
              <a:cxnLst>
                <a:cxn ang="0">
                  <a:pos x="T0" y="T1"/>
                </a:cxn>
                <a:cxn ang="0">
                  <a:pos x="T2" y="T3"/>
                </a:cxn>
                <a:cxn ang="0">
                  <a:pos x="T4" y="T5"/>
                </a:cxn>
                <a:cxn ang="0">
                  <a:pos x="T6" y="T7"/>
                </a:cxn>
              </a:cxnLst>
              <a:rect l="0" t="0" r="r" b="b"/>
              <a:pathLst>
                <a:path w="162" h="61">
                  <a:moveTo>
                    <a:pt x="162" y="0"/>
                  </a:moveTo>
                  <a:cubicBezTo>
                    <a:pt x="0" y="16"/>
                    <a:pt x="0" y="16"/>
                    <a:pt x="0" y="16"/>
                  </a:cubicBezTo>
                  <a:cubicBezTo>
                    <a:pt x="53" y="31"/>
                    <a:pt x="137" y="61"/>
                    <a:pt x="137" y="61"/>
                  </a:cubicBezTo>
                  <a:cubicBezTo>
                    <a:pt x="162" y="0"/>
                    <a:pt x="162" y="0"/>
                    <a:pt x="162" y="0"/>
                  </a:cubicBezTo>
                </a:path>
              </a:pathLst>
            </a:custGeom>
            <a:solidFill>
              <a:srgbClr val="9D2B3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0" name="iṣḷïďe"/>
            <p:cNvSpPr/>
            <p:nvPr/>
          </p:nvSpPr>
          <p:spPr bwMode="auto">
            <a:xfrm>
              <a:off x="4548188" y="4462463"/>
              <a:ext cx="3538538" cy="319088"/>
            </a:xfrm>
            <a:custGeom>
              <a:avLst/>
              <a:gdLst>
                <a:gd name="T0" fmla="*/ 2229 w 2229"/>
                <a:gd name="T1" fmla="*/ 54 h 201"/>
                <a:gd name="T2" fmla="*/ 2227 w 2229"/>
                <a:gd name="T3" fmla="*/ 54 h 201"/>
                <a:gd name="T4" fmla="*/ 1689 w 2229"/>
                <a:gd name="T5" fmla="*/ 201 h 201"/>
                <a:gd name="T6" fmla="*/ 1675 w 2229"/>
                <a:gd name="T7" fmla="*/ 200 h 201"/>
                <a:gd name="T8" fmla="*/ 1472 w 2229"/>
                <a:gd name="T9" fmla="*/ 189 h 201"/>
                <a:gd name="T10" fmla="*/ 716 w 2229"/>
                <a:gd name="T11" fmla="*/ 141 h 201"/>
                <a:gd name="T12" fmla="*/ 366 w 2229"/>
                <a:gd name="T13" fmla="*/ 120 h 201"/>
                <a:gd name="T14" fmla="*/ 0 w 2229"/>
                <a:gd name="T15" fmla="*/ 97 h 201"/>
                <a:gd name="T16" fmla="*/ 200 w 2229"/>
                <a:gd name="T17" fmla="*/ 77 h 201"/>
                <a:gd name="T18" fmla="*/ 661 w 2229"/>
                <a:gd name="T19" fmla="*/ 31 h 201"/>
                <a:gd name="T20" fmla="*/ 968 w 2229"/>
                <a:gd name="T21" fmla="*/ 0 h 201"/>
                <a:gd name="T22" fmla="*/ 1720 w 2229"/>
                <a:gd name="T23" fmla="*/ 32 h 201"/>
                <a:gd name="T24" fmla="*/ 2229 w 2229"/>
                <a:gd name="T25" fmla="*/ 5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9" h="201">
                  <a:moveTo>
                    <a:pt x="2229" y="54"/>
                  </a:moveTo>
                  <a:lnTo>
                    <a:pt x="2227" y="54"/>
                  </a:lnTo>
                  <a:lnTo>
                    <a:pt x="1689" y="201"/>
                  </a:lnTo>
                  <a:lnTo>
                    <a:pt x="1675" y="200"/>
                  </a:lnTo>
                  <a:lnTo>
                    <a:pt x="1472" y="189"/>
                  </a:lnTo>
                  <a:lnTo>
                    <a:pt x="716" y="141"/>
                  </a:lnTo>
                  <a:lnTo>
                    <a:pt x="366" y="120"/>
                  </a:lnTo>
                  <a:lnTo>
                    <a:pt x="0" y="97"/>
                  </a:lnTo>
                  <a:lnTo>
                    <a:pt x="200" y="77"/>
                  </a:lnTo>
                  <a:lnTo>
                    <a:pt x="661" y="31"/>
                  </a:lnTo>
                  <a:lnTo>
                    <a:pt x="968" y="0"/>
                  </a:lnTo>
                  <a:lnTo>
                    <a:pt x="1720" y="32"/>
                  </a:lnTo>
                  <a:lnTo>
                    <a:pt x="2229" y="54"/>
                  </a:lnTo>
                  <a:close/>
                </a:path>
              </a:pathLst>
            </a:custGeom>
            <a:solidFill>
              <a:srgbClr val="F9434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1" name="íṣlïḑe"/>
            <p:cNvSpPr/>
            <p:nvPr/>
          </p:nvSpPr>
          <p:spPr bwMode="auto">
            <a:xfrm>
              <a:off x="4548188" y="4462463"/>
              <a:ext cx="3538538" cy="319088"/>
            </a:xfrm>
            <a:custGeom>
              <a:avLst/>
              <a:gdLst>
                <a:gd name="T0" fmla="*/ 2229 w 2229"/>
                <a:gd name="T1" fmla="*/ 54 h 201"/>
                <a:gd name="T2" fmla="*/ 2227 w 2229"/>
                <a:gd name="T3" fmla="*/ 54 h 201"/>
                <a:gd name="T4" fmla="*/ 1689 w 2229"/>
                <a:gd name="T5" fmla="*/ 201 h 201"/>
                <a:gd name="T6" fmla="*/ 1675 w 2229"/>
                <a:gd name="T7" fmla="*/ 200 h 201"/>
                <a:gd name="T8" fmla="*/ 1472 w 2229"/>
                <a:gd name="T9" fmla="*/ 189 h 201"/>
                <a:gd name="T10" fmla="*/ 716 w 2229"/>
                <a:gd name="T11" fmla="*/ 141 h 201"/>
                <a:gd name="T12" fmla="*/ 366 w 2229"/>
                <a:gd name="T13" fmla="*/ 120 h 201"/>
                <a:gd name="T14" fmla="*/ 0 w 2229"/>
                <a:gd name="T15" fmla="*/ 97 h 201"/>
                <a:gd name="T16" fmla="*/ 200 w 2229"/>
                <a:gd name="T17" fmla="*/ 77 h 201"/>
                <a:gd name="T18" fmla="*/ 661 w 2229"/>
                <a:gd name="T19" fmla="*/ 31 h 201"/>
                <a:gd name="T20" fmla="*/ 968 w 2229"/>
                <a:gd name="T21" fmla="*/ 0 h 201"/>
                <a:gd name="T22" fmla="*/ 1720 w 2229"/>
                <a:gd name="T23" fmla="*/ 32 h 201"/>
                <a:gd name="T24" fmla="*/ 2229 w 2229"/>
                <a:gd name="T25" fmla="*/ 5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9" h="201">
                  <a:moveTo>
                    <a:pt x="2229" y="54"/>
                  </a:moveTo>
                  <a:lnTo>
                    <a:pt x="2227" y="54"/>
                  </a:lnTo>
                  <a:lnTo>
                    <a:pt x="1689" y="201"/>
                  </a:lnTo>
                  <a:lnTo>
                    <a:pt x="1675" y="200"/>
                  </a:lnTo>
                  <a:lnTo>
                    <a:pt x="1472" y="189"/>
                  </a:lnTo>
                  <a:lnTo>
                    <a:pt x="716" y="141"/>
                  </a:lnTo>
                  <a:lnTo>
                    <a:pt x="366" y="120"/>
                  </a:lnTo>
                  <a:lnTo>
                    <a:pt x="0" y="97"/>
                  </a:lnTo>
                  <a:lnTo>
                    <a:pt x="200" y="77"/>
                  </a:lnTo>
                  <a:lnTo>
                    <a:pt x="661" y="31"/>
                  </a:lnTo>
                  <a:lnTo>
                    <a:pt x="968" y="0"/>
                  </a:lnTo>
                  <a:lnTo>
                    <a:pt x="1720" y="32"/>
                  </a:lnTo>
                  <a:lnTo>
                    <a:pt x="2229"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2" name="îšľiďé"/>
            <p:cNvSpPr/>
            <p:nvPr/>
          </p:nvSpPr>
          <p:spPr bwMode="auto">
            <a:xfrm>
              <a:off x="5888038" y="4795838"/>
              <a:ext cx="612775" cy="152400"/>
            </a:xfrm>
            <a:custGeom>
              <a:avLst/>
              <a:gdLst>
                <a:gd name="T0" fmla="*/ 0 w 392"/>
                <a:gd name="T1" fmla="*/ 0 h 97"/>
                <a:gd name="T2" fmla="*/ 83 w 392"/>
                <a:gd name="T3" fmla="*/ 90 h 97"/>
                <a:gd name="T4" fmla="*/ 187 w 392"/>
                <a:gd name="T5" fmla="*/ 97 h 97"/>
                <a:gd name="T6" fmla="*/ 392 w 392"/>
                <a:gd name="T7" fmla="*/ 26 h 97"/>
                <a:gd name="T8" fmla="*/ 392 w 392"/>
                <a:gd name="T9" fmla="*/ 23 h 97"/>
                <a:gd name="T10" fmla="*/ 259 w 392"/>
                <a:gd name="T11" fmla="*/ 15 h 97"/>
                <a:gd name="T12" fmla="*/ 135 w 392"/>
                <a:gd name="T13" fmla="*/ 27 h 97"/>
                <a:gd name="T14" fmla="*/ 134 w 392"/>
                <a:gd name="T15" fmla="*/ 27 h 97"/>
                <a:gd name="T16" fmla="*/ 98 w 392"/>
                <a:gd name="T17" fmla="*/ 20 h 97"/>
                <a:gd name="T18" fmla="*/ 98 w 392"/>
                <a:gd name="T19" fmla="*/ 22 h 97"/>
                <a:gd name="T20" fmla="*/ 26 w 392"/>
                <a:gd name="T21" fmla="*/ 1 h 97"/>
                <a:gd name="T22" fmla="*/ 0 w 392"/>
                <a:gd name="T2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97">
                  <a:moveTo>
                    <a:pt x="0" y="0"/>
                  </a:moveTo>
                  <a:cubicBezTo>
                    <a:pt x="83" y="90"/>
                    <a:pt x="83" y="90"/>
                    <a:pt x="83" y="90"/>
                  </a:cubicBezTo>
                  <a:cubicBezTo>
                    <a:pt x="187" y="97"/>
                    <a:pt x="187" y="97"/>
                    <a:pt x="187" y="97"/>
                  </a:cubicBezTo>
                  <a:cubicBezTo>
                    <a:pt x="392" y="26"/>
                    <a:pt x="392" y="26"/>
                    <a:pt x="392" y="26"/>
                  </a:cubicBezTo>
                  <a:cubicBezTo>
                    <a:pt x="392" y="23"/>
                    <a:pt x="392" y="23"/>
                    <a:pt x="392" y="23"/>
                  </a:cubicBezTo>
                  <a:cubicBezTo>
                    <a:pt x="259" y="15"/>
                    <a:pt x="259" y="15"/>
                    <a:pt x="259" y="15"/>
                  </a:cubicBezTo>
                  <a:cubicBezTo>
                    <a:pt x="135" y="27"/>
                    <a:pt x="135" y="27"/>
                    <a:pt x="135" y="27"/>
                  </a:cubicBezTo>
                  <a:cubicBezTo>
                    <a:pt x="134" y="27"/>
                    <a:pt x="134" y="27"/>
                    <a:pt x="134" y="27"/>
                  </a:cubicBezTo>
                  <a:cubicBezTo>
                    <a:pt x="121" y="27"/>
                    <a:pt x="109" y="25"/>
                    <a:pt x="98" y="20"/>
                  </a:cubicBezTo>
                  <a:cubicBezTo>
                    <a:pt x="98" y="22"/>
                    <a:pt x="98" y="22"/>
                    <a:pt x="98" y="22"/>
                  </a:cubicBezTo>
                  <a:cubicBezTo>
                    <a:pt x="26" y="1"/>
                    <a:pt x="26" y="1"/>
                    <a:pt x="26" y="1"/>
                  </a:cubicBezTo>
                  <a:cubicBezTo>
                    <a:pt x="0" y="0"/>
                    <a:pt x="0" y="0"/>
                    <a:pt x="0" y="0"/>
                  </a:cubicBezTo>
                </a:path>
              </a:pathLst>
            </a:custGeom>
            <a:solidFill>
              <a:srgbClr val="88829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3" name="îṥḻîḑé"/>
            <p:cNvSpPr/>
            <p:nvPr/>
          </p:nvSpPr>
          <p:spPr bwMode="auto">
            <a:xfrm>
              <a:off x="5876926" y="4783138"/>
              <a:ext cx="623888" cy="49213"/>
            </a:xfrm>
            <a:custGeom>
              <a:avLst/>
              <a:gdLst>
                <a:gd name="T0" fmla="*/ 393 w 393"/>
                <a:gd name="T1" fmla="*/ 10 h 31"/>
                <a:gd name="T2" fmla="*/ 262 w 393"/>
                <a:gd name="T3" fmla="*/ 23 h 31"/>
                <a:gd name="T4" fmla="*/ 393 w 393"/>
                <a:gd name="T5" fmla="*/ 31 h 31"/>
                <a:gd name="T6" fmla="*/ 393 w 393"/>
                <a:gd name="T7" fmla="*/ 10 h 31"/>
                <a:gd name="T8" fmla="*/ 0 w 393"/>
                <a:gd name="T9" fmla="*/ 0 h 31"/>
                <a:gd name="T10" fmla="*/ 7 w 393"/>
                <a:gd name="T11" fmla="*/ 8 h 31"/>
                <a:gd name="T12" fmla="*/ 32 w 393"/>
                <a:gd name="T13" fmla="*/ 9 h 31"/>
                <a:gd name="T14" fmla="*/ 0 w 393"/>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31">
                  <a:moveTo>
                    <a:pt x="393" y="10"/>
                  </a:moveTo>
                  <a:lnTo>
                    <a:pt x="262" y="23"/>
                  </a:lnTo>
                  <a:lnTo>
                    <a:pt x="393" y="31"/>
                  </a:lnTo>
                  <a:lnTo>
                    <a:pt x="393" y="10"/>
                  </a:lnTo>
                  <a:close/>
                  <a:moveTo>
                    <a:pt x="0" y="0"/>
                  </a:moveTo>
                  <a:lnTo>
                    <a:pt x="7" y="8"/>
                  </a:lnTo>
                  <a:lnTo>
                    <a:pt x="32" y="9"/>
                  </a:lnTo>
                  <a:lnTo>
                    <a:pt x="0" y="0"/>
                  </a:lnTo>
                  <a:close/>
                </a:path>
              </a:pathLst>
            </a:custGeom>
            <a:solidFill>
              <a:srgbClr val="6E1C2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4" name="iṧlíḋe"/>
            <p:cNvSpPr/>
            <p:nvPr/>
          </p:nvSpPr>
          <p:spPr bwMode="auto">
            <a:xfrm>
              <a:off x="5876926" y="4783138"/>
              <a:ext cx="623888" cy="49213"/>
            </a:xfrm>
            <a:custGeom>
              <a:avLst/>
              <a:gdLst>
                <a:gd name="T0" fmla="*/ 393 w 393"/>
                <a:gd name="T1" fmla="*/ 10 h 31"/>
                <a:gd name="T2" fmla="*/ 262 w 393"/>
                <a:gd name="T3" fmla="*/ 23 h 31"/>
                <a:gd name="T4" fmla="*/ 393 w 393"/>
                <a:gd name="T5" fmla="*/ 31 h 31"/>
                <a:gd name="T6" fmla="*/ 393 w 393"/>
                <a:gd name="T7" fmla="*/ 10 h 31"/>
                <a:gd name="T8" fmla="*/ 0 w 393"/>
                <a:gd name="T9" fmla="*/ 0 h 31"/>
                <a:gd name="T10" fmla="*/ 7 w 393"/>
                <a:gd name="T11" fmla="*/ 8 h 31"/>
                <a:gd name="T12" fmla="*/ 32 w 393"/>
                <a:gd name="T13" fmla="*/ 9 h 31"/>
                <a:gd name="T14" fmla="*/ 0 w 393"/>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31">
                  <a:moveTo>
                    <a:pt x="393" y="10"/>
                  </a:moveTo>
                  <a:lnTo>
                    <a:pt x="262" y="23"/>
                  </a:lnTo>
                  <a:lnTo>
                    <a:pt x="393" y="31"/>
                  </a:lnTo>
                  <a:lnTo>
                    <a:pt x="393" y="10"/>
                  </a:lnTo>
                  <a:moveTo>
                    <a:pt x="0" y="0"/>
                  </a:moveTo>
                  <a:lnTo>
                    <a:pt x="7" y="8"/>
                  </a:lnTo>
                  <a:lnTo>
                    <a:pt x="32"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5" name="íś1ïdè"/>
            <p:cNvSpPr/>
            <p:nvPr/>
          </p:nvSpPr>
          <p:spPr bwMode="auto">
            <a:xfrm>
              <a:off x="6018213" y="4937126"/>
              <a:ext cx="161925" cy="49213"/>
            </a:xfrm>
            <a:custGeom>
              <a:avLst/>
              <a:gdLst>
                <a:gd name="T0" fmla="*/ 0 w 102"/>
                <a:gd name="T1" fmla="*/ 0 h 31"/>
                <a:gd name="T2" fmla="*/ 30 w 102"/>
                <a:gd name="T3" fmla="*/ 31 h 31"/>
                <a:gd name="T4" fmla="*/ 102 w 102"/>
                <a:gd name="T5" fmla="*/ 7 h 31"/>
                <a:gd name="T6" fmla="*/ 0 w 102"/>
                <a:gd name="T7" fmla="*/ 0 h 31"/>
              </a:gdLst>
              <a:ahLst/>
              <a:cxnLst>
                <a:cxn ang="0">
                  <a:pos x="T0" y="T1"/>
                </a:cxn>
                <a:cxn ang="0">
                  <a:pos x="T2" y="T3"/>
                </a:cxn>
                <a:cxn ang="0">
                  <a:pos x="T4" y="T5"/>
                </a:cxn>
                <a:cxn ang="0">
                  <a:pos x="T6" y="T7"/>
                </a:cxn>
              </a:cxnLst>
              <a:rect l="0" t="0" r="r" b="b"/>
              <a:pathLst>
                <a:path w="102" h="31">
                  <a:moveTo>
                    <a:pt x="0" y="0"/>
                  </a:moveTo>
                  <a:lnTo>
                    <a:pt x="30" y="31"/>
                  </a:lnTo>
                  <a:lnTo>
                    <a:pt x="102" y="7"/>
                  </a:lnTo>
                  <a:lnTo>
                    <a:pt x="0" y="0"/>
                  </a:lnTo>
                  <a:close/>
                </a:path>
              </a:pathLst>
            </a:custGeom>
            <a:solidFill>
              <a:srgbClr val="9B9FA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6" name="iṡ1íḑé"/>
            <p:cNvSpPr/>
            <p:nvPr/>
          </p:nvSpPr>
          <p:spPr bwMode="auto">
            <a:xfrm>
              <a:off x="6018213" y="4937126"/>
              <a:ext cx="161925" cy="49213"/>
            </a:xfrm>
            <a:custGeom>
              <a:avLst/>
              <a:gdLst>
                <a:gd name="T0" fmla="*/ 0 w 102"/>
                <a:gd name="T1" fmla="*/ 0 h 31"/>
                <a:gd name="T2" fmla="*/ 30 w 102"/>
                <a:gd name="T3" fmla="*/ 31 h 31"/>
                <a:gd name="T4" fmla="*/ 102 w 102"/>
                <a:gd name="T5" fmla="*/ 7 h 31"/>
                <a:gd name="T6" fmla="*/ 0 w 102"/>
                <a:gd name="T7" fmla="*/ 0 h 31"/>
              </a:gdLst>
              <a:ahLst/>
              <a:cxnLst>
                <a:cxn ang="0">
                  <a:pos x="T0" y="T1"/>
                </a:cxn>
                <a:cxn ang="0">
                  <a:pos x="T2" y="T3"/>
                </a:cxn>
                <a:cxn ang="0">
                  <a:pos x="T4" y="T5"/>
                </a:cxn>
                <a:cxn ang="0">
                  <a:pos x="T6" y="T7"/>
                </a:cxn>
              </a:cxnLst>
              <a:rect l="0" t="0" r="r" b="b"/>
              <a:pathLst>
                <a:path w="102" h="31">
                  <a:moveTo>
                    <a:pt x="0" y="0"/>
                  </a:moveTo>
                  <a:lnTo>
                    <a:pt x="30" y="31"/>
                  </a:lnTo>
                  <a:lnTo>
                    <a:pt x="102"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7" name="íṥľíḋê"/>
            <p:cNvSpPr/>
            <p:nvPr/>
          </p:nvSpPr>
          <p:spPr bwMode="auto">
            <a:xfrm>
              <a:off x="6503988" y="5095876"/>
              <a:ext cx="385763" cy="115888"/>
            </a:xfrm>
            <a:custGeom>
              <a:avLst/>
              <a:gdLst>
                <a:gd name="T0" fmla="*/ 145 w 243"/>
                <a:gd name="T1" fmla="*/ 10 h 73"/>
                <a:gd name="T2" fmla="*/ 243 w 243"/>
                <a:gd name="T3" fmla="*/ 40 h 73"/>
                <a:gd name="T4" fmla="*/ 243 w 243"/>
                <a:gd name="T5" fmla="*/ 17 h 73"/>
                <a:gd name="T6" fmla="*/ 145 w 243"/>
                <a:gd name="T7" fmla="*/ 10 h 73"/>
                <a:gd name="T8" fmla="*/ 0 w 243"/>
                <a:gd name="T9" fmla="*/ 0 h 73"/>
                <a:gd name="T10" fmla="*/ 1 w 243"/>
                <a:gd name="T11" fmla="*/ 73 h 73"/>
                <a:gd name="T12" fmla="*/ 141 w 243"/>
                <a:gd name="T13" fmla="*/ 10 h 73"/>
                <a:gd name="T14" fmla="*/ 0 w 243"/>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3">
                  <a:moveTo>
                    <a:pt x="145" y="10"/>
                  </a:moveTo>
                  <a:lnTo>
                    <a:pt x="243" y="40"/>
                  </a:lnTo>
                  <a:lnTo>
                    <a:pt x="243" y="17"/>
                  </a:lnTo>
                  <a:lnTo>
                    <a:pt x="145" y="10"/>
                  </a:lnTo>
                  <a:close/>
                  <a:moveTo>
                    <a:pt x="0" y="0"/>
                  </a:moveTo>
                  <a:lnTo>
                    <a:pt x="1" y="73"/>
                  </a:lnTo>
                  <a:lnTo>
                    <a:pt x="141" y="10"/>
                  </a:lnTo>
                  <a:lnTo>
                    <a:pt x="0" y="0"/>
                  </a:lnTo>
                  <a:close/>
                </a:path>
              </a:pathLst>
            </a:custGeom>
            <a:solidFill>
              <a:srgbClr val="9B9FA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8" name="ïśḻíde"/>
            <p:cNvSpPr/>
            <p:nvPr/>
          </p:nvSpPr>
          <p:spPr bwMode="auto">
            <a:xfrm>
              <a:off x="6503988" y="5095876"/>
              <a:ext cx="385763" cy="115888"/>
            </a:xfrm>
            <a:custGeom>
              <a:avLst/>
              <a:gdLst>
                <a:gd name="T0" fmla="*/ 145 w 243"/>
                <a:gd name="T1" fmla="*/ 10 h 73"/>
                <a:gd name="T2" fmla="*/ 243 w 243"/>
                <a:gd name="T3" fmla="*/ 40 h 73"/>
                <a:gd name="T4" fmla="*/ 243 w 243"/>
                <a:gd name="T5" fmla="*/ 17 h 73"/>
                <a:gd name="T6" fmla="*/ 145 w 243"/>
                <a:gd name="T7" fmla="*/ 10 h 73"/>
                <a:gd name="T8" fmla="*/ 0 w 243"/>
                <a:gd name="T9" fmla="*/ 0 h 73"/>
                <a:gd name="T10" fmla="*/ 1 w 243"/>
                <a:gd name="T11" fmla="*/ 73 h 73"/>
                <a:gd name="T12" fmla="*/ 141 w 243"/>
                <a:gd name="T13" fmla="*/ 10 h 73"/>
                <a:gd name="T14" fmla="*/ 0 w 243"/>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3">
                  <a:moveTo>
                    <a:pt x="145" y="10"/>
                  </a:moveTo>
                  <a:lnTo>
                    <a:pt x="243" y="40"/>
                  </a:lnTo>
                  <a:lnTo>
                    <a:pt x="243" y="17"/>
                  </a:lnTo>
                  <a:lnTo>
                    <a:pt x="145" y="10"/>
                  </a:lnTo>
                  <a:moveTo>
                    <a:pt x="0" y="0"/>
                  </a:moveTo>
                  <a:lnTo>
                    <a:pt x="1" y="73"/>
                  </a:lnTo>
                  <a:lnTo>
                    <a:pt x="141"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49" name="iṩ1ïḑe"/>
            <p:cNvSpPr/>
            <p:nvPr/>
          </p:nvSpPr>
          <p:spPr bwMode="auto">
            <a:xfrm>
              <a:off x="6500813" y="4832351"/>
              <a:ext cx="388938" cy="290513"/>
            </a:xfrm>
            <a:custGeom>
              <a:avLst/>
              <a:gdLst>
                <a:gd name="T0" fmla="*/ 9 w 245"/>
                <a:gd name="T1" fmla="*/ 0 h 183"/>
                <a:gd name="T2" fmla="*/ 0 w 245"/>
                <a:gd name="T3" fmla="*/ 3 h 183"/>
                <a:gd name="T4" fmla="*/ 1 w 245"/>
                <a:gd name="T5" fmla="*/ 87 h 183"/>
                <a:gd name="T6" fmla="*/ 81 w 245"/>
                <a:gd name="T7" fmla="*/ 92 h 183"/>
                <a:gd name="T8" fmla="*/ 79 w 245"/>
                <a:gd name="T9" fmla="*/ 112 h 183"/>
                <a:gd name="T10" fmla="*/ 79 w 245"/>
                <a:gd name="T11" fmla="*/ 112 h 183"/>
                <a:gd name="T12" fmla="*/ 78 w 245"/>
                <a:gd name="T13" fmla="*/ 133 h 183"/>
                <a:gd name="T14" fmla="*/ 1 w 245"/>
                <a:gd name="T15" fmla="*/ 128 h 183"/>
                <a:gd name="T16" fmla="*/ 2 w 245"/>
                <a:gd name="T17" fmla="*/ 166 h 183"/>
                <a:gd name="T18" fmla="*/ 143 w 245"/>
                <a:gd name="T19" fmla="*/ 176 h 183"/>
                <a:gd name="T20" fmla="*/ 144 w 245"/>
                <a:gd name="T21" fmla="*/ 175 h 183"/>
                <a:gd name="T22" fmla="*/ 147 w 245"/>
                <a:gd name="T23" fmla="*/ 176 h 183"/>
                <a:gd name="T24" fmla="*/ 245 w 245"/>
                <a:gd name="T25" fmla="*/ 183 h 183"/>
                <a:gd name="T26" fmla="*/ 245 w 245"/>
                <a:gd name="T27" fmla="*/ 106 h 183"/>
                <a:gd name="T28" fmla="*/ 155 w 245"/>
                <a:gd name="T29" fmla="*/ 9 h 183"/>
                <a:gd name="T30" fmla="*/ 9 w 245"/>
                <a:gd name="T3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183">
                  <a:moveTo>
                    <a:pt x="9" y="0"/>
                  </a:moveTo>
                  <a:lnTo>
                    <a:pt x="0" y="3"/>
                  </a:lnTo>
                  <a:lnTo>
                    <a:pt x="1" y="87"/>
                  </a:lnTo>
                  <a:lnTo>
                    <a:pt x="81" y="92"/>
                  </a:lnTo>
                  <a:lnTo>
                    <a:pt x="79" y="112"/>
                  </a:lnTo>
                  <a:lnTo>
                    <a:pt x="79" y="112"/>
                  </a:lnTo>
                  <a:lnTo>
                    <a:pt x="78" y="133"/>
                  </a:lnTo>
                  <a:lnTo>
                    <a:pt x="1" y="128"/>
                  </a:lnTo>
                  <a:lnTo>
                    <a:pt x="2" y="166"/>
                  </a:lnTo>
                  <a:lnTo>
                    <a:pt x="143" y="176"/>
                  </a:lnTo>
                  <a:lnTo>
                    <a:pt x="144" y="175"/>
                  </a:lnTo>
                  <a:lnTo>
                    <a:pt x="147" y="176"/>
                  </a:lnTo>
                  <a:lnTo>
                    <a:pt x="245" y="183"/>
                  </a:lnTo>
                  <a:lnTo>
                    <a:pt x="245" y="106"/>
                  </a:lnTo>
                  <a:lnTo>
                    <a:pt x="155" y="9"/>
                  </a:lnTo>
                  <a:lnTo>
                    <a:pt x="9" y="0"/>
                  </a:lnTo>
                  <a:close/>
                </a:path>
              </a:pathLst>
            </a:custGeom>
            <a:solidFill>
              <a:srgbClr val="88829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0" name="ïSľiḍè"/>
            <p:cNvSpPr/>
            <p:nvPr/>
          </p:nvSpPr>
          <p:spPr bwMode="auto">
            <a:xfrm>
              <a:off x="6500813" y="4832351"/>
              <a:ext cx="388938" cy="290513"/>
            </a:xfrm>
            <a:custGeom>
              <a:avLst/>
              <a:gdLst>
                <a:gd name="T0" fmla="*/ 9 w 245"/>
                <a:gd name="T1" fmla="*/ 0 h 183"/>
                <a:gd name="T2" fmla="*/ 0 w 245"/>
                <a:gd name="T3" fmla="*/ 3 h 183"/>
                <a:gd name="T4" fmla="*/ 1 w 245"/>
                <a:gd name="T5" fmla="*/ 87 h 183"/>
                <a:gd name="T6" fmla="*/ 81 w 245"/>
                <a:gd name="T7" fmla="*/ 92 h 183"/>
                <a:gd name="T8" fmla="*/ 79 w 245"/>
                <a:gd name="T9" fmla="*/ 112 h 183"/>
                <a:gd name="T10" fmla="*/ 79 w 245"/>
                <a:gd name="T11" fmla="*/ 112 h 183"/>
                <a:gd name="T12" fmla="*/ 78 w 245"/>
                <a:gd name="T13" fmla="*/ 133 h 183"/>
                <a:gd name="T14" fmla="*/ 1 w 245"/>
                <a:gd name="T15" fmla="*/ 128 h 183"/>
                <a:gd name="T16" fmla="*/ 2 w 245"/>
                <a:gd name="T17" fmla="*/ 166 h 183"/>
                <a:gd name="T18" fmla="*/ 143 w 245"/>
                <a:gd name="T19" fmla="*/ 176 h 183"/>
                <a:gd name="T20" fmla="*/ 144 w 245"/>
                <a:gd name="T21" fmla="*/ 175 h 183"/>
                <a:gd name="T22" fmla="*/ 147 w 245"/>
                <a:gd name="T23" fmla="*/ 176 h 183"/>
                <a:gd name="T24" fmla="*/ 245 w 245"/>
                <a:gd name="T25" fmla="*/ 183 h 183"/>
                <a:gd name="T26" fmla="*/ 245 w 245"/>
                <a:gd name="T27" fmla="*/ 106 h 183"/>
                <a:gd name="T28" fmla="*/ 155 w 245"/>
                <a:gd name="T29" fmla="*/ 9 h 183"/>
                <a:gd name="T30" fmla="*/ 9 w 245"/>
                <a:gd name="T3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183">
                  <a:moveTo>
                    <a:pt x="9" y="0"/>
                  </a:moveTo>
                  <a:lnTo>
                    <a:pt x="0" y="3"/>
                  </a:lnTo>
                  <a:lnTo>
                    <a:pt x="1" y="87"/>
                  </a:lnTo>
                  <a:lnTo>
                    <a:pt x="81" y="92"/>
                  </a:lnTo>
                  <a:lnTo>
                    <a:pt x="79" y="112"/>
                  </a:lnTo>
                  <a:lnTo>
                    <a:pt x="79" y="112"/>
                  </a:lnTo>
                  <a:lnTo>
                    <a:pt x="78" y="133"/>
                  </a:lnTo>
                  <a:lnTo>
                    <a:pt x="1" y="128"/>
                  </a:lnTo>
                  <a:lnTo>
                    <a:pt x="2" y="166"/>
                  </a:lnTo>
                  <a:lnTo>
                    <a:pt x="143" y="176"/>
                  </a:lnTo>
                  <a:lnTo>
                    <a:pt x="144" y="175"/>
                  </a:lnTo>
                  <a:lnTo>
                    <a:pt x="147" y="176"/>
                  </a:lnTo>
                  <a:lnTo>
                    <a:pt x="245" y="183"/>
                  </a:lnTo>
                  <a:lnTo>
                    <a:pt x="245" y="106"/>
                  </a:lnTo>
                  <a:lnTo>
                    <a:pt x="155" y="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1" name="iṣḻïdé"/>
            <p:cNvSpPr/>
            <p:nvPr/>
          </p:nvSpPr>
          <p:spPr bwMode="auto">
            <a:xfrm>
              <a:off x="6515101" y="4781551"/>
              <a:ext cx="231775" cy="65088"/>
            </a:xfrm>
            <a:custGeom>
              <a:avLst/>
              <a:gdLst>
                <a:gd name="T0" fmla="*/ 109 w 146"/>
                <a:gd name="T1" fmla="*/ 0 h 41"/>
                <a:gd name="T2" fmla="*/ 65 w 146"/>
                <a:gd name="T3" fmla="*/ 4 h 41"/>
                <a:gd name="T4" fmla="*/ 85 w 146"/>
                <a:gd name="T5" fmla="*/ 3 h 41"/>
                <a:gd name="T6" fmla="*/ 0 w 146"/>
                <a:gd name="T7" fmla="*/ 32 h 41"/>
                <a:gd name="T8" fmla="*/ 146 w 146"/>
                <a:gd name="T9" fmla="*/ 41 h 41"/>
                <a:gd name="T10" fmla="*/ 109 w 146"/>
                <a:gd name="T11" fmla="*/ 0 h 41"/>
              </a:gdLst>
              <a:ahLst/>
              <a:cxnLst>
                <a:cxn ang="0">
                  <a:pos x="T0" y="T1"/>
                </a:cxn>
                <a:cxn ang="0">
                  <a:pos x="T2" y="T3"/>
                </a:cxn>
                <a:cxn ang="0">
                  <a:pos x="T4" y="T5"/>
                </a:cxn>
                <a:cxn ang="0">
                  <a:pos x="T6" y="T7"/>
                </a:cxn>
                <a:cxn ang="0">
                  <a:pos x="T8" y="T9"/>
                </a:cxn>
                <a:cxn ang="0">
                  <a:pos x="T10" y="T11"/>
                </a:cxn>
              </a:cxnLst>
              <a:rect l="0" t="0" r="r" b="b"/>
              <a:pathLst>
                <a:path w="146" h="41">
                  <a:moveTo>
                    <a:pt x="109" y="0"/>
                  </a:moveTo>
                  <a:lnTo>
                    <a:pt x="65" y="4"/>
                  </a:lnTo>
                  <a:lnTo>
                    <a:pt x="85" y="3"/>
                  </a:lnTo>
                  <a:lnTo>
                    <a:pt x="0" y="32"/>
                  </a:lnTo>
                  <a:lnTo>
                    <a:pt x="146" y="41"/>
                  </a:lnTo>
                  <a:lnTo>
                    <a:pt x="109" y="0"/>
                  </a:lnTo>
                  <a:close/>
                </a:path>
              </a:pathLst>
            </a:custGeom>
            <a:solidFill>
              <a:srgbClr val="6E1C2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2" name="îṡḻíḋe"/>
            <p:cNvSpPr/>
            <p:nvPr/>
          </p:nvSpPr>
          <p:spPr bwMode="auto">
            <a:xfrm>
              <a:off x="6515101" y="4781551"/>
              <a:ext cx="231775" cy="65088"/>
            </a:xfrm>
            <a:custGeom>
              <a:avLst/>
              <a:gdLst>
                <a:gd name="T0" fmla="*/ 109 w 146"/>
                <a:gd name="T1" fmla="*/ 0 h 41"/>
                <a:gd name="T2" fmla="*/ 65 w 146"/>
                <a:gd name="T3" fmla="*/ 4 h 41"/>
                <a:gd name="T4" fmla="*/ 85 w 146"/>
                <a:gd name="T5" fmla="*/ 3 h 41"/>
                <a:gd name="T6" fmla="*/ 0 w 146"/>
                <a:gd name="T7" fmla="*/ 32 h 41"/>
                <a:gd name="T8" fmla="*/ 146 w 146"/>
                <a:gd name="T9" fmla="*/ 41 h 41"/>
                <a:gd name="T10" fmla="*/ 109 w 146"/>
                <a:gd name="T11" fmla="*/ 0 h 41"/>
              </a:gdLst>
              <a:ahLst/>
              <a:cxnLst>
                <a:cxn ang="0">
                  <a:pos x="T0" y="T1"/>
                </a:cxn>
                <a:cxn ang="0">
                  <a:pos x="T2" y="T3"/>
                </a:cxn>
                <a:cxn ang="0">
                  <a:pos x="T4" y="T5"/>
                </a:cxn>
                <a:cxn ang="0">
                  <a:pos x="T6" y="T7"/>
                </a:cxn>
                <a:cxn ang="0">
                  <a:pos x="T8" y="T9"/>
                </a:cxn>
                <a:cxn ang="0">
                  <a:pos x="T10" y="T11"/>
                </a:cxn>
              </a:cxnLst>
              <a:rect l="0" t="0" r="r" b="b"/>
              <a:pathLst>
                <a:path w="146" h="41">
                  <a:moveTo>
                    <a:pt x="109" y="0"/>
                  </a:moveTo>
                  <a:lnTo>
                    <a:pt x="65" y="4"/>
                  </a:lnTo>
                  <a:lnTo>
                    <a:pt x="85" y="3"/>
                  </a:lnTo>
                  <a:lnTo>
                    <a:pt x="0" y="32"/>
                  </a:lnTo>
                  <a:lnTo>
                    <a:pt x="146" y="41"/>
                  </a:lnTo>
                  <a:lnTo>
                    <a:pt x="1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3" name="íšļíḋê"/>
            <p:cNvSpPr/>
            <p:nvPr/>
          </p:nvSpPr>
          <p:spPr bwMode="auto">
            <a:xfrm>
              <a:off x="6626226" y="50101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E840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4" name="islïḓé"/>
            <p:cNvSpPr/>
            <p:nvPr/>
          </p:nvSpPr>
          <p:spPr bwMode="auto">
            <a:xfrm>
              <a:off x="6626226" y="501015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5" name="í$ḷiḍé"/>
            <p:cNvSpPr/>
            <p:nvPr/>
          </p:nvSpPr>
          <p:spPr bwMode="auto">
            <a:xfrm>
              <a:off x="6502401" y="4970463"/>
              <a:ext cx="127000" cy="73025"/>
            </a:xfrm>
            <a:custGeom>
              <a:avLst/>
              <a:gdLst>
                <a:gd name="T0" fmla="*/ 0 w 80"/>
                <a:gd name="T1" fmla="*/ 0 h 46"/>
                <a:gd name="T2" fmla="*/ 0 w 80"/>
                <a:gd name="T3" fmla="*/ 41 h 46"/>
                <a:gd name="T4" fmla="*/ 77 w 80"/>
                <a:gd name="T5" fmla="*/ 46 h 46"/>
                <a:gd name="T6" fmla="*/ 78 w 80"/>
                <a:gd name="T7" fmla="*/ 25 h 46"/>
                <a:gd name="T8" fmla="*/ 80 w 80"/>
                <a:gd name="T9" fmla="*/ 5 h 46"/>
                <a:gd name="T10" fmla="*/ 0 w 80"/>
                <a:gd name="T11" fmla="*/ 0 h 46"/>
              </a:gdLst>
              <a:ahLst/>
              <a:cxnLst>
                <a:cxn ang="0">
                  <a:pos x="T0" y="T1"/>
                </a:cxn>
                <a:cxn ang="0">
                  <a:pos x="T2" y="T3"/>
                </a:cxn>
                <a:cxn ang="0">
                  <a:pos x="T4" y="T5"/>
                </a:cxn>
                <a:cxn ang="0">
                  <a:pos x="T6" y="T7"/>
                </a:cxn>
                <a:cxn ang="0">
                  <a:pos x="T8" y="T9"/>
                </a:cxn>
                <a:cxn ang="0">
                  <a:pos x="T10" y="T11"/>
                </a:cxn>
              </a:cxnLst>
              <a:rect l="0" t="0" r="r" b="b"/>
              <a:pathLst>
                <a:path w="80" h="46">
                  <a:moveTo>
                    <a:pt x="0" y="0"/>
                  </a:moveTo>
                  <a:lnTo>
                    <a:pt x="0" y="41"/>
                  </a:lnTo>
                  <a:lnTo>
                    <a:pt x="77" y="46"/>
                  </a:lnTo>
                  <a:lnTo>
                    <a:pt x="78" y="25"/>
                  </a:lnTo>
                  <a:lnTo>
                    <a:pt x="80" y="5"/>
                  </a:lnTo>
                  <a:lnTo>
                    <a:pt x="0" y="0"/>
                  </a:lnTo>
                  <a:close/>
                </a:path>
              </a:pathLst>
            </a:custGeom>
            <a:solidFill>
              <a:srgbClr val="9B9FA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6" name="iśliḋé"/>
            <p:cNvSpPr/>
            <p:nvPr/>
          </p:nvSpPr>
          <p:spPr bwMode="auto">
            <a:xfrm>
              <a:off x="6502401" y="4970463"/>
              <a:ext cx="127000" cy="73025"/>
            </a:xfrm>
            <a:custGeom>
              <a:avLst/>
              <a:gdLst>
                <a:gd name="T0" fmla="*/ 0 w 80"/>
                <a:gd name="T1" fmla="*/ 0 h 46"/>
                <a:gd name="T2" fmla="*/ 0 w 80"/>
                <a:gd name="T3" fmla="*/ 41 h 46"/>
                <a:gd name="T4" fmla="*/ 77 w 80"/>
                <a:gd name="T5" fmla="*/ 46 h 46"/>
                <a:gd name="T6" fmla="*/ 78 w 80"/>
                <a:gd name="T7" fmla="*/ 25 h 46"/>
                <a:gd name="T8" fmla="*/ 80 w 80"/>
                <a:gd name="T9" fmla="*/ 5 h 46"/>
                <a:gd name="T10" fmla="*/ 0 w 80"/>
                <a:gd name="T11" fmla="*/ 0 h 46"/>
              </a:gdLst>
              <a:ahLst/>
              <a:cxnLst>
                <a:cxn ang="0">
                  <a:pos x="T0" y="T1"/>
                </a:cxn>
                <a:cxn ang="0">
                  <a:pos x="T2" y="T3"/>
                </a:cxn>
                <a:cxn ang="0">
                  <a:pos x="T4" y="T5"/>
                </a:cxn>
                <a:cxn ang="0">
                  <a:pos x="T6" y="T7"/>
                </a:cxn>
                <a:cxn ang="0">
                  <a:pos x="T8" y="T9"/>
                </a:cxn>
                <a:cxn ang="0">
                  <a:pos x="T10" y="T11"/>
                </a:cxn>
              </a:cxnLst>
              <a:rect l="0" t="0" r="r" b="b"/>
              <a:pathLst>
                <a:path w="80" h="46">
                  <a:moveTo>
                    <a:pt x="0" y="0"/>
                  </a:moveTo>
                  <a:lnTo>
                    <a:pt x="0" y="41"/>
                  </a:lnTo>
                  <a:lnTo>
                    <a:pt x="77" y="46"/>
                  </a:lnTo>
                  <a:lnTo>
                    <a:pt x="78" y="25"/>
                  </a:lnTo>
                  <a:lnTo>
                    <a:pt x="80"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7" name="iSlíḓé"/>
            <p:cNvSpPr/>
            <p:nvPr/>
          </p:nvSpPr>
          <p:spPr bwMode="auto">
            <a:xfrm>
              <a:off x="6500813" y="4832351"/>
              <a:ext cx="14288" cy="4763"/>
            </a:xfrm>
            <a:custGeom>
              <a:avLst/>
              <a:gdLst>
                <a:gd name="T0" fmla="*/ 0 w 9"/>
                <a:gd name="T1" fmla="*/ 0 h 3"/>
                <a:gd name="T2" fmla="*/ 0 w 9"/>
                <a:gd name="T3" fmla="*/ 3 h 3"/>
                <a:gd name="T4" fmla="*/ 9 w 9"/>
                <a:gd name="T5" fmla="*/ 0 h 3"/>
                <a:gd name="T6" fmla="*/ 0 w 9"/>
                <a:gd name="T7" fmla="*/ 0 h 3"/>
              </a:gdLst>
              <a:ahLst/>
              <a:cxnLst>
                <a:cxn ang="0">
                  <a:pos x="T0" y="T1"/>
                </a:cxn>
                <a:cxn ang="0">
                  <a:pos x="T2" y="T3"/>
                </a:cxn>
                <a:cxn ang="0">
                  <a:pos x="T4" y="T5"/>
                </a:cxn>
                <a:cxn ang="0">
                  <a:pos x="T6" y="T7"/>
                </a:cxn>
              </a:cxnLst>
              <a:rect l="0" t="0" r="r" b="b"/>
              <a:pathLst>
                <a:path w="9" h="3">
                  <a:moveTo>
                    <a:pt x="0" y="0"/>
                  </a:moveTo>
                  <a:lnTo>
                    <a:pt x="0" y="3"/>
                  </a:lnTo>
                  <a:lnTo>
                    <a:pt x="9" y="0"/>
                  </a:lnTo>
                  <a:lnTo>
                    <a:pt x="0" y="0"/>
                  </a:lnTo>
                  <a:close/>
                </a:path>
              </a:pathLst>
            </a:custGeom>
            <a:solidFill>
              <a:srgbClr val="55537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8" name="íŝlïḑê"/>
            <p:cNvSpPr/>
            <p:nvPr/>
          </p:nvSpPr>
          <p:spPr bwMode="auto">
            <a:xfrm>
              <a:off x="6500813" y="4832351"/>
              <a:ext cx="14288" cy="4763"/>
            </a:xfrm>
            <a:custGeom>
              <a:avLst/>
              <a:gdLst>
                <a:gd name="T0" fmla="*/ 0 w 9"/>
                <a:gd name="T1" fmla="*/ 0 h 3"/>
                <a:gd name="T2" fmla="*/ 0 w 9"/>
                <a:gd name="T3" fmla="*/ 3 h 3"/>
                <a:gd name="T4" fmla="*/ 9 w 9"/>
                <a:gd name="T5" fmla="*/ 0 h 3"/>
                <a:gd name="T6" fmla="*/ 0 w 9"/>
                <a:gd name="T7" fmla="*/ 0 h 3"/>
              </a:gdLst>
              <a:ahLst/>
              <a:cxnLst>
                <a:cxn ang="0">
                  <a:pos x="T0" y="T1"/>
                </a:cxn>
                <a:cxn ang="0">
                  <a:pos x="T2" y="T3"/>
                </a:cxn>
                <a:cxn ang="0">
                  <a:pos x="T4" y="T5"/>
                </a:cxn>
                <a:cxn ang="0">
                  <a:pos x="T6" y="T7"/>
                </a:cxn>
              </a:cxnLst>
              <a:rect l="0" t="0" r="r" b="b"/>
              <a:pathLst>
                <a:path w="9" h="3">
                  <a:moveTo>
                    <a:pt x="0" y="0"/>
                  </a:moveTo>
                  <a:lnTo>
                    <a:pt x="0" y="3"/>
                  </a:lnTo>
                  <a:lnTo>
                    <a:pt x="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59" name="îṣḷîďe"/>
            <p:cNvSpPr/>
            <p:nvPr/>
          </p:nvSpPr>
          <p:spPr bwMode="auto">
            <a:xfrm>
              <a:off x="6500813" y="4786313"/>
              <a:ext cx="149225" cy="46038"/>
            </a:xfrm>
            <a:custGeom>
              <a:avLst/>
              <a:gdLst>
                <a:gd name="T0" fmla="*/ 94 w 94"/>
                <a:gd name="T1" fmla="*/ 0 h 29"/>
                <a:gd name="T2" fmla="*/ 74 w 94"/>
                <a:gd name="T3" fmla="*/ 1 h 29"/>
                <a:gd name="T4" fmla="*/ 0 w 94"/>
                <a:gd name="T5" fmla="*/ 8 h 29"/>
                <a:gd name="T6" fmla="*/ 0 w 94"/>
                <a:gd name="T7" fmla="*/ 29 h 29"/>
                <a:gd name="T8" fmla="*/ 9 w 94"/>
                <a:gd name="T9" fmla="*/ 29 h 29"/>
                <a:gd name="T10" fmla="*/ 94 w 94"/>
                <a:gd name="T11" fmla="*/ 0 h 29"/>
              </a:gdLst>
              <a:ahLst/>
              <a:cxnLst>
                <a:cxn ang="0">
                  <a:pos x="T0" y="T1"/>
                </a:cxn>
                <a:cxn ang="0">
                  <a:pos x="T2" y="T3"/>
                </a:cxn>
                <a:cxn ang="0">
                  <a:pos x="T4" y="T5"/>
                </a:cxn>
                <a:cxn ang="0">
                  <a:pos x="T6" y="T7"/>
                </a:cxn>
                <a:cxn ang="0">
                  <a:pos x="T8" y="T9"/>
                </a:cxn>
                <a:cxn ang="0">
                  <a:pos x="T10" y="T11"/>
                </a:cxn>
              </a:cxnLst>
              <a:rect l="0" t="0" r="r" b="b"/>
              <a:pathLst>
                <a:path w="94" h="29">
                  <a:moveTo>
                    <a:pt x="94" y="0"/>
                  </a:moveTo>
                  <a:lnTo>
                    <a:pt x="74" y="1"/>
                  </a:lnTo>
                  <a:lnTo>
                    <a:pt x="0" y="8"/>
                  </a:lnTo>
                  <a:lnTo>
                    <a:pt x="0" y="29"/>
                  </a:lnTo>
                  <a:lnTo>
                    <a:pt x="9" y="29"/>
                  </a:lnTo>
                  <a:lnTo>
                    <a:pt x="94" y="0"/>
                  </a:lnTo>
                  <a:close/>
                </a:path>
              </a:pathLst>
            </a:custGeom>
            <a:solidFill>
              <a:srgbClr val="45121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0" name="isḷíḑê"/>
            <p:cNvSpPr/>
            <p:nvPr/>
          </p:nvSpPr>
          <p:spPr bwMode="auto">
            <a:xfrm>
              <a:off x="6500813" y="4786313"/>
              <a:ext cx="149225" cy="46038"/>
            </a:xfrm>
            <a:custGeom>
              <a:avLst/>
              <a:gdLst>
                <a:gd name="T0" fmla="*/ 94 w 94"/>
                <a:gd name="T1" fmla="*/ 0 h 29"/>
                <a:gd name="T2" fmla="*/ 74 w 94"/>
                <a:gd name="T3" fmla="*/ 1 h 29"/>
                <a:gd name="T4" fmla="*/ 0 w 94"/>
                <a:gd name="T5" fmla="*/ 8 h 29"/>
                <a:gd name="T6" fmla="*/ 0 w 94"/>
                <a:gd name="T7" fmla="*/ 29 h 29"/>
                <a:gd name="T8" fmla="*/ 9 w 94"/>
                <a:gd name="T9" fmla="*/ 29 h 29"/>
                <a:gd name="T10" fmla="*/ 94 w 94"/>
                <a:gd name="T11" fmla="*/ 0 h 29"/>
              </a:gdLst>
              <a:ahLst/>
              <a:cxnLst>
                <a:cxn ang="0">
                  <a:pos x="T0" y="T1"/>
                </a:cxn>
                <a:cxn ang="0">
                  <a:pos x="T2" y="T3"/>
                </a:cxn>
                <a:cxn ang="0">
                  <a:pos x="T4" y="T5"/>
                </a:cxn>
                <a:cxn ang="0">
                  <a:pos x="T6" y="T7"/>
                </a:cxn>
                <a:cxn ang="0">
                  <a:pos x="T8" y="T9"/>
                </a:cxn>
                <a:cxn ang="0">
                  <a:pos x="T10" y="T11"/>
                </a:cxn>
              </a:cxnLst>
              <a:rect l="0" t="0" r="r" b="b"/>
              <a:pathLst>
                <a:path w="94" h="29">
                  <a:moveTo>
                    <a:pt x="94" y="0"/>
                  </a:moveTo>
                  <a:lnTo>
                    <a:pt x="74" y="1"/>
                  </a:lnTo>
                  <a:lnTo>
                    <a:pt x="0" y="8"/>
                  </a:lnTo>
                  <a:lnTo>
                    <a:pt x="0" y="29"/>
                  </a:lnTo>
                  <a:lnTo>
                    <a:pt x="9" y="29"/>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1" name="ïṥḻíḋê"/>
            <p:cNvSpPr/>
            <p:nvPr/>
          </p:nvSpPr>
          <p:spPr bwMode="auto">
            <a:xfrm>
              <a:off x="4865688" y="4511676"/>
              <a:ext cx="884238" cy="174625"/>
            </a:xfrm>
            <a:custGeom>
              <a:avLst/>
              <a:gdLst>
                <a:gd name="T0" fmla="*/ 557 w 557"/>
                <a:gd name="T1" fmla="*/ 50 h 110"/>
                <a:gd name="T2" fmla="*/ 516 w 557"/>
                <a:gd name="T3" fmla="*/ 110 h 110"/>
                <a:gd name="T4" fmla="*/ 166 w 557"/>
                <a:gd name="T5" fmla="*/ 89 h 110"/>
                <a:gd name="T6" fmla="*/ 0 w 557"/>
                <a:gd name="T7" fmla="*/ 46 h 110"/>
                <a:gd name="T8" fmla="*/ 461 w 557"/>
                <a:gd name="T9" fmla="*/ 0 h 110"/>
                <a:gd name="T10" fmla="*/ 557 w 557"/>
                <a:gd name="T11" fmla="*/ 50 h 110"/>
              </a:gdLst>
              <a:ahLst/>
              <a:cxnLst>
                <a:cxn ang="0">
                  <a:pos x="T0" y="T1"/>
                </a:cxn>
                <a:cxn ang="0">
                  <a:pos x="T2" y="T3"/>
                </a:cxn>
                <a:cxn ang="0">
                  <a:pos x="T4" y="T5"/>
                </a:cxn>
                <a:cxn ang="0">
                  <a:pos x="T6" y="T7"/>
                </a:cxn>
                <a:cxn ang="0">
                  <a:pos x="T8" y="T9"/>
                </a:cxn>
                <a:cxn ang="0">
                  <a:pos x="T10" y="T11"/>
                </a:cxn>
              </a:cxnLst>
              <a:rect l="0" t="0" r="r" b="b"/>
              <a:pathLst>
                <a:path w="557" h="110">
                  <a:moveTo>
                    <a:pt x="557" y="50"/>
                  </a:moveTo>
                  <a:lnTo>
                    <a:pt x="516" y="110"/>
                  </a:lnTo>
                  <a:lnTo>
                    <a:pt x="166" y="89"/>
                  </a:lnTo>
                  <a:lnTo>
                    <a:pt x="0" y="46"/>
                  </a:lnTo>
                  <a:lnTo>
                    <a:pt x="461" y="0"/>
                  </a:lnTo>
                  <a:lnTo>
                    <a:pt x="557" y="50"/>
                  </a:lnTo>
                  <a:close/>
                </a:path>
              </a:pathLst>
            </a:custGeom>
            <a:solidFill>
              <a:srgbClr val="AF2C2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2" name="ï$ļïḍè"/>
            <p:cNvSpPr/>
            <p:nvPr/>
          </p:nvSpPr>
          <p:spPr bwMode="auto">
            <a:xfrm>
              <a:off x="4865688" y="4511676"/>
              <a:ext cx="884238" cy="174625"/>
            </a:xfrm>
            <a:custGeom>
              <a:avLst/>
              <a:gdLst>
                <a:gd name="T0" fmla="*/ 557 w 557"/>
                <a:gd name="T1" fmla="*/ 50 h 110"/>
                <a:gd name="T2" fmla="*/ 516 w 557"/>
                <a:gd name="T3" fmla="*/ 110 h 110"/>
                <a:gd name="T4" fmla="*/ 166 w 557"/>
                <a:gd name="T5" fmla="*/ 89 h 110"/>
                <a:gd name="T6" fmla="*/ 0 w 557"/>
                <a:gd name="T7" fmla="*/ 46 h 110"/>
                <a:gd name="T8" fmla="*/ 461 w 557"/>
                <a:gd name="T9" fmla="*/ 0 h 110"/>
                <a:gd name="T10" fmla="*/ 557 w 557"/>
                <a:gd name="T11" fmla="*/ 50 h 110"/>
              </a:gdLst>
              <a:ahLst/>
              <a:cxnLst>
                <a:cxn ang="0">
                  <a:pos x="T0" y="T1"/>
                </a:cxn>
                <a:cxn ang="0">
                  <a:pos x="T2" y="T3"/>
                </a:cxn>
                <a:cxn ang="0">
                  <a:pos x="T4" y="T5"/>
                </a:cxn>
                <a:cxn ang="0">
                  <a:pos x="T6" y="T7"/>
                </a:cxn>
                <a:cxn ang="0">
                  <a:pos x="T8" y="T9"/>
                </a:cxn>
                <a:cxn ang="0">
                  <a:pos x="T10" y="T11"/>
                </a:cxn>
              </a:cxnLst>
              <a:rect l="0" t="0" r="r" b="b"/>
              <a:pathLst>
                <a:path w="557" h="110">
                  <a:moveTo>
                    <a:pt x="557" y="50"/>
                  </a:moveTo>
                  <a:lnTo>
                    <a:pt x="516" y="110"/>
                  </a:lnTo>
                  <a:lnTo>
                    <a:pt x="166" y="89"/>
                  </a:lnTo>
                  <a:lnTo>
                    <a:pt x="0" y="46"/>
                  </a:lnTo>
                  <a:lnTo>
                    <a:pt x="461" y="0"/>
                  </a:lnTo>
                  <a:lnTo>
                    <a:pt x="557"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3" name="îşľîḑe"/>
            <p:cNvSpPr/>
            <p:nvPr/>
          </p:nvSpPr>
          <p:spPr bwMode="auto">
            <a:xfrm>
              <a:off x="7486651" y="4548188"/>
              <a:ext cx="596900" cy="163513"/>
            </a:xfrm>
            <a:custGeom>
              <a:avLst/>
              <a:gdLst>
                <a:gd name="T0" fmla="*/ 56 w 376"/>
                <a:gd name="T1" fmla="*/ 93 h 103"/>
                <a:gd name="T2" fmla="*/ 26 w 376"/>
                <a:gd name="T3" fmla="*/ 96 h 103"/>
                <a:gd name="T4" fmla="*/ 0 w 376"/>
                <a:gd name="T5" fmla="*/ 103 h 103"/>
                <a:gd name="T6" fmla="*/ 56 w 376"/>
                <a:gd name="T7" fmla="*/ 95 h 103"/>
                <a:gd name="T8" fmla="*/ 56 w 376"/>
                <a:gd name="T9" fmla="*/ 93 h 103"/>
                <a:gd name="T10" fmla="*/ 99 w 376"/>
                <a:gd name="T11" fmla="*/ 89 h 103"/>
                <a:gd name="T12" fmla="*/ 88 w 376"/>
                <a:gd name="T13" fmla="*/ 90 h 103"/>
                <a:gd name="T14" fmla="*/ 88 w 376"/>
                <a:gd name="T15" fmla="*/ 90 h 103"/>
                <a:gd name="T16" fmla="*/ 99 w 376"/>
                <a:gd name="T17" fmla="*/ 89 h 103"/>
                <a:gd name="T18" fmla="*/ 376 w 376"/>
                <a:gd name="T19" fmla="*/ 0 h 103"/>
                <a:gd name="T20" fmla="*/ 356 w 376"/>
                <a:gd name="T21" fmla="*/ 6 h 103"/>
                <a:gd name="T22" fmla="*/ 376 w 376"/>
                <a:gd name="T23" fmla="*/ 12 h 103"/>
                <a:gd name="T24" fmla="*/ 376 w 376"/>
                <a:gd name="T2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 h="103">
                  <a:moveTo>
                    <a:pt x="56" y="93"/>
                  </a:moveTo>
                  <a:lnTo>
                    <a:pt x="26" y="96"/>
                  </a:lnTo>
                  <a:lnTo>
                    <a:pt x="0" y="103"/>
                  </a:lnTo>
                  <a:lnTo>
                    <a:pt x="56" y="95"/>
                  </a:lnTo>
                  <a:lnTo>
                    <a:pt x="56" y="93"/>
                  </a:lnTo>
                  <a:close/>
                  <a:moveTo>
                    <a:pt x="99" y="89"/>
                  </a:moveTo>
                  <a:lnTo>
                    <a:pt x="88" y="90"/>
                  </a:lnTo>
                  <a:lnTo>
                    <a:pt x="88" y="90"/>
                  </a:lnTo>
                  <a:lnTo>
                    <a:pt x="99" y="89"/>
                  </a:lnTo>
                  <a:close/>
                  <a:moveTo>
                    <a:pt x="376" y="0"/>
                  </a:moveTo>
                  <a:lnTo>
                    <a:pt x="356" y="6"/>
                  </a:lnTo>
                  <a:lnTo>
                    <a:pt x="376" y="12"/>
                  </a:lnTo>
                  <a:lnTo>
                    <a:pt x="376" y="0"/>
                  </a:lnTo>
                  <a:close/>
                </a:path>
              </a:pathLst>
            </a:custGeom>
            <a:solidFill>
              <a:srgbClr val="9D2B3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4" name="íṩļïḍê"/>
            <p:cNvSpPr/>
            <p:nvPr/>
          </p:nvSpPr>
          <p:spPr bwMode="auto">
            <a:xfrm>
              <a:off x="7486651" y="4548188"/>
              <a:ext cx="596900" cy="163513"/>
            </a:xfrm>
            <a:custGeom>
              <a:avLst/>
              <a:gdLst>
                <a:gd name="T0" fmla="*/ 56 w 376"/>
                <a:gd name="T1" fmla="*/ 93 h 103"/>
                <a:gd name="T2" fmla="*/ 26 w 376"/>
                <a:gd name="T3" fmla="*/ 96 h 103"/>
                <a:gd name="T4" fmla="*/ 0 w 376"/>
                <a:gd name="T5" fmla="*/ 103 h 103"/>
                <a:gd name="T6" fmla="*/ 56 w 376"/>
                <a:gd name="T7" fmla="*/ 95 h 103"/>
                <a:gd name="T8" fmla="*/ 56 w 376"/>
                <a:gd name="T9" fmla="*/ 93 h 103"/>
                <a:gd name="T10" fmla="*/ 99 w 376"/>
                <a:gd name="T11" fmla="*/ 89 h 103"/>
                <a:gd name="T12" fmla="*/ 88 w 376"/>
                <a:gd name="T13" fmla="*/ 90 h 103"/>
                <a:gd name="T14" fmla="*/ 88 w 376"/>
                <a:gd name="T15" fmla="*/ 90 h 103"/>
                <a:gd name="T16" fmla="*/ 99 w 376"/>
                <a:gd name="T17" fmla="*/ 89 h 103"/>
                <a:gd name="T18" fmla="*/ 376 w 376"/>
                <a:gd name="T19" fmla="*/ 0 h 103"/>
                <a:gd name="T20" fmla="*/ 356 w 376"/>
                <a:gd name="T21" fmla="*/ 6 h 103"/>
                <a:gd name="T22" fmla="*/ 376 w 376"/>
                <a:gd name="T23" fmla="*/ 12 h 103"/>
                <a:gd name="T24" fmla="*/ 376 w 376"/>
                <a:gd name="T2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 h="103">
                  <a:moveTo>
                    <a:pt x="56" y="93"/>
                  </a:moveTo>
                  <a:lnTo>
                    <a:pt x="26" y="96"/>
                  </a:lnTo>
                  <a:lnTo>
                    <a:pt x="0" y="103"/>
                  </a:lnTo>
                  <a:lnTo>
                    <a:pt x="56" y="95"/>
                  </a:lnTo>
                  <a:lnTo>
                    <a:pt x="56" y="93"/>
                  </a:lnTo>
                  <a:moveTo>
                    <a:pt x="99" y="89"/>
                  </a:moveTo>
                  <a:lnTo>
                    <a:pt x="88" y="90"/>
                  </a:lnTo>
                  <a:lnTo>
                    <a:pt x="88" y="90"/>
                  </a:lnTo>
                  <a:lnTo>
                    <a:pt x="99" y="89"/>
                  </a:lnTo>
                  <a:moveTo>
                    <a:pt x="376" y="0"/>
                  </a:moveTo>
                  <a:lnTo>
                    <a:pt x="356" y="6"/>
                  </a:lnTo>
                  <a:lnTo>
                    <a:pt x="376" y="12"/>
                  </a:lnTo>
                  <a:lnTo>
                    <a:pt x="3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5" name="ïṥľïďe"/>
            <p:cNvSpPr/>
            <p:nvPr/>
          </p:nvSpPr>
          <p:spPr bwMode="auto">
            <a:xfrm>
              <a:off x="6894513" y="4762501"/>
              <a:ext cx="166688" cy="11113"/>
            </a:xfrm>
            <a:custGeom>
              <a:avLst/>
              <a:gdLst>
                <a:gd name="T0" fmla="*/ 0 w 105"/>
                <a:gd name="T1" fmla="*/ 0 h 7"/>
                <a:gd name="T2" fmla="*/ 0 w 105"/>
                <a:gd name="T3" fmla="*/ 0 h 7"/>
                <a:gd name="T4" fmla="*/ 99 w 105"/>
                <a:gd name="T5" fmla="*/ 7 h 7"/>
                <a:gd name="T6" fmla="*/ 105 w 105"/>
                <a:gd name="T7" fmla="*/ 6 h 7"/>
                <a:gd name="T8" fmla="*/ 0 w 105"/>
                <a:gd name="T9" fmla="*/ 0 h 7"/>
              </a:gdLst>
              <a:ahLst/>
              <a:cxnLst>
                <a:cxn ang="0">
                  <a:pos x="T0" y="T1"/>
                </a:cxn>
                <a:cxn ang="0">
                  <a:pos x="T2" y="T3"/>
                </a:cxn>
                <a:cxn ang="0">
                  <a:pos x="T4" y="T5"/>
                </a:cxn>
                <a:cxn ang="0">
                  <a:pos x="T6" y="T7"/>
                </a:cxn>
                <a:cxn ang="0">
                  <a:pos x="T8" y="T9"/>
                </a:cxn>
              </a:cxnLst>
              <a:rect l="0" t="0" r="r" b="b"/>
              <a:pathLst>
                <a:path w="105" h="7">
                  <a:moveTo>
                    <a:pt x="0" y="0"/>
                  </a:moveTo>
                  <a:lnTo>
                    <a:pt x="0" y="0"/>
                  </a:lnTo>
                  <a:lnTo>
                    <a:pt x="99" y="7"/>
                  </a:lnTo>
                  <a:lnTo>
                    <a:pt x="105" y="6"/>
                  </a:lnTo>
                  <a:lnTo>
                    <a:pt x="0" y="0"/>
                  </a:lnTo>
                  <a:close/>
                </a:path>
              </a:pathLst>
            </a:custGeom>
            <a:solidFill>
              <a:srgbClr val="6E1C2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6" name="ïṧľíḍe"/>
            <p:cNvSpPr/>
            <p:nvPr/>
          </p:nvSpPr>
          <p:spPr bwMode="auto">
            <a:xfrm>
              <a:off x="6894513" y="4762501"/>
              <a:ext cx="166688" cy="11113"/>
            </a:xfrm>
            <a:custGeom>
              <a:avLst/>
              <a:gdLst>
                <a:gd name="T0" fmla="*/ 0 w 105"/>
                <a:gd name="T1" fmla="*/ 0 h 7"/>
                <a:gd name="T2" fmla="*/ 0 w 105"/>
                <a:gd name="T3" fmla="*/ 0 h 7"/>
                <a:gd name="T4" fmla="*/ 99 w 105"/>
                <a:gd name="T5" fmla="*/ 7 h 7"/>
                <a:gd name="T6" fmla="*/ 105 w 105"/>
                <a:gd name="T7" fmla="*/ 6 h 7"/>
                <a:gd name="T8" fmla="*/ 0 w 105"/>
                <a:gd name="T9" fmla="*/ 0 h 7"/>
              </a:gdLst>
              <a:ahLst/>
              <a:cxnLst>
                <a:cxn ang="0">
                  <a:pos x="T0" y="T1"/>
                </a:cxn>
                <a:cxn ang="0">
                  <a:pos x="T2" y="T3"/>
                </a:cxn>
                <a:cxn ang="0">
                  <a:pos x="T4" y="T5"/>
                </a:cxn>
                <a:cxn ang="0">
                  <a:pos x="T6" y="T7"/>
                </a:cxn>
                <a:cxn ang="0">
                  <a:pos x="T8" y="T9"/>
                </a:cxn>
              </a:cxnLst>
              <a:rect l="0" t="0" r="r" b="b"/>
              <a:pathLst>
                <a:path w="105" h="7">
                  <a:moveTo>
                    <a:pt x="0" y="0"/>
                  </a:moveTo>
                  <a:lnTo>
                    <a:pt x="0" y="0"/>
                  </a:lnTo>
                  <a:lnTo>
                    <a:pt x="99" y="7"/>
                  </a:lnTo>
                  <a:lnTo>
                    <a:pt x="105"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7" name="ïşļídè"/>
            <p:cNvSpPr/>
            <p:nvPr/>
          </p:nvSpPr>
          <p:spPr bwMode="auto">
            <a:xfrm>
              <a:off x="6894513" y="4545013"/>
              <a:ext cx="1192213" cy="227013"/>
            </a:xfrm>
            <a:custGeom>
              <a:avLst/>
              <a:gdLst>
                <a:gd name="T0" fmla="*/ 183 w 761"/>
                <a:gd name="T1" fmla="*/ 121 h 145"/>
                <a:gd name="T2" fmla="*/ 0 w 761"/>
                <a:gd name="T3" fmla="*/ 139 h 145"/>
                <a:gd name="T4" fmla="*/ 106 w 761"/>
                <a:gd name="T5" fmla="*/ 145 h 145"/>
                <a:gd name="T6" fmla="*/ 204 w 761"/>
                <a:gd name="T7" fmla="*/ 132 h 145"/>
                <a:gd name="T8" fmla="*/ 183 w 761"/>
                <a:gd name="T9" fmla="*/ 121 h 145"/>
                <a:gd name="T10" fmla="*/ 239 w 761"/>
                <a:gd name="T11" fmla="*/ 116 h 145"/>
                <a:gd name="T12" fmla="*/ 221 w 761"/>
                <a:gd name="T13" fmla="*/ 118 h 145"/>
                <a:gd name="T14" fmla="*/ 222 w 761"/>
                <a:gd name="T15" fmla="*/ 118 h 145"/>
                <a:gd name="T16" fmla="*/ 239 w 761"/>
                <a:gd name="T17" fmla="*/ 127 h 145"/>
                <a:gd name="T18" fmla="*/ 242 w 761"/>
                <a:gd name="T19" fmla="*/ 126 h 145"/>
                <a:gd name="T20" fmla="*/ 239 w 761"/>
                <a:gd name="T21" fmla="*/ 116 h 145"/>
                <a:gd name="T22" fmla="*/ 320 w 761"/>
                <a:gd name="T23" fmla="*/ 108 h 145"/>
                <a:gd name="T24" fmla="*/ 274 w 761"/>
                <a:gd name="T25" fmla="*/ 112 h 145"/>
                <a:gd name="T26" fmla="*/ 276 w 761"/>
                <a:gd name="T27" fmla="*/ 121 h 145"/>
                <a:gd name="T28" fmla="*/ 328 w 761"/>
                <a:gd name="T29" fmla="*/ 114 h 145"/>
                <a:gd name="T30" fmla="*/ 320 w 761"/>
                <a:gd name="T31" fmla="*/ 111 h 145"/>
                <a:gd name="T32" fmla="*/ 320 w 761"/>
                <a:gd name="T33" fmla="*/ 108 h 145"/>
                <a:gd name="T34" fmla="*/ 404 w 761"/>
                <a:gd name="T35" fmla="*/ 100 h 145"/>
                <a:gd name="T36" fmla="*/ 364 w 761"/>
                <a:gd name="T37" fmla="*/ 104 h 145"/>
                <a:gd name="T38" fmla="*/ 365 w 761"/>
                <a:gd name="T39" fmla="*/ 109 h 145"/>
                <a:gd name="T40" fmla="*/ 378 w 761"/>
                <a:gd name="T41" fmla="*/ 107 h 145"/>
                <a:gd name="T42" fmla="*/ 404 w 761"/>
                <a:gd name="T43" fmla="*/ 100 h 145"/>
                <a:gd name="T44" fmla="*/ 714 w 761"/>
                <a:gd name="T45" fmla="*/ 0 h 145"/>
                <a:gd name="T46" fmla="*/ 715 w 761"/>
                <a:gd name="T47" fmla="*/ 0 h 145"/>
                <a:gd name="T48" fmla="*/ 715 w 761"/>
                <a:gd name="T49" fmla="*/ 0 h 145"/>
                <a:gd name="T50" fmla="*/ 739 w 761"/>
                <a:gd name="T51" fmla="*/ 8 h 145"/>
                <a:gd name="T52" fmla="*/ 759 w 761"/>
                <a:gd name="T53" fmla="*/ 2 h 145"/>
                <a:gd name="T54" fmla="*/ 761 w 761"/>
                <a:gd name="T55" fmla="*/ 2 h 145"/>
                <a:gd name="T56" fmla="*/ 714 w 761"/>
                <a:gd name="T5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1" h="145">
                  <a:moveTo>
                    <a:pt x="183" y="121"/>
                  </a:moveTo>
                  <a:cubicBezTo>
                    <a:pt x="0" y="139"/>
                    <a:pt x="0" y="139"/>
                    <a:pt x="0" y="139"/>
                  </a:cubicBezTo>
                  <a:cubicBezTo>
                    <a:pt x="106" y="145"/>
                    <a:pt x="106" y="145"/>
                    <a:pt x="106" y="145"/>
                  </a:cubicBezTo>
                  <a:cubicBezTo>
                    <a:pt x="204" y="132"/>
                    <a:pt x="204" y="132"/>
                    <a:pt x="204" y="132"/>
                  </a:cubicBezTo>
                  <a:cubicBezTo>
                    <a:pt x="183" y="121"/>
                    <a:pt x="183" y="121"/>
                    <a:pt x="183" y="121"/>
                  </a:cubicBezTo>
                  <a:moveTo>
                    <a:pt x="239" y="116"/>
                  </a:moveTo>
                  <a:cubicBezTo>
                    <a:pt x="221" y="118"/>
                    <a:pt x="221" y="118"/>
                    <a:pt x="221" y="118"/>
                  </a:cubicBezTo>
                  <a:cubicBezTo>
                    <a:pt x="222" y="118"/>
                    <a:pt x="222" y="118"/>
                    <a:pt x="222" y="118"/>
                  </a:cubicBezTo>
                  <a:cubicBezTo>
                    <a:pt x="239" y="127"/>
                    <a:pt x="239" y="127"/>
                    <a:pt x="239" y="127"/>
                  </a:cubicBezTo>
                  <a:cubicBezTo>
                    <a:pt x="242" y="126"/>
                    <a:pt x="242" y="126"/>
                    <a:pt x="242" y="126"/>
                  </a:cubicBezTo>
                  <a:cubicBezTo>
                    <a:pt x="239" y="116"/>
                    <a:pt x="239" y="116"/>
                    <a:pt x="239" y="116"/>
                  </a:cubicBezTo>
                  <a:moveTo>
                    <a:pt x="320" y="108"/>
                  </a:moveTo>
                  <a:cubicBezTo>
                    <a:pt x="274" y="112"/>
                    <a:pt x="274" y="112"/>
                    <a:pt x="274" y="112"/>
                  </a:cubicBezTo>
                  <a:cubicBezTo>
                    <a:pt x="276" y="121"/>
                    <a:pt x="276" y="121"/>
                    <a:pt x="276" y="121"/>
                  </a:cubicBezTo>
                  <a:cubicBezTo>
                    <a:pt x="328" y="114"/>
                    <a:pt x="328" y="114"/>
                    <a:pt x="328" y="114"/>
                  </a:cubicBezTo>
                  <a:cubicBezTo>
                    <a:pt x="320" y="111"/>
                    <a:pt x="320" y="111"/>
                    <a:pt x="320" y="111"/>
                  </a:cubicBezTo>
                  <a:cubicBezTo>
                    <a:pt x="320" y="108"/>
                    <a:pt x="320" y="108"/>
                    <a:pt x="320" y="108"/>
                  </a:cubicBezTo>
                  <a:moveTo>
                    <a:pt x="404" y="100"/>
                  </a:moveTo>
                  <a:cubicBezTo>
                    <a:pt x="364" y="104"/>
                    <a:pt x="364" y="104"/>
                    <a:pt x="364" y="104"/>
                  </a:cubicBezTo>
                  <a:cubicBezTo>
                    <a:pt x="365" y="109"/>
                    <a:pt x="365" y="109"/>
                    <a:pt x="365" y="109"/>
                  </a:cubicBezTo>
                  <a:cubicBezTo>
                    <a:pt x="378" y="107"/>
                    <a:pt x="378" y="107"/>
                    <a:pt x="378" y="107"/>
                  </a:cubicBezTo>
                  <a:cubicBezTo>
                    <a:pt x="404" y="100"/>
                    <a:pt x="404" y="100"/>
                    <a:pt x="404" y="100"/>
                  </a:cubicBezTo>
                  <a:moveTo>
                    <a:pt x="714" y="0"/>
                  </a:moveTo>
                  <a:cubicBezTo>
                    <a:pt x="715" y="0"/>
                    <a:pt x="715" y="0"/>
                    <a:pt x="715" y="0"/>
                  </a:cubicBezTo>
                  <a:cubicBezTo>
                    <a:pt x="715" y="0"/>
                    <a:pt x="715" y="0"/>
                    <a:pt x="715" y="0"/>
                  </a:cubicBezTo>
                  <a:cubicBezTo>
                    <a:pt x="739" y="8"/>
                    <a:pt x="739" y="8"/>
                    <a:pt x="739" y="8"/>
                  </a:cubicBezTo>
                  <a:cubicBezTo>
                    <a:pt x="759" y="2"/>
                    <a:pt x="759" y="2"/>
                    <a:pt x="759" y="2"/>
                  </a:cubicBezTo>
                  <a:cubicBezTo>
                    <a:pt x="761" y="2"/>
                    <a:pt x="761" y="2"/>
                    <a:pt x="761" y="2"/>
                  </a:cubicBezTo>
                  <a:cubicBezTo>
                    <a:pt x="714" y="0"/>
                    <a:pt x="714" y="0"/>
                    <a:pt x="714" y="0"/>
                  </a:cubicBezTo>
                </a:path>
              </a:pathLst>
            </a:custGeom>
            <a:solidFill>
              <a:srgbClr val="9D2B3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8" name="iṣlíde"/>
            <p:cNvSpPr/>
            <p:nvPr/>
          </p:nvSpPr>
          <p:spPr bwMode="auto">
            <a:xfrm>
              <a:off x="7388226" y="2265363"/>
              <a:ext cx="158750" cy="71438"/>
            </a:xfrm>
            <a:custGeom>
              <a:avLst/>
              <a:gdLst>
                <a:gd name="T0" fmla="*/ 100 w 100"/>
                <a:gd name="T1" fmla="*/ 17 h 45"/>
                <a:gd name="T2" fmla="*/ 10 w 100"/>
                <a:gd name="T3" fmla="*/ 45 h 45"/>
                <a:gd name="T4" fmla="*/ 0 w 100"/>
                <a:gd name="T5" fmla="*/ 0 h 45"/>
                <a:gd name="T6" fmla="*/ 100 w 100"/>
                <a:gd name="T7" fmla="*/ 17 h 45"/>
              </a:gdLst>
              <a:ahLst/>
              <a:cxnLst>
                <a:cxn ang="0">
                  <a:pos x="T0" y="T1"/>
                </a:cxn>
                <a:cxn ang="0">
                  <a:pos x="T2" y="T3"/>
                </a:cxn>
                <a:cxn ang="0">
                  <a:pos x="T4" y="T5"/>
                </a:cxn>
                <a:cxn ang="0">
                  <a:pos x="T6" y="T7"/>
                </a:cxn>
              </a:cxnLst>
              <a:rect l="0" t="0" r="r" b="b"/>
              <a:pathLst>
                <a:path w="100" h="45">
                  <a:moveTo>
                    <a:pt x="100" y="17"/>
                  </a:moveTo>
                  <a:lnTo>
                    <a:pt x="10" y="45"/>
                  </a:lnTo>
                  <a:lnTo>
                    <a:pt x="0" y="0"/>
                  </a:lnTo>
                  <a:lnTo>
                    <a:pt x="100" y="17"/>
                  </a:lnTo>
                  <a:close/>
                </a:path>
              </a:pathLst>
            </a:custGeom>
            <a:solidFill>
              <a:srgbClr val="E2722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69" name="ïṣľîďe"/>
            <p:cNvSpPr/>
            <p:nvPr/>
          </p:nvSpPr>
          <p:spPr bwMode="auto">
            <a:xfrm>
              <a:off x="7388226" y="2265363"/>
              <a:ext cx="158750" cy="71438"/>
            </a:xfrm>
            <a:custGeom>
              <a:avLst/>
              <a:gdLst>
                <a:gd name="T0" fmla="*/ 100 w 100"/>
                <a:gd name="T1" fmla="*/ 17 h 45"/>
                <a:gd name="T2" fmla="*/ 10 w 100"/>
                <a:gd name="T3" fmla="*/ 45 h 45"/>
                <a:gd name="T4" fmla="*/ 0 w 100"/>
                <a:gd name="T5" fmla="*/ 0 h 45"/>
                <a:gd name="T6" fmla="*/ 100 w 100"/>
                <a:gd name="T7" fmla="*/ 17 h 45"/>
              </a:gdLst>
              <a:ahLst/>
              <a:cxnLst>
                <a:cxn ang="0">
                  <a:pos x="T0" y="T1"/>
                </a:cxn>
                <a:cxn ang="0">
                  <a:pos x="T2" y="T3"/>
                </a:cxn>
                <a:cxn ang="0">
                  <a:pos x="T4" y="T5"/>
                </a:cxn>
                <a:cxn ang="0">
                  <a:pos x="T6" y="T7"/>
                </a:cxn>
              </a:cxnLst>
              <a:rect l="0" t="0" r="r" b="b"/>
              <a:pathLst>
                <a:path w="100" h="45">
                  <a:moveTo>
                    <a:pt x="100" y="17"/>
                  </a:moveTo>
                  <a:lnTo>
                    <a:pt x="10" y="45"/>
                  </a:lnTo>
                  <a:lnTo>
                    <a:pt x="0" y="0"/>
                  </a:lnTo>
                  <a:lnTo>
                    <a:pt x="100"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70" name="íš1iḍé"/>
            <p:cNvSpPr/>
            <p:nvPr/>
          </p:nvSpPr>
          <p:spPr bwMode="auto">
            <a:xfrm>
              <a:off x="5024438" y="2100263"/>
              <a:ext cx="1285875" cy="657225"/>
            </a:xfrm>
            <a:custGeom>
              <a:avLst/>
              <a:gdLst>
                <a:gd name="T0" fmla="*/ 821 w 821"/>
                <a:gd name="T1" fmla="*/ 0 h 420"/>
                <a:gd name="T2" fmla="*/ 820 w 821"/>
                <a:gd name="T3" fmla="*/ 54 h 420"/>
                <a:gd name="T4" fmla="*/ 813 w 821"/>
                <a:gd name="T5" fmla="*/ 278 h 420"/>
                <a:gd name="T6" fmla="*/ 813 w 821"/>
                <a:gd name="T7" fmla="*/ 284 h 420"/>
                <a:gd name="T8" fmla="*/ 765 w 821"/>
                <a:gd name="T9" fmla="*/ 292 h 420"/>
                <a:gd name="T10" fmla="*/ 734 w 821"/>
                <a:gd name="T11" fmla="*/ 298 h 420"/>
                <a:gd name="T12" fmla="*/ 606 w 821"/>
                <a:gd name="T13" fmla="*/ 321 h 420"/>
                <a:gd name="T14" fmla="*/ 595 w 821"/>
                <a:gd name="T15" fmla="*/ 323 h 420"/>
                <a:gd name="T16" fmla="*/ 575 w 821"/>
                <a:gd name="T17" fmla="*/ 327 h 420"/>
                <a:gd name="T18" fmla="*/ 461 w 821"/>
                <a:gd name="T19" fmla="*/ 348 h 420"/>
                <a:gd name="T20" fmla="*/ 370 w 821"/>
                <a:gd name="T21" fmla="*/ 364 h 420"/>
                <a:gd name="T22" fmla="*/ 63 w 821"/>
                <a:gd name="T23" fmla="*/ 420 h 420"/>
                <a:gd name="T24" fmla="*/ 0 w 821"/>
                <a:gd name="T25" fmla="*/ 367 h 420"/>
                <a:gd name="T26" fmla="*/ 0 w 821"/>
                <a:gd name="T27" fmla="*/ 273 h 420"/>
                <a:gd name="T28" fmla="*/ 63 w 821"/>
                <a:gd name="T29" fmla="*/ 200 h 420"/>
                <a:gd name="T30" fmla="*/ 539 w 821"/>
                <a:gd name="T31" fmla="*/ 74 h 420"/>
                <a:gd name="T32" fmla="*/ 727 w 821"/>
                <a:gd name="T33" fmla="*/ 24 h 420"/>
                <a:gd name="T34" fmla="*/ 821 w 821"/>
                <a:gd name="T3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1" h="420">
                  <a:moveTo>
                    <a:pt x="821" y="0"/>
                  </a:moveTo>
                  <a:cubicBezTo>
                    <a:pt x="820" y="54"/>
                    <a:pt x="820" y="54"/>
                    <a:pt x="820" y="54"/>
                  </a:cubicBezTo>
                  <a:cubicBezTo>
                    <a:pt x="813" y="278"/>
                    <a:pt x="813" y="278"/>
                    <a:pt x="813" y="278"/>
                  </a:cubicBezTo>
                  <a:cubicBezTo>
                    <a:pt x="813" y="284"/>
                    <a:pt x="813" y="284"/>
                    <a:pt x="813" y="284"/>
                  </a:cubicBezTo>
                  <a:cubicBezTo>
                    <a:pt x="765" y="292"/>
                    <a:pt x="765" y="292"/>
                    <a:pt x="765" y="292"/>
                  </a:cubicBezTo>
                  <a:cubicBezTo>
                    <a:pt x="734" y="298"/>
                    <a:pt x="734" y="298"/>
                    <a:pt x="734" y="298"/>
                  </a:cubicBezTo>
                  <a:cubicBezTo>
                    <a:pt x="606" y="321"/>
                    <a:pt x="606" y="321"/>
                    <a:pt x="606" y="321"/>
                  </a:cubicBezTo>
                  <a:cubicBezTo>
                    <a:pt x="595" y="323"/>
                    <a:pt x="595" y="323"/>
                    <a:pt x="595" y="323"/>
                  </a:cubicBezTo>
                  <a:cubicBezTo>
                    <a:pt x="575" y="327"/>
                    <a:pt x="575" y="327"/>
                    <a:pt x="575" y="327"/>
                  </a:cubicBezTo>
                  <a:cubicBezTo>
                    <a:pt x="461" y="348"/>
                    <a:pt x="461" y="348"/>
                    <a:pt x="461" y="348"/>
                  </a:cubicBezTo>
                  <a:cubicBezTo>
                    <a:pt x="370" y="364"/>
                    <a:pt x="370" y="364"/>
                    <a:pt x="370" y="364"/>
                  </a:cubicBezTo>
                  <a:cubicBezTo>
                    <a:pt x="63" y="420"/>
                    <a:pt x="63" y="420"/>
                    <a:pt x="63" y="420"/>
                  </a:cubicBezTo>
                  <a:cubicBezTo>
                    <a:pt x="29" y="420"/>
                    <a:pt x="0" y="397"/>
                    <a:pt x="0" y="367"/>
                  </a:cubicBezTo>
                  <a:cubicBezTo>
                    <a:pt x="0" y="273"/>
                    <a:pt x="0" y="273"/>
                    <a:pt x="0" y="273"/>
                  </a:cubicBezTo>
                  <a:cubicBezTo>
                    <a:pt x="0" y="234"/>
                    <a:pt x="28" y="207"/>
                    <a:pt x="63" y="200"/>
                  </a:cubicBezTo>
                  <a:cubicBezTo>
                    <a:pt x="539" y="74"/>
                    <a:pt x="539" y="74"/>
                    <a:pt x="539" y="74"/>
                  </a:cubicBezTo>
                  <a:cubicBezTo>
                    <a:pt x="727" y="24"/>
                    <a:pt x="727" y="24"/>
                    <a:pt x="727" y="24"/>
                  </a:cubicBezTo>
                  <a:cubicBezTo>
                    <a:pt x="821" y="0"/>
                    <a:pt x="821" y="0"/>
                    <a:pt x="821" y="0"/>
                  </a:cubicBezTo>
                </a:path>
              </a:pathLst>
            </a:custGeom>
            <a:solidFill>
              <a:srgbClr val="FF8D1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71" name="îşlîdé"/>
            <p:cNvSpPr/>
            <p:nvPr/>
          </p:nvSpPr>
          <p:spPr bwMode="auto">
            <a:xfrm>
              <a:off x="5980113" y="2100263"/>
              <a:ext cx="330200" cy="179388"/>
            </a:xfrm>
            <a:custGeom>
              <a:avLst/>
              <a:gdLst>
                <a:gd name="T0" fmla="*/ 32 w 211"/>
                <a:gd name="T1" fmla="*/ 81 h 115"/>
                <a:gd name="T2" fmla="*/ 0 w 211"/>
                <a:gd name="T3" fmla="*/ 115 h 115"/>
                <a:gd name="T4" fmla="*/ 28 w 211"/>
                <a:gd name="T5" fmla="*/ 109 h 115"/>
                <a:gd name="T6" fmla="*/ 32 w 211"/>
                <a:gd name="T7" fmla="*/ 81 h 115"/>
                <a:gd name="T8" fmla="*/ 211 w 211"/>
                <a:gd name="T9" fmla="*/ 0 h 115"/>
                <a:gd name="T10" fmla="*/ 166 w 211"/>
                <a:gd name="T11" fmla="*/ 12 h 115"/>
                <a:gd name="T12" fmla="*/ 117 w 211"/>
                <a:gd name="T13" fmla="*/ 24 h 115"/>
                <a:gd name="T14" fmla="*/ 77 w 211"/>
                <a:gd name="T15" fmla="*/ 46 h 115"/>
                <a:gd name="T16" fmla="*/ 70 w 211"/>
                <a:gd name="T17" fmla="*/ 99 h 115"/>
                <a:gd name="T18" fmla="*/ 165 w 211"/>
                <a:gd name="T19" fmla="*/ 78 h 115"/>
                <a:gd name="T20" fmla="*/ 165 w 211"/>
                <a:gd name="T21" fmla="*/ 51 h 115"/>
                <a:gd name="T22" fmla="*/ 170 w 211"/>
                <a:gd name="T23" fmla="*/ 29 h 115"/>
                <a:gd name="T24" fmla="*/ 185 w 211"/>
                <a:gd name="T25" fmla="*/ 12 h 115"/>
                <a:gd name="T26" fmla="*/ 211 w 211"/>
                <a:gd name="T27" fmla="*/ 0 h 115"/>
                <a:gd name="T28" fmla="*/ 211 w 211"/>
                <a:gd name="T2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 h="115">
                  <a:moveTo>
                    <a:pt x="32" y="81"/>
                  </a:moveTo>
                  <a:cubicBezTo>
                    <a:pt x="21" y="91"/>
                    <a:pt x="10" y="102"/>
                    <a:pt x="0" y="115"/>
                  </a:cubicBezTo>
                  <a:cubicBezTo>
                    <a:pt x="28" y="109"/>
                    <a:pt x="28" y="109"/>
                    <a:pt x="28" y="109"/>
                  </a:cubicBezTo>
                  <a:cubicBezTo>
                    <a:pt x="32" y="81"/>
                    <a:pt x="32" y="81"/>
                    <a:pt x="32" y="81"/>
                  </a:cubicBezTo>
                  <a:moveTo>
                    <a:pt x="211" y="0"/>
                  </a:moveTo>
                  <a:cubicBezTo>
                    <a:pt x="166" y="12"/>
                    <a:pt x="166" y="12"/>
                    <a:pt x="166" y="12"/>
                  </a:cubicBezTo>
                  <a:cubicBezTo>
                    <a:pt x="117" y="24"/>
                    <a:pt x="117" y="24"/>
                    <a:pt x="117" y="24"/>
                  </a:cubicBezTo>
                  <a:cubicBezTo>
                    <a:pt x="105" y="30"/>
                    <a:pt x="92" y="37"/>
                    <a:pt x="77" y="46"/>
                  </a:cubicBezTo>
                  <a:cubicBezTo>
                    <a:pt x="70" y="99"/>
                    <a:pt x="70" y="99"/>
                    <a:pt x="70" y="99"/>
                  </a:cubicBezTo>
                  <a:cubicBezTo>
                    <a:pt x="165" y="78"/>
                    <a:pt x="165" y="78"/>
                    <a:pt x="165" y="78"/>
                  </a:cubicBezTo>
                  <a:cubicBezTo>
                    <a:pt x="165" y="51"/>
                    <a:pt x="165" y="51"/>
                    <a:pt x="165" y="51"/>
                  </a:cubicBezTo>
                  <a:cubicBezTo>
                    <a:pt x="165" y="43"/>
                    <a:pt x="167" y="35"/>
                    <a:pt x="170" y="29"/>
                  </a:cubicBezTo>
                  <a:cubicBezTo>
                    <a:pt x="174" y="22"/>
                    <a:pt x="179" y="16"/>
                    <a:pt x="185" y="12"/>
                  </a:cubicBezTo>
                  <a:cubicBezTo>
                    <a:pt x="193" y="6"/>
                    <a:pt x="202" y="2"/>
                    <a:pt x="211" y="0"/>
                  </a:cubicBezTo>
                  <a:cubicBezTo>
                    <a:pt x="211" y="0"/>
                    <a:pt x="211" y="0"/>
                    <a:pt x="211" y="0"/>
                  </a:cubicBezTo>
                </a:path>
              </a:pathLst>
            </a:custGeom>
            <a:solidFill>
              <a:srgbClr val="FFAC3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72" name="ïsļíḓé"/>
            <p:cNvSpPr/>
            <p:nvPr/>
          </p:nvSpPr>
          <p:spPr bwMode="auto">
            <a:xfrm>
              <a:off x="6299201" y="2125663"/>
              <a:ext cx="1171575" cy="558800"/>
            </a:xfrm>
            <a:custGeom>
              <a:avLst/>
              <a:gdLst>
                <a:gd name="T0" fmla="*/ 0 w 748"/>
                <a:gd name="T1" fmla="*/ 261 h 358"/>
                <a:gd name="T2" fmla="*/ 0 w 748"/>
                <a:gd name="T3" fmla="*/ 0 h 358"/>
                <a:gd name="T4" fmla="*/ 748 w 748"/>
                <a:gd name="T5" fmla="*/ 97 h 358"/>
                <a:gd name="T6" fmla="*/ 713 w 748"/>
                <a:gd name="T7" fmla="*/ 233 h 358"/>
                <a:gd name="T8" fmla="*/ 738 w 748"/>
                <a:gd name="T9" fmla="*/ 347 h 358"/>
                <a:gd name="T10" fmla="*/ 748 w 748"/>
                <a:gd name="T11" fmla="*/ 358 h 358"/>
                <a:gd name="T12" fmla="*/ 0 w 748"/>
                <a:gd name="T13" fmla="*/ 261 h 358"/>
              </a:gdLst>
              <a:ahLst/>
              <a:cxnLst>
                <a:cxn ang="0">
                  <a:pos x="T0" y="T1"/>
                </a:cxn>
                <a:cxn ang="0">
                  <a:pos x="T2" y="T3"/>
                </a:cxn>
                <a:cxn ang="0">
                  <a:pos x="T4" y="T5"/>
                </a:cxn>
                <a:cxn ang="0">
                  <a:pos x="T6" y="T7"/>
                </a:cxn>
                <a:cxn ang="0">
                  <a:pos x="T8" y="T9"/>
                </a:cxn>
                <a:cxn ang="0">
                  <a:pos x="T10" y="T11"/>
                </a:cxn>
                <a:cxn ang="0">
                  <a:pos x="T12" y="T13"/>
                </a:cxn>
              </a:cxnLst>
              <a:rect l="0" t="0" r="r" b="b"/>
              <a:pathLst>
                <a:path w="748" h="358">
                  <a:moveTo>
                    <a:pt x="0" y="261"/>
                  </a:moveTo>
                  <a:cubicBezTo>
                    <a:pt x="0" y="0"/>
                    <a:pt x="0" y="0"/>
                    <a:pt x="0" y="0"/>
                  </a:cubicBezTo>
                  <a:cubicBezTo>
                    <a:pt x="748" y="97"/>
                    <a:pt x="748" y="97"/>
                    <a:pt x="748" y="97"/>
                  </a:cubicBezTo>
                  <a:cubicBezTo>
                    <a:pt x="720" y="130"/>
                    <a:pt x="708" y="184"/>
                    <a:pt x="713" y="233"/>
                  </a:cubicBezTo>
                  <a:cubicBezTo>
                    <a:pt x="716" y="262"/>
                    <a:pt x="724" y="328"/>
                    <a:pt x="738" y="347"/>
                  </a:cubicBezTo>
                  <a:cubicBezTo>
                    <a:pt x="741" y="351"/>
                    <a:pt x="745" y="355"/>
                    <a:pt x="748" y="358"/>
                  </a:cubicBezTo>
                  <a:cubicBezTo>
                    <a:pt x="0" y="261"/>
                    <a:pt x="0" y="261"/>
                    <a:pt x="0" y="261"/>
                  </a:cubicBezTo>
                </a:path>
              </a:pathLst>
            </a:custGeom>
            <a:solidFill>
              <a:srgbClr val="E8E6B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73" name="îsľiďê"/>
            <p:cNvSpPr/>
            <p:nvPr/>
          </p:nvSpPr>
          <p:spPr bwMode="auto">
            <a:xfrm>
              <a:off x="6351588" y="2341563"/>
              <a:ext cx="1103313" cy="320675"/>
            </a:xfrm>
            <a:custGeom>
              <a:avLst/>
              <a:gdLst>
                <a:gd name="T0" fmla="*/ 13 w 705"/>
                <a:gd name="T1" fmla="*/ 107 h 205"/>
                <a:gd name="T2" fmla="*/ 0 w 705"/>
                <a:gd name="T3" fmla="*/ 0 h 205"/>
                <a:gd name="T4" fmla="*/ 679 w 705"/>
                <a:gd name="T5" fmla="*/ 91 h 205"/>
                <a:gd name="T6" fmla="*/ 705 w 705"/>
                <a:gd name="T7" fmla="*/ 205 h 205"/>
                <a:gd name="T8" fmla="*/ 13 w 705"/>
                <a:gd name="T9" fmla="*/ 107 h 205"/>
              </a:gdLst>
              <a:ahLst/>
              <a:cxnLst>
                <a:cxn ang="0">
                  <a:pos x="T0" y="T1"/>
                </a:cxn>
                <a:cxn ang="0">
                  <a:pos x="T2" y="T3"/>
                </a:cxn>
                <a:cxn ang="0">
                  <a:pos x="T4" y="T5"/>
                </a:cxn>
                <a:cxn ang="0">
                  <a:pos x="T6" y="T7"/>
                </a:cxn>
                <a:cxn ang="0">
                  <a:pos x="T8" y="T9"/>
                </a:cxn>
              </a:cxnLst>
              <a:rect l="0" t="0" r="r" b="b"/>
              <a:pathLst>
                <a:path w="705" h="205">
                  <a:moveTo>
                    <a:pt x="13" y="107"/>
                  </a:moveTo>
                  <a:cubicBezTo>
                    <a:pt x="0" y="0"/>
                    <a:pt x="0" y="0"/>
                    <a:pt x="0" y="0"/>
                  </a:cubicBezTo>
                  <a:cubicBezTo>
                    <a:pt x="679" y="91"/>
                    <a:pt x="679" y="91"/>
                    <a:pt x="679" y="91"/>
                  </a:cubicBezTo>
                  <a:cubicBezTo>
                    <a:pt x="682" y="120"/>
                    <a:pt x="691" y="186"/>
                    <a:pt x="705" y="205"/>
                  </a:cubicBezTo>
                  <a:lnTo>
                    <a:pt x="13" y="107"/>
                  </a:lnTo>
                  <a:close/>
                </a:path>
              </a:pathLst>
            </a:custGeom>
            <a:solidFill>
              <a:srgbClr val="FFFFE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74" name="îṡļíḋè"/>
            <p:cNvSpPr/>
            <p:nvPr/>
          </p:nvSpPr>
          <p:spPr bwMode="auto">
            <a:xfrm>
              <a:off x="6280151" y="2136776"/>
              <a:ext cx="68263" cy="371475"/>
            </a:xfrm>
            <a:prstGeom prst="rect">
              <a:avLst/>
            </a:prstGeom>
            <a:solidFill>
              <a:srgbClr val="333A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3200"/>
            </a:p>
          </p:txBody>
        </p:sp>
        <p:sp>
          <p:nvSpPr>
            <p:cNvPr id="175" name="îsḻíḋè"/>
            <p:cNvSpPr/>
            <p:nvPr/>
          </p:nvSpPr>
          <p:spPr bwMode="auto">
            <a:xfrm>
              <a:off x="6280151" y="2136776"/>
              <a:ext cx="682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3200"/>
            </a:p>
          </p:txBody>
        </p:sp>
        <p:sp>
          <p:nvSpPr>
            <p:cNvPr id="176" name="iṣľïḓe"/>
            <p:cNvSpPr/>
            <p:nvPr/>
          </p:nvSpPr>
          <p:spPr bwMode="auto">
            <a:xfrm>
              <a:off x="6313488" y="2136776"/>
              <a:ext cx="65088" cy="371475"/>
            </a:xfrm>
            <a:custGeom>
              <a:avLst/>
              <a:gdLst>
                <a:gd name="T0" fmla="*/ 22 w 41"/>
                <a:gd name="T1" fmla="*/ 0 h 238"/>
                <a:gd name="T2" fmla="*/ 41 w 41"/>
                <a:gd name="T3" fmla="*/ 0 h 238"/>
                <a:gd name="T4" fmla="*/ 41 w 41"/>
                <a:gd name="T5" fmla="*/ 238 h 238"/>
                <a:gd name="T6" fmla="*/ 22 w 41"/>
                <a:gd name="T7" fmla="*/ 238 h 238"/>
                <a:gd name="T8" fmla="*/ 22 w 41"/>
                <a:gd name="T9" fmla="*/ 0 h 238"/>
              </a:gdLst>
              <a:ahLst/>
              <a:cxnLst>
                <a:cxn ang="0">
                  <a:pos x="T0" y="T1"/>
                </a:cxn>
                <a:cxn ang="0">
                  <a:pos x="T2" y="T3"/>
                </a:cxn>
                <a:cxn ang="0">
                  <a:pos x="T4" y="T5"/>
                </a:cxn>
                <a:cxn ang="0">
                  <a:pos x="T6" y="T7"/>
                </a:cxn>
                <a:cxn ang="0">
                  <a:pos x="T8" y="T9"/>
                </a:cxn>
              </a:cxnLst>
              <a:rect l="0" t="0" r="r" b="b"/>
              <a:pathLst>
                <a:path w="41" h="238">
                  <a:moveTo>
                    <a:pt x="22" y="0"/>
                  </a:moveTo>
                  <a:cubicBezTo>
                    <a:pt x="41" y="0"/>
                    <a:pt x="41" y="0"/>
                    <a:pt x="41" y="0"/>
                  </a:cubicBezTo>
                  <a:cubicBezTo>
                    <a:pt x="19" y="59"/>
                    <a:pt x="31" y="234"/>
                    <a:pt x="41" y="238"/>
                  </a:cubicBezTo>
                  <a:cubicBezTo>
                    <a:pt x="22" y="238"/>
                    <a:pt x="22" y="238"/>
                    <a:pt x="22" y="238"/>
                  </a:cubicBezTo>
                  <a:cubicBezTo>
                    <a:pt x="0" y="199"/>
                    <a:pt x="10" y="32"/>
                    <a:pt x="22" y="0"/>
                  </a:cubicBezTo>
                </a:path>
              </a:pathLst>
            </a:custGeom>
            <a:solidFill>
              <a:srgbClr val="BA5B5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77" name="iṣļîḑê"/>
            <p:cNvSpPr/>
            <p:nvPr/>
          </p:nvSpPr>
          <p:spPr bwMode="auto">
            <a:xfrm>
              <a:off x="6238876" y="2095501"/>
              <a:ext cx="1333500" cy="606425"/>
            </a:xfrm>
            <a:custGeom>
              <a:avLst/>
              <a:gdLst>
                <a:gd name="T0" fmla="*/ 852 w 852"/>
                <a:gd name="T1" fmla="*/ 99 h 388"/>
                <a:gd name="T2" fmla="*/ 66 w 852"/>
                <a:gd name="T3" fmla="*/ 0 h 388"/>
                <a:gd name="T4" fmla="*/ 65 w 852"/>
                <a:gd name="T5" fmla="*/ 0 h 388"/>
                <a:gd name="T6" fmla="*/ 20 w 852"/>
                <a:gd name="T7" fmla="*/ 15 h 388"/>
                <a:gd name="T8" fmla="*/ 5 w 852"/>
                <a:gd name="T9" fmla="*/ 32 h 388"/>
                <a:gd name="T10" fmla="*/ 0 w 852"/>
                <a:gd name="T11" fmla="*/ 54 h 388"/>
                <a:gd name="T12" fmla="*/ 0 w 852"/>
                <a:gd name="T13" fmla="*/ 237 h 388"/>
                <a:gd name="T14" fmla="*/ 5 w 852"/>
                <a:gd name="T15" fmla="*/ 259 h 388"/>
                <a:gd name="T16" fmla="*/ 30 w 852"/>
                <a:gd name="T17" fmla="*/ 282 h 388"/>
                <a:gd name="T18" fmla="*/ 65 w 852"/>
                <a:gd name="T19" fmla="*/ 290 h 388"/>
                <a:gd name="T20" fmla="*/ 65 w 852"/>
                <a:gd name="T21" fmla="*/ 276 h 388"/>
                <a:gd name="T22" fmla="*/ 63 w 852"/>
                <a:gd name="T23" fmla="*/ 290 h 388"/>
                <a:gd name="T24" fmla="*/ 848 w 852"/>
                <a:gd name="T25" fmla="*/ 388 h 388"/>
                <a:gd name="T26" fmla="*/ 852 w 852"/>
                <a:gd name="T27" fmla="*/ 360 h 388"/>
                <a:gd name="T28" fmla="*/ 66 w 852"/>
                <a:gd name="T29" fmla="*/ 261 h 388"/>
                <a:gd name="T30" fmla="*/ 65 w 852"/>
                <a:gd name="T31" fmla="*/ 261 h 388"/>
                <a:gd name="T32" fmla="*/ 37 w 852"/>
                <a:gd name="T33" fmla="*/ 253 h 388"/>
                <a:gd name="T34" fmla="*/ 30 w 852"/>
                <a:gd name="T35" fmla="*/ 245 h 388"/>
                <a:gd name="T36" fmla="*/ 28 w 852"/>
                <a:gd name="T37" fmla="*/ 237 h 388"/>
                <a:gd name="T38" fmla="*/ 28 w 852"/>
                <a:gd name="T39" fmla="*/ 54 h 388"/>
                <a:gd name="T40" fmla="*/ 30 w 852"/>
                <a:gd name="T41" fmla="*/ 45 h 388"/>
                <a:gd name="T42" fmla="*/ 43 w 852"/>
                <a:gd name="T43" fmla="*/ 34 h 388"/>
                <a:gd name="T44" fmla="*/ 65 w 852"/>
                <a:gd name="T45" fmla="*/ 29 h 388"/>
                <a:gd name="T46" fmla="*/ 65 w 852"/>
                <a:gd name="T47" fmla="*/ 15 h 388"/>
                <a:gd name="T48" fmla="*/ 63 w 852"/>
                <a:gd name="T49" fmla="*/ 29 h 388"/>
                <a:gd name="T50" fmla="*/ 848 w 852"/>
                <a:gd name="T51" fmla="*/ 127 h 388"/>
                <a:gd name="T52" fmla="*/ 852 w 852"/>
                <a:gd name="T53" fmla="*/ 99 h 388"/>
                <a:gd name="T54" fmla="*/ 852 w 852"/>
                <a:gd name="T55" fmla="*/ 9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52" h="388">
                  <a:moveTo>
                    <a:pt x="852" y="99"/>
                  </a:moveTo>
                  <a:cubicBezTo>
                    <a:pt x="66" y="0"/>
                    <a:pt x="66" y="0"/>
                    <a:pt x="66" y="0"/>
                  </a:cubicBezTo>
                  <a:cubicBezTo>
                    <a:pt x="65" y="0"/>
                    <a:pt x="65" y="0"/>
                    <a:pt x="65" y="0"/>
                  </a:cubicBezTo>
                  <a:cubicBezTo>
                    <a:pt x="48" y="1"/>
                    <a:pt x="32" y="6"/>
                    <a:pt x="20" y="15"/>
                  </a:cubicBezTo>
                  <a:cubicBezTo>
                    <a:pt x="14" y="19"/>
                    <a:pt x="9" y="25"/>
                    <a:pt x="5" y="32"/>
                  </a:cubicBezTo>
                  <a:cubicBezTo>
                    <a:pt x="2" y="38"/>
                    <a:pt x="0" y="46"/>
                    <a:pt x="0" y="54"/>
                  </a:cubicBezTo>
                  <a:cubicBezTo>
                    <a:pt x="0" y="237"/>
                    <a:pt x="0" y="237"/>
                    <a:pt x="0" y="237"/>
                  </a:cubicBezTo>
                  <a:cubicBezTo>
                    <a:pt x="0" y="245"/>
                    <a:pt x="2" y="252"/>
                    <a:pt x="5" y="259"/>
                  </a:cubicBezTo>
                  <a:cubicBezTo>
                    <a:pt x="11" y="269"/>
                    <a:pt x="20" y="276"/>
                    <a:pt x="30" y="282"/>
                  </a:cubicBezTo>
                  <a:cubicBezTo>
                    <a:pt x="40" y="287"/>
                    <a:pt x="52" y="290"/>
                    <a:pt x="65" y="290"/>
                  </a:cubicBezTo>
                  <a:cubicBezTo>
                    <a:pt x="65" y="276"/>
                    <a:pt x="65" y="276"/>
                    <a:pt x="65" y="276"/>
                  </a:cubicBezTo>
                  <a:cubicBezTo>
                    <a:pt x="63" y="290"/>
                    <a:pt x="63" y="290"/>
                    <a:pt x="63" y="290"/>
                  </a:cubicBezTo>
                  <a:cubicBezTo>
                    <a:pt x="848" y="388"/>
                    <a:pt x="848" y="388"/>
                    <a:pt x="848" y="388"/>
                  </a:cubicBezTo>
                  <a:cubicBezTo>
                    <a:pt x="852" y="360"/>
                    <a:pt x="852" y="360"/>
                    <a:pt x="852" y="360"/>
                  </a:cubicBezTo>
                  <a:cubicBezTo>
                    <a:pt x="66" y="261"/>
                    <a:pt x="66" y="261"/>
                    <a:pt x="66" y="261"/>
                  </a:cubicBezTo>
                  <a:cubicBezTo>
                    <a:pt x="65" y="261"/>
                    <a:pt x="65" y="261"/>
                    <a:pt x="65" y="261"/>
                  </a:cubicBezTo>
                  <a:cubicBezTo>
                    <a:pt x="54" y="261"/>
                    <a:pt x="44" y="258"/>
                    <a:pt x="37" y="253"/>
                  </a:cubicBezTo>
                  <a:cubicBezTo>
                    <a:pt x="34" y="250"/>
                    <a:pt x="32" y="248"/>
                    <a:pt x="30" y="245"/>
                  </a:cubicBezTo>
                  <a:cubicBezTo>
                    <a:pt x="29" y="242"/>
                    <a:pt x="28" y="239"/>
                    <a:pt x="28" y="237"/>
                  </a:cubicBezTo>
                  <a:cubicBezTo>
                    <a:pt x="28" y="54"/>
                    <a:pt x="28" y="54"/>
                    <a:pt x="28" y="54"/>
                  </a:cubicBezTo>
                  <a:cubicBezTo>
                    <a:pt x="28" y="51"/>
                    <a:pt x="29" y="48"/>
                    <a:pt x="30" y="45"/>
                  </a:cubicBezTo>
                  <a:cubicBezTo>
                    <a:pt x="33" y="41"/>
                    <a:pt x="37" y="37"/>
                    <a:pt x="43" y="34"/>
                  </a:cubicBezTo>
                  <a:cubicBezTo>
                    <a:pt x="49" y="31"/>
                    <a:pt x="57" y="29"/>
                    <a:pt x="65" y="29"/>
                  </a:cubicBezTo>
                  <a:cubicBezTo>
                    <a:pt x="65" y="15"/>
                    <a:pt x="65" y="15"/>
                    <a:pt x="65" y="15"/>
                  </a:cubicBezTo>
                  <a:cubicBezTo>
                    <a:pt x="63" y="29"/>
                    <a:pt x="63" y="29"/>
                    <a:pt x="63" y="29"/>
                  </a:cubicBezTo>
                  <a:cubicBezTo>
                    <a:pt x="848" y="127"/>
                    <a:pt x="848" y="127"/>
                    <a:pt x="848" y="127"/>
                  </a:cubicBezTo>
                  <a:cubicBezTo>
                    <a:pt x="852" y="99"/>
                    <a:pt x="852" y="99"/>
                    <a:pt x="852" y="99"/>
                  </a:cubicBezTo>
                  <a:cubicBezTo>
                    <a:pt x="852" y="99"/>
                    <a:pt x="852" y="99"/>
                    <a:pt x="852" y="99"/>
                  </a:cubicBezTo>
                </a:path>
              </a:pathLst>
            </a:custGeom>
            <a:solidFill>
              <a:srgbClr val="F4D22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78" name="íṥḻïdê"/>
            <p:cNvSpPr/>
            <p:nvPr/>
          </p:nvSpPr>
          <p:spPr bwMode="auto">
            <a:xfrm>
              <a:off x="5119688" y="2536826"/>
              <a:ext cx="2430463" cy="303213"/>
            </a:xfrm>
            <a:custGeom>
              <a:avLst/>
              <a:gdLst>
                <a:gd name="T0" fmla="*/ 1531 w 1531"/>
                <a:gd name="T1" fmla="*/ 103 h 191"/>
                <a:gd name="T2" fmla="*/ 969 w 1531"/>
                <a:gd name="T3" fmla="*/ 191 h 191"/>
                <a:gd name="T4" fmla="*/ 62 w 1531"/>
                <a:gd name="T5" fmla="*/ 144 h 191"/>
                <a:gd name="T6" fmla="*/ 302 w 1531"/>
                <a:gd name="T7" fmla="*/ 85 h 191"/>
                <a:gd name="T8" fmla="*/ 0 w 1531"/>
                <a:gd name="T9" fmla="*/ 140 h 191"/>
                <a:gd name="T10" fmla="*/ 303 w 1531"/>
                <a:gd name="T11" fmla="*/ 83 h 191"/>
                <a:gd name="T12" fmla="*/ 739 w 1531"/>
                <a:gd name="T13" fmla="*/ 0 h 191"/>
                <a:gd name="T14" fmla="*/ 1531 w 1531"/>
                <a:gd name="T15" fmla="*/ 103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1" h="191">
                  <a:moveTo>
                    <a:pt x="1531" y="103"/>
                  </a:moveTo>
                  <a:lnTo>
                    <a:pt x="969" y="191"/>
                  </a:lnTo>
                  <a:lnTo>
                    <a:pt x="62" y="144"/>
                  </a:lnTo>
                  <a:lnTo>
                    <a:pt x="302" y="85"/>
                  </a:lnTo>
                  <a:lnTo>
                    <a:pt x="0" y="140"/>
                  </a:lnTo>
                  <a:lnTo>
                    <a:pt x="303" y="83"/>
                  </a:lnTo>
                  <a:lnTo>
                    <a:pt x="739" y="0"/>
                  </a:lnTo>
                  <a:lnTo>
                    <a:pt x="1531" y="103"/>
                  </a:lnTo>
                  <a:close/>
                </a:path>
              </a:pathLst>
            </a:custGeom>
            <a:solidFill>
              <a:srgbClr val="CE6B2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79" name="î$1íḑe"/>
            <p:cNvSpPr/>
            <p:nvPr/>
          </p:nvSpPr>
          <p:spPr bwMode="auto">
            <a:xfrm>
              <a:off x="5119688" y="2536826"/>
              <a:ext cx="2430463" cy="303213"/>
            </a:xfrm>
            <a:custGeom>
              <a:avLst/>
              <a:gdLst>
                <a:gd name="T0" fmla="*/ 1531 w 1531"/>
                <a:gd name="T1" fmla="*/ 103 h 191"/>
                <a:gd name="T2" fmla="*/ 969 w 1531"/>
                <a:gd name="T3" fmla="*/ 191 h 191"/>
                <a:gd name="T4" fmla="*/ 62 w 1531"/>
                <a:gd name="T5" fmla="*/ 144 h 191"/>
                <a:gd name="T6" fmla="*/ 302 w 1531"/>
                <a:gd name="T7" fmla="*/ 85 h 191"/>
                <a:gd name="T8" fmla="*/ 0 w 1531"/>
                <a:gd name="T9" fmla="*/ 140 h 191"/>
                <a:gd name="T10" fmla="*/ 303 w 1531"/>
                <a:gd name="T11" fmla="*/ 83 h 191"/>
                <a:gd name="T12" fmla="*/ 739 w 1531"/>
                <a:gd name="T13" fmla="*/ 0 h 191"/>
                <a:gd name="T14" fmla="*/ 1531 w 1531"/>
                <a:gd name="T15" fmla="*/ 103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1" h="191">
                  <a:moveTo>
                    <a:pt x="1531" y="103"/>
                  </a:moveTo>
                  <a:lnTo>
                    <a:pt x="969" y="191"/>
                  </a:lnTo>
                  <a:lnTo>
                    <a:pt x="62" y="144"/>
                  </a:lnTo>
                  <a:lnTo>
                    <a:pt x="302" y="85"/>
                  </a:lnTo>
                  <a:lnTo>
                    <a:pt x="0" y="140"/>
                  </a:lnTo>
                  <a:lnTo>
                    <a:pt x="303" y="83"/>
                  </a:lnTo>
                  <a:lnTo>
                    <a:pt x="739" y="0"/>
                  </a:lnTo>
                  <a:lnTo>
                    <a:pt x="1531"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0" name="i$ḷïďê"/>
            <p:cNvSpPr/>
            <p:nvPr/>
          </p:nvSpPr>
          <p:spPr bwMode="auto">
            <a:xfrm>
              <a:off x="6400801" y="2265363"/>
              <a:ext cx="1016000" cy="171450"/>
            </a:xfrm>
            <a:custGeom>
              <a:avLst/>
              <a:gdLst>
                <a:gd name="T0" fmla="*/ 638 w 640"/>
                <a:gd name="T1" fmla="*/ 108 h 108"/>
                <a:gd name="T2" fmla="*/ 0 w 640"/>
                <a:gd name="T3" fmla="*/ 19 h 108"/>
                <a:gd name="T4" fmla="*/ 0 w 640"/>
                <a:gd name="T5" fmla="*/ 0 h 108"/>
                <a:gd name="T6" fmla="*/ 640 w 640"/>
                <a:gd name="T7" fmla="*/ 89 h 108"/>
                <a:gd name="T8" fmla="*/ 638 w 640"/>
                <a:gd name="T9" fmla="*/ 108 h 108"/>
              </a:gdLst>
              <a:ahLst/>
              <a:cxnLst>
                <a:cxn ang="0">
                  <a:pos x="T0" y="T1"/>
                </a:cxn>
                <a:cxn ang="0">
                  <a:pos x="T2" y="T3"/>
                </a:cxn>
                <a:cxn ang="0">
                  <a:pos x="T4" y="T5"/>
                </a:cxn>
                <a:cxn ang="0">
                  <a:pos x="T6" y="T7"/>
                </a:cxn>
                <a:cxn ang="0">
                  <a:pos x="T8" y="T9"/>
                </a:cxn>
              </a:cxnLst>
              <a:rect l="0" t="0" r="r" b="b"/>
              <a:pathLst>
                <a:path w="640" h="108">
                  <a:moveTo>
                    <a:pt x="638" y="108"/>
                  </a:moveTo>
                  <a:lnTo>
                    <a:pt x="0" y="19"/>
                  </a:lnTo>
                  <a:lnTo>
                    <a:pt x="0" y="0"/>
                  </a:lnTo>
                  <a:lnTo>
                    <a:pt x="640" y="89"/>
                  </a:lnTo>
                  <a:lnTo>
                    <a:pt x="638" y="108"/>
                  </a:lnTo>
                  <a:close/>
                </a:path>
              </a:pathLst>
            </a:custGeom>
            <a:solidFill>
              <a:srgbClr val="FFFFE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1" name="îṡḻiḋe"/>
            <p:cNvSpPr/>
            <p:nvPr/>
          </p:nvSpPr>
          <p:spPr bwMode="auto">
            <a:xfrm>
              <a:off x="7454901" y="2295526"/>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0"/>
                    <a:pt x="1" y="0"/>
                    <a:pt x="1" y="0"/>
                  </a:cubicBezTo>
                </a:path>
              </a:pathLst>
            </a:custGeom>
            <a:solidFill>
              <a:srgbClr val="8E4A1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2" name="iṧľíďè"/>
            <p:cNvSpPr/>
            <p:nvPr/>
          </p:nvSpPr>
          <p:spPr bwMode="auto">
            <a:xfrm>
              <a:off x="6369051" y="2146301"/>
              <a:ext cx="1096963" cy="165100"/>
            </a:xfrm>
            <a:custGeom>
              <a:avLst/>
              <a:gdLst>
                <a:gd name="T0" fmla="*/ 4 w 701"/>
                <a:gd name="T1" fmla="*/ 0 h 106"/>
                <a:gd name="T2" fmla="*/ 0 w 701"/>
                <a:gd name="T3" fmla="*/ 19 h 106"/>
                <a:gd name="T4" fmla="*/ 688 w 701"/>
                <a:gd name="T5" fmla="*/ 106 h 106"/>
                <a:gd name="T6" fmla="*/ 694 w 701"/>
                <a:gd name="T7" fmla="*/ 97 h 106"/>
                <a:gd name="T8" fmla="*/ 695 w 701"/>
                <a:gd name="T9" fmla="*/ 96 h 106"/>
                <a:gd name="T10" fmla="*/ 701 w 701"/>
                <a:gd name="T11" fmla="*/ 87 h 106"/>
                <a:gd name="T12" fmla="*/ 4 w 701"/>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701" h="106">
                  <a:moveTo>
                    <a:pt x="4" y="0"/>
                  </a:moveTo>
                  <a:cubicBezTo>
                    <a:pt x="2" y="6"/>
                    <a:pt x="1" y="12"/>
                    <a:pt x="0" y="19"/>
                  </a:cubicBezTo>
                  <a:cubicBezTo>
                    <a:pt x="688" y="106"/>
                    <a:pt x="688" y="106"/>
                    <a:pt x="688" y="106"/>
                  </a:cubicBezTo>
                  <a:cubicBezTo>
                    <a:pt x="694" y="97"/>
                    <a:pt x="694" y="97"/>
                    <a:pt x="694" y="97"/>
                  </a:cubicBezTo>
                  <a:cubicBezTo>
                    <a:pt x="695" y="97"/>
                    <a:pt x="695" y="96"/>
                    <a:pt x="695" y="96"/>
                  </a:cubicBezTo>
                  <a:cubicBezTo>
                    <a:pt x="701" y="87"/>
                    <a:pt x="701" y="87"/>
                    <a:pt x="701" y="87"/>
                  </a:cubicBezTo>
                  <a:cubicBezTo>
                    <a:pt x="4" y="0"/>
                    <a:pt x="4" y="0"/>
                    <a:pt x="4" y="0"/>
                  </a:cubicBezTo>
                </a:path>
              </a:pathLst>
            </a:custGeom>
            <a:solidFill>
              <a:srgbClr val="92948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3" name="išḷîďé"/>
            <p:cNvSpPr/>
            <p:nvPr/>
          </p:nvSpPr>
          <p:spPr bwMode="auto">
            <a:xfrm>
              <a:off x="6338888" y="2143126"/>
              <a:ext cx="7938" cy="30163"/>
            </a:xfrm>
            <a:custGeom>
              <a:avLst/>
              <a:gdLst>
                <a:gd name="T0" fmla="*/ 4 w 5"/>
                <a:gd name="T1" fmla="*/ 0 h 19"/>
                <a:gd name="T2" fmla="*/ 0 w 5"/>
                <a:gd name="T3" fmla="*/ 19 h 19"/>
                <a:gd name="T4" fmla="*/ 1 w 5"/>
                <a:gd name="T5" fmla="*/ 19 h 19"/>
                <a:gd name="T6" fmla="*/ 5 w 5"/>
                <a:gd name="T7" fmla="*/ 0 h 19"/>
                <a:gd name="T8" fmla="*/ 4 w 5"/>
                <a:gd name="T9" fmla="*/ 0 h 19"/>
              </a:gdLst>
              <a:ahLst/>
              <a:cxnLst>
                <a:cxn ang="0">
                  <a:pos x="T0" y="T1"/>
                </a:cxn>
                <a:cxn ang="0">
                  <a:pos x="T2" y="T3"/>
                </a:cxn>
                <a:cxn ang="0">
                  <a:pos x="T4" y="T5"/>
                </a:cxn>
                <a:cxn ang="0">
                  <a:pos x="T6" y="T7"/>
                </a:cxn>
                <a:cxn ang="0">
                  <a:pos x="T8" y="T9"/>
                </a:cxn>
              </a:cxnLst>
              <a:rect l="0" t="0" r="r" b="b"/>
              <a:pathLst>
                <a:path w="5" h="19">
                  <a:moveTo>
                    <a:pt x="4" y="0"/>
                  </a:moveTo>
                  <a:cubicBezTo>
                    <a:pt x="2" y="6"/>
                    <a:pt x="1" y="13"/>
                    <a:pt x="0" y="19"/>
                  </a:cubicBezTo>
                  <a:cubicBezTo>
                    <a:pt x="1" y="19"/>
                    <a:pt x="1" y="19"/>
                    <a:pt x="1" y="19"/>
                  </a:cubicBezTo>
                  <a:cubicBezTo>
                    <a:pt x="2" y="11"/>
                    <a:pt x="3" y="4"/>
                    <a:pt x="5" y="0"/>
                  </a:cubicBezTo>
                  <a:cubicBezTo>
                    <a:pt x="4" y="0"/>
                    <a:pt x="4" y="0"/>
                    <a:pt x="4" y="0"/>
                  </a:cubicBezTo>
                </a:path>
              </a:pathLst>
            </a:custGeom>
            <a:solidFill>
              <a:srgbClr val="20263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4" name="íṧ1iďe"/>
            <p:cNvSpPr/>
            <p:nvPr/>
          </p:nvSpPr>
          <p:spPr bwMode="auto">
            <a:xfrm>
              <a:off x="6340476" y="2143126"/>
              <a:ext cx="34925" cy="33338"/>
            </a:xfrm>
            <a:custGeom>
              <a:avLst/>
              <a:gdLst>
                <a:gd name="T0" fmla="*/ 4 w 22"/>
                <a:gd name="T1" fmla="*/ 0 h 21"/>
                <a:gd name="T2" fmla="*/ 0 w 22"/>
                <a:gd name="T3" fmla="*/ 19 h 21"/>
                <a:gd name="T4" fmla="*/ 18 w 22"/>
                <a:gd name="T5" fmla="*/ 21 h 21"/>
                <a:gd name="T6" fmla="*/ 22 w 22"/>
                <a:gd name="T7" fmla="*/ 2 h 21"/>
                <a:gd name="T8" fmla="*/ 4 w 22"/>
                <a:gd name="T9" fmla="*/ 0 h 21"/>
              </a:gdLst>
              <a:ahLst/>
              <a:cxnLst>
                <a:cxn ang="0">
                  <a:pos x="T0" y="T1"/>
                </a:cxn>
                <a:cxn ang="0">
                  <a:pos x="T2" y="T3"/>
                </a:cxn>
                <a:cxn ang="0">
                  <a:pos x="T4" y="T5"/>
                </a:cxn>
                <a:cxn ang="0">
                  <a:pos x="T6" y="T7"/>
                </a:cxn>
                <a:cxn ang="0">
                  <a:pos x="T8" y="T9"/>
                </a:cxn>
              </a:cxnLst>
              <a:rect l="0" t="0" r="r" b="b"/>
              <a:pathLst>
                <a:path w="22" h="21">
                  <a:moveTo>
                    <a:pt x="4" y="0"/>
                  </a:moveTo>
                  <a:cubicBezTo>
                    <a:pt x="2" y="4"/>
                    <a:pt x="1" y="11"/>
                    <a:pt x="0" y="19"/>
                  </a:cubicBezTo>
                  <a:cubicBezTo>
                    <a:pt x="18" y="21"/>
                    <a:pt x="18" y="21"/>
                    <a:pt x="18" y="21"/>
                  </a:cubicBezTo>
                  <a:cubicBezTo>
                    <a:pt x="19" y="14"/>
                    <a:pt x="20" y="8"/>
                    <a:pt x="22" y="2"/>
                  </a:cubicBezTo>
                  <a:cubicBezTo>
                    <a:pt x="4" y="0"/>
                    <a:pt x="4" y="0"/>
                    <a:pt x="4" y="0"/>
                  </a:cubicBezTo>
                </a:path>
              </a:pathLst>
            </a:custGeom>
            <a:solidFill>
              <a:srgbClr val="753A4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5" name="íṧ1íḓè"/>
            <p:cNvSpPr/>
            <p:nvPr/>
          </p:nvSpPr>
          <p:spPr bwMode="auto">
            <a:xfrm>
              <a:off x="5024438" y="2138363"/>
              <a:ext cx="1138238" cy="619125"/>
            </a:xfrm>
            <a:custGeom>
              <a:avLst/>
              <a:gdLst>
                <a:gd name="T0" fmla="*/ 727 w 727"/>
                <a:gd name="T1" fmla="*/ 0 h 396"/>
                <a:gd name="T2" fmla="*/ 610 w 727"/>
                <a:gd name="T3" fmla="*/ 91 h 396"/>
                <a:gd name="T4" fmla="*/ 555 w 727"/>
                <a:gd name="T5" fmla="*/ 172 h 396"/>
                <a:gd name="T6" fmla="*/ 560 w 727"/>
                <a:gd name="T7" fmla="*/ 340 h 396"/>
                <a:gd name="T8" fmla="*/ 370 w 727"/>
                <a:gd name="T9" fmla="*/ 340 h 396"/>
                <a:gd name="T10" fmla="*/ 63 w 727"/>
                <a:gd name="T11" fmla="*/ 396 h 396"/>
                <a:gd name="T12" fmla="*/ 0 w 727"/>
                <a:gd name="T13" fmla="*/ 343 h 396"/>
                <a:gd name="T14" fmla="*/ 0 w 727"/>
                <a:gd name="T15" fmla="*/ 249 h 396"/>
                <a:gd name="T16" fmla="*/ 2 w 727"/>
                <a:gd name="T17" fmla="*/ 231 h 396"/>
                <a:gd name="T18" fmla="*/ 63 w 727"/>
                <a:gd name="T19" fmla="*/ 176 h 396"/>
                <a:gd name="T20" fmla="*/ 727 w 727"/>
                <a:gd name="T21"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7" h="396">
                  <a:moveTo>
                    <a:pt x="727" y="0"/>
                  </a:moveTo>
                  <a:cubicBezTo>
                    <a:pt x="694" y="15"/>
                    <a:pt x="652" y="41"/>
                    <a:pt x="610" y="91"/>
                  </a:cubicBezTo>
                  <a:cubicBezTo>
                    <a:pt x="591" y="113"/>
                    <a:pt x="573" y="140"/>
                    <a:pt x="555" y="172"/>
                  </a:cubicBezTo>
                  <a:cubicBezTo>
                    <a:pt x="517" y="238"/>
                    <a:pt x="463" y="327"/>
                    <a:pt x="560" y="340"/>
                  </a:cubicBezTo>
                  <a:cubicBezTo>
                    <a:pt x="370" y="340"/>
                    <a:pt x="370" y="340"/>
                    <a:pt x="370" y="340"/>
                  </a:cubicBezTo>
                  <a:cubicBezTo>
                    <a:pt x="63" y="396"/>
                    <a:pt x="63" y="396"/>
                    <a:pt x="63" y="396"/>
                  </a:cubicBezTo>
                  <a:cubicBezTo>
                    <a:pt x="29" y="396"/>
                    <a:pt x="0" y="373"/>
                    <a:pt x="0" y="343"/>
                  </a:cubicBezTo>
                  <a:cubicBezTo>
                    <a:pt x="0" y="249"/>
                    <a:pt x="0" y="249"/>
                    <a:pt x="0" y="249"/>
                  </a:cubicBezTo>
                  <a:cubicBezTo>
                    <a:pt x="0" y="243"/>
                    <a:pt x="1" y="237"/>
                    <a:pt x="2" y="231"/>
                  </a:cubicBezTo>
                  <a:cubicBezTo>
                    <a:pt x="9" y="202"/>
                    <a:pt x="34" y="182"/>
                    <a:pt x="63" y="176"/>
                  </a:cubicBezTo>
                  <a:cubicBezTo>
                    <a:pt x="727" y="0"/>
                    <a:pt x="727" y="0"/>
                    <a:pt x="727" y="0"/>
                  </a:cubicBezTo>
                </a:path>
              </a:pathLst>
            </a:custGeom>
            <a:solidFill>
              <a:srgbClr val="E2722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6" name="íśļîďè"/>
            <p:cNvSpPr/>
            <p:nvPr/>
          </p:nvSpPr>
          <p:spPr bwMode="auto">
            <a:xfrm>
              <a:off x="5027613" y="2138363"/>
              <a:ext cx="1135063" cy="360363"/>
            </a:xfrm>
            <a:custGeom>
              <a:avLst/>
              <a:gdLst>
                <a:gd name="T0" fmla="*/ 725 w 725"/>
                <a:gd name="T1" fmla="*/ 0 h 231"/>
                <a:gd name="T2" fmla="*/ 608 w 725"/>
                <a:gd name="T3" fmla="*/ 91 h 231"/>
                <a:gd name="T4" fmla="*/ 604 w 725"/>
                <a:gd name="T5" fmla="*/ 93 h 231"/>
                <a:gd name="T6" fmla="*/ 0 w 725"/>
                <a:gd name="T7" fmla="*/ 231 h 231"/>
                <a:gd name="T8" fmla="*/ 61 w 725"/>
                <a:gd name="T9" fmla="*/ 176 h 231"/>
                <a:gd name="T10" fmla="*/ 725 w 725"/>
                <a:gd name="T11" fmla="*/ 0 h 231"/>
              </a:gdLst>
              <a:ahLst/>
              <a:cxnLst>
                <a:cxn ang="0">
                  <a:pos x="T0" y="T1"/>
                </a:cxn>
                <a:cxn ang="0">
                  <a:pos x="T2" y="T3"/>
                </a:cxn>
                <a:cxn ang="0">
                  <a:pos x="T4" y="T5"/>
                </a:cxn>
                <a:cxn ang="0">
                  <a:pos x="T6" y="T7"/>
                </a:cxn>
                <a:cxn ang="0">
                  <a:pos x="T8" y="T9"/>
                </a:cxn>
                <a:cxn ang="0">
                  <a:pos x="T10" y="T11"/>
                </a:cxn>
              </a:cxnLst>
              <a:rect l="0" t="0" r="r" b="b"/>
              <a:pathLst>
                <a:path w="725" h="231">
                  <a:moveTo>
                    <a:pt x="725" y="0"/>
                  </a:moveTo>
                  <a:cubicBezTo>
                    <a:pt x="692" y="15"/>
                    <a:pt x="650" y="41"/>
                    <a:pt x="608" y="91"/>
                  </a:cubicBezTo>
                  <a:cubicBezTo>
                    <a:pt x="604" y="93"/>
                    <a:pt x="604" y="93"/>
                    <a:pt x="604" y="93"/>
                  </a:cubicBezTo>
                  <a:cubicBezTo>
                    <a:pt x="0" y="231"/>
                    <a:pt x="0" y="231"/>
                    <a:pt x="0" y="231"/>
                  </a:cubicBezTo>
                  <a:cubicBezTo>
                    <a:pt x="7" y="202"/>
                    <a:pt x="32" y="182"/>
                    <a:pt x="61" y="176"/>
                  </a:cubicBezTo>
                  <a:lnTo>
                    <a:pt x="725" y="0"/>
                  </a:lnTo>
                  <a:close/>
                </a:path>
              </a:pathLst>
            </a:custGeom>
            <a:solidFill>
              <a:srgbClr val="B25D2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7" name="iṩlîḑè"/>
            <p:cNvSpPr/>
            <p:nvPr/>
          </p:nvSpPr>
          <p:spPr bwMode="auto">
            <a:xfrm>
              <a:off x="5888038" y="1985963"/>
              <a:ext cx="34925" cy="93663"/>
            </a:xfrm>
            <a:custGeom>
              <a:avLst/>
              <a:gdLst>
                <a:gd name="T0" fmla="*/ 22 w 22"/>
                <a:gd name="T1" fmla="*/ 11 h 59"/>
                <a:gd name="T2" fmla="*/ 17 w 22"/>
                <a:gd name="T3" fmla="*/ 48 h 59"/>
                <a:gd name="T4" fmla="*/ 15 w 22"/>
                <a:gd name="T5" fmla="*/ 59 h 59"/>
                <a:gd name="T6" fmla="*/ 0 w 22"/>
                <a:gd name="T7" fmla="*/ 50 h 59"/>
                <a:gd name="T8" fmla="*/ 7 w 22"/>
                <a:gd name="T9" fmla="*/ 0 h 59"/>
                <a:gd name="T10" fmla="*/ 22 w 22"/>
                <a:gd name="T11" fmla="*/ 11 h 59"/>
              </a:gdLst>
              <a:ahLst/>
              <a:cxnLst>
                <a:cxn ang="0">
                  <a:pos x="T0" y="T1"/>
                </a:cxn>
                <a:cxn ang="0">
                  <a:pos x="T2" y="T3"/>
                </a:cxn>
                <a:cxn ang="0">
                  <a:pos x="T4" y="T5"/>
                </a:cxn>
                <a:cxn ang="0">
                  <a:pos x="T6" y="T7"/>
                </a:cxn>
                <a:cxn ang="0">
                  <a:pos x="T8" y="T9"/>
                </a:cxn>
                <a:cxn ang="0">
                  <a:pos x="T10" y="T11"/>
                </a:cxn>
              </a:cxnLst>
              <a:rect l="0" t="0" r="r" b="b"/>
              <a:pathLst>
                <a:path w="22" h="59">
                  <a:moveTo>
                    <a:pt x="22" y="11"/>
                  </a:moveTo>
                  <a:lnTo>
                    <a:pt x="17" y="48"/>
                  </a:lnTo>
                  <a:lnTo>
                    <a:pt x="15" y="59"/>
                  </a:lnTo>
                  <a:lnTo>
                    <a:pt x="0" y="50"/>
                  </a:lnTo>
                  <a:lnTo>
                    <a:pt x="7" y="0"/>
                  </a:lnTo>
                  <a:lnTo>
                    <a:pt x="22" y="11"/>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8" name="íslïdé"/>
            <p:cNvSpPr/>
            <p:nvPr/>
          </p:nvSpPr>
          <p:spPr bwMode="auto">
            <a:xfrm>
              <a:off x="5864226" y="2092326"/>
              <a:ext cx="42863" cy="141288"/>
            </a:xfrm>
            <a:custGeom>
              <a:avLst/>
              <a:gdLst>
                <a:gd name="T0" fmla="*/ 0 w 27"/>
                <a:gd name="T1" fmla="*/ 79 h 89"/>
                <a:gd name="T2" fmla="*/ 15 w 27"/>
                <a:gd name="T3" fmla="*/ 89 h 89"/>
                <a:gd name="T4" fmla="*/ 27 w 27"/>
                <a:gd name="T5" fmla="*/ 9 h 89"/>
                <a:gd name="T6" fmla="*/ 12 w 27"/>
                <a:gd name="T7" fmla="*/ 0 h 89"/>
                <a:gd name="T8" fmla="*/ 0 w 27"/>
                <a:gd name="T9" fmla="*/ 79 h 89"/>
              </a:gdLst>
              <a:ahLst/>
              <a:cxnLst>
                <a:cxn ang="0">
                  <a:pos x="T0" y="T1"/>
                </a:cxn>
                <a:cxn ang="0">
                  <a:pos x="T2" y="T3"/>
                </a:cxn>
                <a:cxn ang="0">
                  <a:pos x="T4" y="T5"/>
                </a:cxn>
                <a:cxn ang="0">
                  <a:pos x="T6" y="T7"/>
                </a:cxn>
                <a:cxn ang="0">
                  <a:pos x="T8" y="T9"/>
                </a:cxn>
              </a:cxnLst>
              <a:rect l="0" t="0" r="r" b="b"/>
              <a:pathLst>
                <a:path w="27" h="89">
                  <a:moveTo>
                    <a:pt x="0" y="79"/>
                  </a:moveTo>
                  <a:lnTo>
                    <a:pt x="15" y="89"/>
                  </a:lnTo>
                  <a:lnTo>
                    <a:pt x="27" y="9"/>
                  </a:lnTo>
                  <a:lnTo>
                    <a:pt x="12" y="0"/>
                  </a:lnTo>
                  <a:lnTo>
                    <a:pt x="0" y="79"/>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89" name="íṥľiḍe"/>
            <p:cNvSpPr/>
            <p:nvPr/>
          </p:nvSpPr>
          <p:spPr bwMode="auto">
            <a:xfrm>
              <a:off x="5840413" y="2244726"/>
              <a:ext cx="44450" cy="147638"/>
            </a:xfrm>
            <a:custGeom>
              <a:avLst/>
              <a:gdLst>
                <a:gd name="T0" fmla="*/ 0 w 28"/>
                <a:gd name="T1" fmla="*/ 84 h 93"/>
                <a:gd name="T2" fmla="*/ 15 w 28"/>
                <a:gd name="T3" fmla="*/ 93 h 93"/>
                <a:gd name="T4" fmla="*/ 28 w 28"/>
                <a:gd name="T5" fmla="*/ 10 h 93"/>
                <a:gd name="T6" fmla="*/ 12 w 28"/>
                <a:gd name="T7" fmla="*/ 0 h 93"/>
                <a:gd name="T8" fmla="*/ 0 w 28"/>
                <a:gd name="T9" fmla="*/ 84 h 93"/>
              </a:gdLst>
              <a:ahLst/>
              <a:cxnLst>
                <a:cxn ang="0">
                  <a:pos x="T0" y="T1"/>
                </a:cxn>
                <a:cxn ang="0">
                  <a:pos x="T2" y="T3"/>
                </a:cxn>
                <a:cxn ang="0">
                  <a:pos x="T4" y="T5"/>
                </a:cxn>
                <a:cxn ang="0">
                  <a:pos x="T6" y="T7"/>
                </a:cxn>
                <a:cxn ang="0">
                  <a:pos x="T8" y="T9"/>
                </a:cxn>
              </a:cxnLst>
              <a:rect l="0" t="0" r="r" b="b"/>
              <a:pathLst>
                <a:path w="28" h="93">
                  <a:moveTo>
                    <a:pt x="0" y="84"/>
                  </a:moveTo>
                  <a:lnTo>
                    <a:pt x="15" y="93"/>
                  </a:lnTo>
                  <a:lnTo>
                    <a:pt x="28" y="10"/>
                  </a:lnTo>
                  <a:lnTo>
                    <a:pt x="12" y="0"/>
                  </a:lnTo>
                  <a:lnTo>
                    <a:pt x="0" y="84"/>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0" name="ïṣľïḑè"/>
            <p:cNvSpPr/>
            <p:nvPr/>
          </p:nvSpPr>
          <p:spPr bwMode="auto">
            <a:xfrm>
              <a:off x="5819776" y="2403476"/>
              <a:ext cx="42863" cy="142875"/>
            </a:xfrm>
            <a:custGeom>
              <a:avLst/>
              <a:gdLst>
                <a:gd name="T0" fmla="*/ 0 w 27"/>
                <a:gd name="T1" fmla="*/ 80 h 90"/>
                <a:gd name="T2" fmla="*/ 15 w 27"/>
                <a:gd name="T3" fmla="*/ 90 h 90"/>
                <a:gd name="T4" fmla="*/ 27 w 27"/>
                <a:gd name="T5" fmla="*/ 10 h 90"/>
                <a:gd name="T6" fmla="*/ 11 w 27"/>
                <a:gd name="T7" fmla="*/ 0 h 90"/>
                <a:gd name="T8" fmla="*/ 0 w 27"/>
                <a:gd name="T9" fmla="*/ 80 h 90"/>
              </a:gdLst>
              <a:ahLst/>
              <a:cxnLst>
                <a:cxn ang="0">
                  <a:pos x="T0" y="T1"/>
                </a:cxn>
                <a:cxn ang="0">
                  <a:pos x="T2" y="T3"/>
                </a:cxn>
                <a:cxn ang="0">
                  <a:pos x="T4" y="T5"/>
                </a:cxn>
                <a:cxn ang="0">
                  <a:pos x="T6" y="T7"/>
                </a:cxn>
                <a:cxn ang="0">
                  <a:pos x="T8" y="T9"/>
                </a:cxn>
              </a:cxnLst>
              <a:rect l="0" t="0" r="r" b="b"/>
              <a:pathLst>
                <a:path w="27" h="90">
                  <a:moveTo>
                    <a:pt x="0" y="80"/>
                  </a:moveTo>
                  <a:lnTo>
                    <a:pt x="15" y="90"/>
                  </a:lnTo>
                  <a:lnTo>
                    <a:pt x="27" y="10"/>
                  </a:lnTo>
                  <a:lnTo>
                    <a:pt x="11" y="0"/>
                  </a:lnTo>
                  <a:lnTo>
                    <a:pt x="0" y="80"/>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1" name="iṧ1ïdé"/>
            <p:cNvSpPr/>
            <p:nvPr/>
          </p:nvSpPr>
          <p:spPr bwMode="auto">
            <a:xfrm>
              <a:off x="5883276" y="2049463"/>
              <a:ext cx="193675" cy="57150"/>
            </a:xfrm>
            <a:custGeom>
              <a:avLst/>
              <a:gdLst>
                <a:gd name="T0" fmla="*/ 0 w 122"/>
                <a:gd name="T1" fmla="*/ 27 h 36"/>
                <a:gd name="T2" fmla="*/ 15 w 122"/>
                <a:gd name="T3" fmla="*/ 36 h 36"/>
                <a:gd name="T4" fmla="*/ 122 w 122"/>
                <a:gd name="T5" fmla="*/ 9 h 36"/>
                <a:gd name="T6" fmla="*/ 108 w 122"/>
                <a:gd name="T7" fmla="*/ 0 h 36"/>
                <a:gd name="T8" fmla="*/ 0 w 122"/>
                <a:gd name="T9" fmla="*/ 27 h 36"/>
              </a:gdLst>
              <a:ahLst/>
              <a:cxnLst>
                <a:cxn ang="0">
                  <a:pos x="T0" y="T1"/>
                </a:cxn>
                <a:cxn ang="0">
                  <a:pos x="T2" y="T3"/>
                </a:cxn>
                <a:cxn ang="0">
                  <a:pos x="T4" y="T5"/>
                </a:cxn>
                <a:cxn ang="0">
                  <a:pos x="T6" y="T7"/>
                </a:cxn>
                <a:cxn ang="0">
                  <a:pos x="T8" y="T9"/>
                </a:cxn>
              </a:cxnLst>
              <a:rect l="0" t="0" r="r" b="b"/>
              <a:pathLst>
                <a:path w="122" h="36">
                  <a:moveTo>
                    <a:pt x="0" y="27"/>
                  </a:moveTo>
                  <a:lnTo>
                    <a:pt x="15" y="36"/>
                  </a:lnTo>
                  <a:lnTo>
                    <a:pt x="122" y="9"/>
                  </a:lnTo>
                  <a:lnTo>
                    <a:pt x="108" y="0"/>
                  </a:lnTo>
                  <a:lnTo>
                    <a:pt x="0" y="27"/>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2" name="îṥḻíḑè"/>
            <p:cNvSpPr/>
            <p:nvPr/>
          </p:nvSpPr>
          <p:spPr bwMode="auto">
            <a:xfrm>
              <a:off x="5764213" y="2655888"/>
              <a:ext cx="60325" cy="22225"/>
            </a:xfrm>
            <a:custGeom>
              <a:avLst/>
              <a:gdLst>
                <a:gd name="T0" fmla="*/ 0 w 38"/>
                <a:gd name="T1" fmla="*/ 0 h 14"/>
                <a:gd name="T2" fmla="*/ 11 w 38"/>
                <a:gd name="T3" fmla="*/ 9 h 14"/>
                <a:gd name="T4" fmla="*/ 38 w 38"/>
                <a:gd name="T5" fmla="*/ 14 h 14"/>
                <a:gd name="T6" fmla="*/ 23 w 38"/>
                <a:gd name="T7" fmla="*/ 4 h 14"/>
                <a:gd name="T8" fmla="*/ 0 w 38"/>
                <a:gd name="T9" fmla="*/ 0 h 14"/>
              </a:gdLst>
              <a:ahLst/>
              <a:cxnLst>
                <a:cxn ang="0">
                  <a:pos x="T0" y="T1"/>
                </a:cxn>
                <a:cxn ang="0">
                  <a:pos x="T2" y="T3"/>
                </a:cxn>
                <a:cxn ang="0">
                  <a:pos x="T4" y="T5"/>
                </a:cxn>
                <a:cxn ang="0">
                  <a:pos x="T6" y="T7"/>
                </a:cxn>
                <a:cxn ang="0">
                  <a:pos x="T8" y="T9"/>
                </a:cxn>
              </a:cxnLst>
              <a:rect l="0" t="0" r="r" b="b"/>
              <a:pathLst>
                <a:path w="38" h="14">
                  <a:moveTo>
                    <a:pt x="0" y="0"/>
                  </a:moveTo>
                  <a:lnTo>
                    <a:pt x="11" y="9"/>
                  </a:lnTo>
                  <a:lnTo>
                    <a:pt x="38" y="14"/>
                  </a:lnTo>
                  <a:lnTo>
                    <a:pt x="23" y="4"/>
                  </a:lnTo>
                  <a:lnTo>
                    <a:pt x="0" y="0"/>
                  </a:lnTo>
                  <a:close/>
                </a:path>
              </a:pathLst>
            </a:custGeom>
            <a:solidFill>
              <a:srgbClr val="2A377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3" name="íṧlîḑé"/>
            <p:cNvSpPr/>
            <p:nvPr/>
          </p:nvSpPr>
          <p:spPr bwMode="auto">
            <a:xfrm>
              <a:off x="5764213" y="2655888"/>
              <a:ext cx="60325" cy="22225"/>
            </a:xfrm>
            <a:custGeom>
              <a:avLst/>
              <a:gdLst>
                <a:gd name="T0" fmla="*/ 0 w 38"/>
                <a:gd name="T1" fmla="*/ 0 h 14"/>
                <a:gd name="T2" fmla="*/ 11 w 38"/>
                <a:gd name="T3" fmla="*/ 9 h 14"/>
                <a:gd name="T4" fmla="*/ 38 w 38"/>
                <a:gd name="T5" fmla="*/ 14 h 14"/>
                <a:gd name="T6" fmla="*/ 23 w 38"/>
                <a:gd name="T7" fmla="*/ 4 h 14"/>
                <a:gd name="T8" fmla="*/ 0 w 38"/>
                <a:gd name="T9" fmla="*/ 0 h 14"/>
              </a:gdLst>
              <a:ahLst/>
              <a:cxnLst>
                <a:cxn ang="0">
                  <a:pos x="T0" y="T1"/>
                </a:cxn>
                <a:cxn ang="0">
                  <a:pos x="T2" y="T3"/>
                </a:cxn>
                <a:cxn ang="0">
                  <a:pos x="T4" y="T5"/>
                </a:cxn>
                <a:cxn ang="0">
                  <a:pos x="T6" y="T7"/>
                </a:cxn>
                <a:cxn ang="0">
                  <a:pos x="T8" y="T9"/>
                </a:cxn>
              </a:cxnLst>
              <a:rect l="0" t="0" r="r" b="b"/>
              <a:pathLst>
                <a:path w="38" h="14">
                  <a:moveTo>
                    <a:pt x="0" y="0"/>
                  </a:moveTo>
                  <a:lnTo>
                    <a:pt x="11" y="9"/>
                  </a:lnTo>
                  <a:lnTo>
                    <a:pt x="38" y="14"/>
                  </a:lnTo>
                  <a:lnTo>
                    <a:pt x="23"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4" name="îṣļíde"/>
            <p:cNvSpPr/>
            <p:nvPr/>
          </p:nvSpPr>
          <p:spPr bwMode="auto">
            <a:xfrm>
              <a:off x="5800726" y="2557463"/>
              <a:ext cx="38100" cy="120650"/>
            </a:xfrm>
            <a:custGeom>
              <a:avLst/>
              <a:gdLst>
                <a:gd name="T0" fmla="*/ 0 w 24"/>
                <a:gd name="T1" fmla="*/ 66 h 76"/>
                <a:gd name="T2" fmla="*/ 15 w 24"/>
                <a:gd name="T3" fmla="*/ 76 h 76"/>
                <a:gd name="T4" fmla="*/ 24 w 24"/>
                <a:gd name="T5" fmla="*/ 10 h 76"/>
                <a:gd name="T6" fmla="*/ 9 w 24"/>
                <a:gd name="T7" fmla="*/ 0 h 76"/>
                <a:gd name="T8" fmla="*/ 0 w 24"/>
                <a:gd name="T9" fmla="*/ 66 h 76"/>
              </a:gdLst>
              <a:ahLst/>
              <a:cxnLst>
                <a:cxn ang="0">
                  <a:pos x="T0" y="T1"/>
                </a:cxn>
                <a:cxn ang="0">
                  <a:pos x="T2" y="T3"/>
                </a:cxn>
                <a:cxn ang="0">
                  <a:pos x="T4" y="T5"/>
                </a:cxn>
                <a:cxn ang="0">
                  <a:pos x="T6" y="T7"/>
                </a:cxn>
                <a:cxn ang="0">
                  <a:pos x="T8" y="T9"/>
                </a:cxn>
              </a:cxnLst>
              <a:rect l="0" t="0" r="r" b="b"/>
              <a:pathLst>
                <a:path w="24" h="76">
                  <a:moveTo>
                    <a:pt x="0" y="66"/>
                  </a:moveTo>
                  <a:lnTo>
                    <a:pt x="15" y="76"/>
                  </a:lnTo>
                  <a:lnTo>
                    <a:pt x="24" y="10"/>
                  </a:lnTo>
                  <a:lnTo>
                    <a:pt x="9" y="0"/>
                  </a:lnTo>
                  <a:lnTo>
                    <a:pt x="0" y="66"/>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5" name="iśḻîḓè"/>
            <p:cNvSpPr/>
            <p:nvPr/>
          </p:nvSpPr>
          <p:spPr bwMode="auto">
            <a:xfrm>
              <a:off x="5800726" y="2557463"/>
              <a:ext cx="38100" cy="120650"/>
            </a:xfrm>
            <a:custGeom>
              <a:avLst/>
              <a:gdLst>
                <a:gd name="T0" fmla="*/ 0 w 24"/>
                <a:gd name="T1" fmla="*/ 66 h 76"/>
                <a:gd name="T2" fmla="*/ 15 w 24"/>
                <a:gd name="T3" fmla="*/ 76 h 76"/>
                <a:gd name="T4" fmla="*/ 24 w 24"/>
                <a:gd name="T5" fmla="*/ 10 h 76"/>
                <a:gd name="T6" fmla="*/ 9 w 24"/>
                <a:gd name="T7" fmla="*/ 0 h 76"/>
                <a:gd name="T8" fmla="*/ 0 w 24"/>
                <a:gd name="T9" fmla="*/ 66 h 76"/>
              </a:gdLst>
              <a:ahLst/>
              <a:cxnLst>
                <a:cxn ang="0">
                  <a:pos x="T0" y="T1"/>
                </a:cxn>
                <a:cxn ang="0">
                  <a:pos x="T2" y="T3"/>
                </a:cxn>
                <a:cxn ang="0">
                  <a:pos x="T4" y="T5"/>
                </a:cxn>
                <a:cxn ang="0">
                  <a:pos x="T6" y="T7"/>
                </a:cxn>
                <a:cxn ang="0">
                  <a:pos x="T8" y="T9"/>
                </a:cxn>
              </a:cxnLst>
              <a:rect l="0" t="0" r="r" b="b"/>
              <a:pathLst>
                <a:path w="24" h="76">
                  <a:moveTo>
                    <a:pt x="0" y="66"/>
                  </a:moveTo>
                  <a:lnTo>
                    <a:pt x="15" y="76"/>
                  </a:lnTo>
                  <a:lnTo>
                    <a:pt x="24" y="10"/>
                  </a:lnTo>
                  <a:lnTo>
                    <a:pt x="9" y="0"/>
                  </a:lnTo>
                  <a:lnTo>
                    <a:pt x="0"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6" name="ïsḷïḑé"/>
            <p:cNvSpPr/>
            <p:nvPr/>
          </p:nvSpPr>
          <p:spPr bwMode="auto">
            <a:xfrm>
              <a:off x="5859463" y="2206626"/>
              <a:ext cx="193675" cy="53975"/>
            </a:xfrm>
            <a:custGeom>
              <a:avLst/>
              <a:gdLst>
                <a:gd name="T0" fmla="*/ 0 w 122"/>
                <a:gd name="T1" fmla="*/ 24 h 34"/>
                <a:gd name="T2" fmla="*/ 16 w 122"/>
                <a:gd name="T3" fmla="*/ 34 h 34"/>
                <a:gd name="T4" fmla="*/ 122 w 122"/>
                <a:gd name="T5" fmla="*/ 9 h 34"/>
                <a:gd name="T6" fmla="*/ 109 w 122"/>
                <a:gd name="T7" fmla="*/ 0 h 34"/>
                <a:gd name="T8" fmla="*/ 0 w 122"/>
                <a:gd name="T9" fmla="*/ 24 h 34"/>
              </a:gdLst>
              <a:ahLst/>
              <a:cxnLst>
                <a:cxn ang="0">
                  <a:pos x="T0" y="T1"/>
                </a:cxn>
                <a:cxn ang="0">
                  <a:pos x="T2" y="T3"/>
                </a:cxn>
                <a:cxn ang="0">
                  <a:pos x="T4" y="T5"/>
                </a:cxn>
                <a:cxn ang="0">
                  <a:pos x="T6" y="T7"/>
                </a:cxn>
                <a:cxn ang="0">
                  <a:pos x="T8" y="T9"/>
                </a:cxn>
              </a:cxnLst>
              <a:rect l="0" t="0" r="r" b="b"/>
              <a:pathLst>
                <a:path w="122" h="34">
                  <a:moveTo>
                    <a:pt x="0" y="24"/>
                  </a:moveTo>
                  <a:lnTo>
                    <a:pt x="16" y="34"/>
                  </a:lnTo>
                  <a:lnTo>
                    <a:pt x="122" y="9"/>
                  </a:lnTo>
                  <a:lnTo>
                    <a:pt x="109" y="0"/>
                  </a:lnTo>
                  <a:lnTo>
                    <a:pt x="0" y="24"/>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7" name="íṥ1îḋé"/>
            <p:cNvSpPr/>
            <p:nvPr/>
          </p:nvSpPr>
          <p:spPr bwMode="auto">
            <a:xfrm>
              <a:off x="5837238" y="2368551"/>
              <a:ext cx="195263" cy="50800"/>
            </a:xfrm>
            <a:custGeom>
              <a:avLst/>
              <a:gdLst>
                <a:gd name="T0" fmla="*/ 0 w 123"/>
                <a:gd name="T1" fmla="*/ 22 h 32"/>
                <a:gd name="T2" fmla="*/ 16 w 123"/>
                <a:gd name="T3" fmla="*/ 32 h 32"/>
                <a:gd name="T4" fmla="*/ 123 w 123"/>
                <a:gd name="T5" fmla="*/ 8 h 32"/>
                <a:gd name="T6" fmla="*/ 109 w 123"/>
                <a:gd name="T7" fmla="*/ 0 h 32"/>
                <a:gd name="T8" fmla="*/ 0 w 123"/>
                <a:gd name="T9" fmla="*/ 22 h 32"/>
              </a:gdLst>
              <a:ahLst/>
              <a:cxnLst>
                <a:cxn ang="0">
                  <a:pos x="T0" y="T1"/>
                </a:cxn>
                <a:cxn ang="0">
                  <a:pos x="T2" y="T3"/>
                </a:cxn>
                <a:cxn ang="0">
                  <a:pos x="T4" y="T5"/>
                </a:cxn>
                <a:cxn ang="0">
                  <a:pos x="T6" y="T7"/>
                </a:cxn>
                <a:cxn ang="0">
                  <a:pos x="T8" y="T9"/>
                </a:cxn>
              </a:cxnLst>
              <a:rect l="0" t="0" r="r" b="b"/>
              <a:pathLst>
                <a:path w="123" h="32">
                  <a:moveTo>
                    <a:pt x="0" y="22"/>
                  </a:moveTo>
                  <a:lnTo>
                    <a:pt x="16" y="32"/>
                  </a:lnTo>
                  <a:lnTo>
                    <a:pt x="123" y="8"/>
                  </a:lnTo>
                  <a:lnTo>
                    <a:pt x="109" y="0"/>
                  </a:lnTo>
                  <a:lnTo>
                    <a:pt x="0" y="22"/>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8" name="ïṧ1ïḑé"/>
            <p:cNvSpPr/>
            <p:nvPr/>
          </p:nvSpPr>
          <p:spPr bwMode="auto">
            <a:xfrm>
              <a:off x="5815013" y="2525713"/>
              <a:ext cx="195263" cy="47625"/>
            </a:xfrm>
            <a:custGeom>
              <a:avLst/>
              <a:gdLst>
                <a:gd name="T0" fmla="*/ 0 w 123"/>
                <a:gd name="T1" fmla="*/ 20 h 30"/>
                <a:gd name="T2" fmla="*/ 15 w 123"/>
                <a:gd name="T3" fmla="*/ 30 h 30"/>
                <a:gd name="T4" fmla="*/ 123 w 123"/>
                <a:gd name="T5" fmla="*/ 9 h 30"/>
                <a:gd name="T6" fmla="*/ 108 w 123"/>
                <a:gd name="T7" fmla="*/ 0 h 30"/>
                <a:gd name="T8" fmla="*/ 0 w 123"/>
                <a:gd name="T9" fmla="*/ 20 h 30"/>
              </a:gdLst>
              <a:ahLst/>
              <a:cxnLst>
                <a:cxn ang="0">
                  <a:pos x="T0" y="T1"/>
                </a:cxn>
                <a:cxn ang="0">
                  <a:pos x="T2" y="T3"/>
                </a:cxn>
                <a:cxn ang="0">
                  <a:pos x="T4" y="T5"/>
                </a:cxn>
                <a:cxn ang="0">
                  <a:pos x="T6" y="T7"/>
                </a:cxn>
                <a:cxn ang="0">
                  <a:pos x="T8" y="T9"/>
                </a:cxn>
              </a:cxnLst>
              <a:rect l="0" t="0" r="r" b="b"/>
              <a:pathLst>
                <a:path w="123" h="30">
                  <a:moveTo>
                    <a:pt x="0" y="20"/>
                  </a:moveTo>
                  <a:lnTo>
                    <a:pt x="15" y="30"/>
                  </a:lnTo>
                  <a:lnTo>
                    <a:pt x="123" y="9"/>
                  </a:lnTo>
                  <a:lnTo>
                    <a:pt x="108" y="0"/>
                  </a:lnTo>
                  <a:lnTo>
                    <a:pt x="0" y="20"/>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199" name="ï$ḻïḋe"/>
            <p:cNvSpPr/>
            <p:nvPr/>
          </p:nvSpPr>
          <p:spPr bwMode="auto">
            <a:xfrm>
              <a:off x="6008688" y="1939926"/>
              <a:ext cx="123825" cy="741363"/>
            </a:xfrm>
            <a:custGeom>
              <a:avLst/>
              <a:gdLst>
                <a:gd name="T0" fmla="*/ 64 w 78"/>
                <a:gd name="T1" fmla="*/ 0 h 467"/>
                <a:gd name="T2" fmla="*/ 78 w 78"/>
                <a:gd name="T3" fmla="*/ 9 h 467"/>
                <a:gd name="T4" fmla="*/ 14 w 78"/>
                <a:gd name="T5" fmla="*/ 467 h 467"/>
                <a:gd name="T6" fmla="*/ 0 w 78"/>
                <a:gd name="T7" fmla="*/ 459 h 467"/>
                <a:gd name="T8" fmla="*/ 0 w 78"/>
                <a:gd name="T9" fmla="*/ 459 h 467"/>
                <a:gd name="T10" fmla="*/ 64 w 78"/>
                <a:gd name="T11" fmla="*/ 0 h 467"/>
                <a:gd name="T12" fmla="*/ 64 w 78"/>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78" h="467">
                  <a:moveTo>
                    <a:pt x="64" y="0"/>
                  </a:moveTo>
                  <a:lnTo>
                    <a:pt x="78" y="9"/>
                  </a:lnTo>
                  <a:lnTo>
                    <a:pt x="14" y="467"/>
                  </a:lnTo>
                  <a:lnTo>
                    <a:pt x="0" y="459"/>
                  </a:lnTo>
                  <a:lnTo>
                    <a:pt x="0" y="459"/>
                  </a:lnTo>
                  <a:lnTo>
                    <a:pt x="64" y="0"/>
                  </a:lnTo>
                  <a:lnTo>
                    <a:pt x="64" y="0"/>
                  </a:lnTo>
                  <a:close/>
                </a:path>
              </a:pathLst>
            </a:custGeom>
            <a:solidFill>
              <a:srgbClr val="335CD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0" name="ïŝļïḓê"/>
            <p:cNvSpPr/>
            <p:nvPr/>
          </p:nvSpPr>
          <p:spPr bwMode="auto">
            <a:xfrm>
              <a:off x="6008688" y="1939926"/>
              <a:ext cx="123825" cy="741363"/>
            </a:xfrm>
            <a:custGeom>
              <a:avLst/>
              <a:gdLst>
                <a:gd name="T0" fmla="*/ 64 w 78"/>
                <a:gd name="T1" fmla="*/ 0 h 467"/>
                <a:gd name="T2" fmla="*/ 78 w 78"/>
                <a:gd name="T3" fmla="*/ 9 h 467"/>
                <a:gd name="T4" fmla="*/ 14 w 78"/>
                <a:gd name="T5" fmla="*/ 467 h 467"/>
                <a:gd name="T6" fmla="*/ 0 w 78"/>
                <a:gd name="T7" fmla="*/ 459 h 467"/>
                <a:gd name="T8" fmla="*/ 0 w 78"/>
                <a:gd name="T9" fmla="*/ 459 h 467"/>
                <a:gd name="T10" fmla="*/ 64 w 78"/>
                <a:gd name="T11" fmla="*/ 0 h 467"/>
                <a:gd name="T12" fmla="*/ 64 w 78"/>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78" h="467">
                  <a:moveTo>
                    <a:pt x="64" y="0"/>
                  </a:moveTo>
                  <a:lnTo>
                    <a:pt x="78" y="9"/>
                  </a:lnTo>
                  <a:lnTo>
                    <a:pt x="14" y="467"/>
                  </a:lnTo>
                  <a:lnTo>
                    <a:pt x="0" y="459"/>
                  </a:lnTo>
                  <a:lnTo>
                    <a:pt x="0" y="459"/>
                  </a:lnTo>
                  <a:lnTo>
                    <a:pt x="64"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1" name="ïSḷîḓè"/>
            <p:cNvSpPr/>
            <p:nvPr/>
          </p:nvSpPr>
          <p:spPr bwMode="auto">
            <a:xfrm>
              <a:off x="6007101" y="2668588"/>
              <a:ext cx="25400" cy="15875"/>
            </a:xfrm>
            <a:custGeom>
              <a:avLst/>
              <a:gdLst>
                <a:gd name="T0" fmla="*/ 0 w 16"/>
                <a:gd name="T1" fmla="*/ 2 h 10"/>
                <a:gd name="T2" fmla="*/ 14 w 16"/>
                <a:gd name="T3" fmla="*/ 10 h 10"/>
                <a:gd name="T4" fmla="*/ 16 w 16"/>
                <a:gd name="T5" fmla="*/ 8 h 10"/>
                <a:gd name="T6" fmla="*/ 2 w 16"/>
                <a:gd name="T7" fmla="*/ 0 h 10"/>
                <a:gd name="T8" fmla="*/ 0 w 16"/>
                <a:gd name="T9" fmla="*/ 2 h 10"/>
              </a:gdLst>
              <a:ahLst/>
              <a:cxnLst>
                <a:cxn ang="0">
                  <a:pos x="T0" y="T1"/>
                </a:cxn>
                <a:cxn ang="0">
                  <a:pos x="T2" y="T3"/>
                </a:cxn>
                <a:cxn ang="0">
                  <a:pos x="T4" y="T5"/>
                </a:cxn>
                <a:cxn ang="0">
                  <a:pos x="T6" y="T7"/>
                </a:cxn>
                <a:cxn ang="0">
                  <a:pos x="T8" y="T9"/>
                </a:cxn>
              </a:cxnLst>
              <a:rect l="0" t="0" r="r" b="b"/>
              <a:pathLst>
                <a:path w="16" h="10">
                  <a:moveTo>
                    <a:pt x="0" y="2"/>
                  </a:moveTo>
                  <a:lnTo>
                    <a:pt x="14" y="10"/>
                  </a:lnTo>
                  <a:lnTo>
                    <a:pt x="16" y="8"/>
                  </a:lnTo>
                  <a:lnTo>
                    <a:pt x="2" y="0"/>
                  </a:lnTo>
                  <a:lnTo>
                    <a:pt x="0" y="2"/>
                  </a:lnTo>
                  <a:close/>
                </a:path>
              </a:pathLst>
            </a:custGeom>
            <a:solidFill>
              <a:srgbClr val="2F3E8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2" name="îṥ1îḍe"/>
            <p:cNvSpPr/>
            <p:nvPr/>
          </p:nvSpPr>
          <p:spPr bwMode="auto">
            <a:xfrm>
              <a:off x="6007101" y="2668588"/>
              <a:ext cx="25400" cy="15875"/>
            </a:xfrm>
            <a:custGeom>
              <a:avLst/>
              <a:gdLst>
                <a:gd name="T0" fmla="*/ 0 w 16"/>
                <a:gd name="T1" fmla="*/ 2 h 10"/>
                <a:gd name="T2" fmla="*/ 14 w 16"/>
                <a:gd name="T3" fmla="*/ 10 h 10"/>
                <a:gd name="T4" fmla="*/ 16 w 16"/>
                <a:gd name="T5" fmla="*/ 8 h 10"/>
                <a:gd name="T6" fmla="*/ 2 w 16"/>
                <a:gd name="T7" fmla="*/ 0 h 10"/>
                <a:gd name="T8" fmla="*/ 0 w 16"/>
                <a:gd name="T9" fmla="*/ 2 h 10"/>
              </a:gdLst>
              <a:ahLst/>
              <a:cxnLst>
                <a:cxn ang="0">
                  <a:pos x="T0" y="T1"/>
                </a:cxn>
                <a:cxn ang="0">
                  <a:pos x="T2" y="T3"/>
                </a:cxn>
                <a:cxn ang="0">
                  <a:pos x="T4" y="T5"/>
                </a:cxn>
                <a:cxn ang="0">
                  <a:pos x="T6" y="T7"/>
                </a:cxn>
                <a:cxn ang="0">
                  <a:pos x="T8" y="T9"/>
                </a:cxn>
              </a:cxnLst>
              <a:rect l="0" t="0" r="r" b="b"/>
              <a:pathLst>
                <a:path w="16" h="10">
                  <a:moveTo>
                    <a:pt x="0" y="2"/>
                  </a:moveTo>
                  <a:lnTo>
                    <a:pt x="14" y="10"/>
                  </a:lnTo>
                  <a:lnTo>
                    <a:pt x="16" y="8"/>
                  </a:lnTo>
                  <a:lnTo>
                    <a:pt x="2"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3" name="îsľiḑè"/>
            <p:cNvSpPr/>
            <p:nvPr/>
          </p:nvSpPr>
          <p:spPr bwMode="auto">
            <a:xfrm>
              <a:off x="5764213" y="1939926"/>
              <a:ext cx="346075" cy="731838"/>
            </a:xfrm>
            <a:custGeom>
              <a:avLst/>
              <a:gdLst>
                <a:gd name="T0" fmla="*/ 218 w 218"/>
                <a:gd name="T1" fmla="*/ 0 h 461"/>
                <a:gd name="T2" fmla="*/ 193 w 218"/>
                <a:gd name="T3" fmla="*/ 4 h 461"/>
                <a:gd name="T4" fmla="*/ 186 w 218"/>
                <a:gd name="T5" fmla="*/ 51 h 461"/>
                <a:gd name="T6" fmla="*/ 95 w 218"/>
                <a:gd name="T7" fmla="*/ 77 h 461"/>
                <a:gd name="T8" fmla="*/ 78 w 218"/>
                <a:gd name="T9" fmla="*/ 79 h 461"/>
                <a:gd name="T10" fmla="*/ 85 w 218"/>
                <a:gd name="T11" fmla="*/ 29 h 461"/>
                <a:gd name="T12" fmla="*/ 60 w 218"/>
                <a:gd name="T13" fmla="*/ 33 h 461"/>
                <a:gd name="T14" fmla="*/ 0 w 218"/>
                <a:gd name="T15" fmla="*/ 451 h 461"/>
                <a:gd name="T16" fmla="*/ 23 w 218"/>
                <a:gd name="T17" fmla="*/ 455 h 461"/>
                <a:gd name="T18" fmla="*/ 32 w 218"/>
                <a:gd name="T19" fmla="*/ 389 h 461"/>
                <a:gd name="T20" fmla="*/ 140 w 218"/>
                <a:gd name="T21" fmla="*/ 369 h 461"/>
                <a:gd name="T22" fmla="*/ 130 w 218"/>
                <a:gd name="T23" fmla="*/ 457 h 461"/>
                <a:gd name="T24" fmla="*/ 153 w 218"/>
                <a:gd name="T25" fmla="*/ 461 h 461"/>
                <a:gd name="T26" fmla="*/ 154 w 218"/>
                <a:gd name="T27" fmla="*/ 459 h 461"/>
                <a:gd name="T28" fmla="*/ 155 w 218"/>
                <a:gd name="T29" fmla="*/ 459 h 461"/>
                <a:gd name="T30" fmla="*/ 218 w 218"/>
                <a:gd name="T31" fmla="*/ 0 h 461"/>
                <a:gd name="T32" fmla="*/ 218 w 218"/>
                <a:gd name="T33" fmla="*/ 0 h 461"/>
                <a:gd name="T34" fmla="*/ 75 w 218"/>
                <a:gd name="T35" fmla="*/ 96 h 461"/>
                <a:gd name="T36" fmla="*/ 184 w 218"/>
                <a:gd name="T37" fmla="*/ 69 h 461"/>
                <a:gd name="T38" fmla="*/ 184 w 218"/>
                <a:gd name="T39" fmla="*/ 69 h 461"/>
                <a:gd name="T40" fmla="*/ 182 w 218"/>
                <a:gd name="T41" fmla="*/ 79 h 461"/>
                <a:gd name="T42" fmla="*/ 173 w 218"/>
                <a:gd name="T43" fmla="*/ 151 h 461"/>
                <a:gd name="T44" fmla="*/ 80 w 218"/>
                <a:gd name="T45" fmla="*/ 175 h 461"/>
                <a:gd name="T46" fmla="*/ 64 w 218"/>
                <a:gd name="T47" fmla="*/ 175 h 461"/>
                <a:gd name="T48" fmla="*/ 75 w 218"/>
                <a:gd name="T49" fmla="*/ 96 h 461"/>
                <a:gd name="T50" fmla="*/ 75 w 218"/>
                <a:gd name="T51" fmla="*/ 96 h 461"/>
                <a:gd name="T52" fmla="*/ 75 w 218"/>
                <a:gd name="T53" fmla="*/ 96 h 461"/>
                <a:gd name="T54" fmla="*/ 61 w 218"/>
                <a:gd name="T55" fmla="*/ 192 h 461"/>
                <a:gd name="T56" fmla="*/ 170 w 218"/>
                <a:gd name="T57" fmla="*/ 168 h 461"/>
                <a:gd name="T58" fmla="*/ 158 w 218"/>
                <a:gd name="T59" fmla="*/ 253 h 461"/>
                <a:gd name="T60" fmla="*/ 49 w 218"/>
                <a:gd name="T61" fmla="*/ 276 h 461"/>
                <a:gd name="T62" fmla="*/ 61 w 218"/>
                <a:gd name="T63" fmla="*/ 192 h 461"/>
                <a:gd name="T64" fmla="*/ 143 w 218"/>
                <a:gd name="T65" fmla="*/ 351 h 461"/>
                <a:gd name="T66" fmla="*/ 35 w 218"/>
                <a:gd name="T67" fmla="*/ 372 h 461"/>
                <a:gd name="T68" fmla="*/ 46 w 218"/>
                <a:gd name="T69" fmla="*/ 292 h 461"/>
                <a:gd name="T70" fmla="*/ 155 w 218"/>
                <a:gd name="T71" fmla="*/ 270 h 461"/>
                <a:gd name="T72" fmla="*/ 143 w 218"/>
                <a:gd name="T73" fmla="*/ 35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8" h="461">
                  <a:moveTo>
                    <a:pt x="218" y="0"/>
                  </a:moveTo>
                  <a:lnTo>
                    <a:pt x="193" y="4"/>
                  </a:lnTo>
                  <a:lnTo>
                    <a:pt x="186" y="51"/>
                  </a:lnTo>
                  <a:lnTo>
                    <a:pt x="95" y="77"/>
                  </a:lnTo>
                  <a:lnTo>
                    <a:pt x="78" y="79"/>
                  </a:lnTo>
                  <a:lnTo>
                    <a:pt x="85" y="29"/>
                  </a:lnTo>
                  <a:lnTo>
                    <a:pt x="60" y="33"/>
                  </a:lnTo>
                  <a:lnTo>
                    <a:pt x="0" y="451"/>
                  </a:lnTo>
                  <a:lnTo>
                    <a:pt x="23" y="455"/>
                  </a:lnTo>
                  <a:lnTo>
                    <a:pt x="32" y="389"/>
                  </a:lnTo>
                  <a:lnTo>
                    <a:pt x="140" y="369"/>
                  </a:lnTo>
                  <a:lnTo>
                    <a:pt x="130" y="457"/>
                  </a:lnTo>
                  <a:lnTo>
                    <a:pt x="153" y="461"/>
                  </a:lnTo>
                  <a:lnTo>
                    <a:pt x="154" y="459"/>
                  </a:lnTo>
                  <a:lnTo>
                    <a:pt x="155" y="459"/>
                  </a:lnTo>
                  <a:lnTo>
                    <a:pt x="218" y="0"/>
                  </a:lnTo>
                  <a:lnTo>
                    <a:pt x="218" y="0"/>
                  </a:lnTo>
                  <a:close/>
                  <a:moveTo>
                    <a:pt x="75" y="96"/>
                  </a:moveTo>
                  <a:lnTo>
                    <a:pt x="184" y="69"/>
                  </a:lnTo>
                  <a:lnTo>
                    <a:pt x="184" y="69"/>
                  </a:lnTo>
                  <a:lnTo>
                    <a:pt x="182" y="79"/>
                  </a:lnTo>
                  <a:lnTo>
                    <a:pt x="173" y="151"/>
                  </a:lnTo>
                  <a:lnTo>
                    <a:pt x="80" y="175"/>
                  </a:lnTo>
                  <a:lnTo>
                    <a:pt x="64" y="175"/>
                  </a:lnTo>
                  <a:lnTo>
                    <a:pt x="75" y="96"/>
                  </a:lnTo>
                  <a:lnTo>
                    <a:pt x="75" y="96"/>
                  </a:lnTo>
                  <a:lnTo>
                    <a:pt x="75" y="96"/>
                  </a:lnTo>
                  <a:close/>
                  <a:moveTo>
                    <a:pt x="61" y="192"/>
                  </a:moveTo>
                  <a:lnTo>
                    <a:pt x="170" y="168"/>
                  </a:lnTo>
                  <a:lnTo>
                    <a:pt x="158" y="253"/>
                  </a:lnTo>
                  <a:lnTo>
                    <a:pt x="49" y="276"/>
                  </a:lnTo>
                  <a:lnTo>
                    <a:pt x="61" y="192"/>
                  </a:lnTo>
                  <a:close/>
                  <a:moveTo>
                    <a:pt x="143" y="351"/>
                  </a:moveTo>
                  <a:lnTo>
                    <a:pt x="35" y="372"/>
                  </a:lnTo>
                  <a:lnTo>
                    <a:pt x="46" y="292"/>
                  </a:lnTo>
                  <a:lnTo>
                    <a:pt x="155" y="270"/>
                  </a:lnTo>
                  <a:lnTo>
                    <a:pt x="143" y="351"/>
                  </a:lnTo>
                  <a:close/>
                </a:path>
              </a:pathLst>
            </a:custGeom>
            <a:solidFill>
              <a:srgbClr val="27438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4" name="i$ļiḓé"/>
            <p:cNvSpPr/>
            <p:nvPr/>
          </p:nvSpPr>
          <p:spPr bwMode="auto">
            <a:xfrm>
              <a:off x="5764213" y="1939926"/>
              <a:ext cx="346075" cy="731838"/>
            </a:xfrm>
            <a:custGeom>
              <a:avLst/>
              <a:gdLst>
                <a:gd name="T0" fmla="*/ 218 w 218"/>
                <a:gd name="T1" fmla="*/ 0 h 461"/>
                <a:gd name="T2" fmla="*/ 193 w 218"/>
                <a:gd name="T3" fmla="*/ 4 h 461"/>
                <a:gd name="T4" fmla="*/ 186 w 218"/>
                <a:gd name="T5" fmla="*/ 51 h 461"/>
                <a:gd name="T6" fmla="*/ 95 w 218"/>
                <a:gd name="T7" fmla="*/ 77 h 461"/>
                <a:gd name="T8" fmla="*/ 78 w 218"/>
                <a:gd name="T9" fmla="*/ 79 h 461"/>
                <a:gd name="T10" fmla="*/ 85 w 218"/>
                <a:gd name="T11" fmla="*/ 29 h 461"/>
                <a:gd name="T12" fmla="*/ 60 w 218"/>
                <a:gd name="T13" fmla="*/ 33 h 461"/>
                <a:gd name="T14" fmla="*/ 0 w 218"/>
                <a:gd name="T15" fmla="*/ 451 h 461"/>
                <a:gd name="T16" fmla="*/ 23 w 218"/>
                <a:gd name="T17" fmla="*/ 455 h 461"/>
                <a:gd name="T18" fmla="*/ 32 w 218"/>
                <a:gd name="T19" fmla="*/ 389 h 461"/>
                <a:gd name="T20" fmla="*/ 140 w 218"/>
                <a:gd name="T21" fmla="*/ 369 h 461"/>
                <a:gd name="T22" fmla="*/ 130 w 218"/>
                <a:gd name="T23" fmla="*/ 457 h 461"/>
                <a:gd name="T24" fmla="*/ 153 w 218"/>
                <a:gd name="T25" fmla="*/ 461 h 461"/>
                <a:gd name="T26" fmla="*/ 154 w 218"/>
                <a:gd name="T27" fmla="*/ 459 h 461"/>
                <a:gd name="T28" fmla="*/ 155 w 218"/>
                <a:gd name="T29" fmla="*/ 459 h 461"/>
                <a:gd name="T30" fmla="*/ 218 w 218"/>
                <a:gd name="T31" fmla="*/ 0 h 461"/>
                <a:gd name="T32" fmla="*/ 218 w 218"/>
                <a:gd name="T33" fmla="*/ 0 h 461"/>
                <a:gd name="T34" fmla="*/ 75 w 218"/>
                <a:gd name="T35" fmla="*/ 96 h 461"/>
                <a:gd name="T36" fmla="*/ 184 w 218"/>
                <a:gd name="T37" fmla="*/ 69 h 461"/>
                <a:gd name="T38" fmla="*/ 184 w 218"/>
                <a:gd name="T39" fmla="*/ 69 h 461"/>
                <a:gd name="T40" fmla="*/ 182 w 218"/>
                <a:gd name="T41" fmla="*/ 79 h 461"/>
                <a:gd name="T42" fmla="*/ 173 w 218"/>
                <a:gd name="T43" fmla="*/ 151 h 461"/>
                <a:gd name="T44" fmla="*/ 80 w 218"/>
                <a:gd name="T45" fmla="*/ 175 h 461"/>
                <a:gd name="T46" fmla="*/ 64 w 218"/>
                <a:gd name="T47" fmla="*/ 175 h 461"/>
                <a:gd name="T48" fmla="*/ 75 w 218"/>
                <a:gd name="T49" fmla="*/ 96 h 461"/>
                <a:gd name="T50" fmla="*/ 75 w 218"/>
                <a:gd name="T51" fmla="*/ 96 h 461"/>
                <a:gd name="T52" fmla="*/ 75 w 218"/>
                <a:gd name="T53" fmla="*/ 96 h 461"/>
                <a:gd name="T54" fmla="*/ 61 w 218"/>
                <a:gd name="T55" fmla="*/ 192 h 461"/>
                <a:gd name="T56" fmla="*/ 170 w 218"/>
                <a:gd name="T57" fmla="*/ 168 h 461"/>
                <a:gd name="T58" fmla="*/ 158 w 218"/>
                <a:gd name="T59" fmla="*/ 253 h 461"/>
                <a:gd name="T60" fmla="*/ 49 w 218"/>
                <a:gd name="T61" fmla="*/ 276 h 461"/>
                <a:gd name="T62" fmla="*/ 61 w 218"/>
                <a:gd name="T63" fmla="*/ 192 h 461"/>
                <a:gd name="T64" fmla="*/ 143 w 218"/>
                <a:gd name="T65" fmla="*/ 351 h 461"/>
                <a:gd name="T66" fmla="*/ 35 w 218"/>
                <a:gd name="T67" fmla="*/ 372 h 461"/>
                <a:gd name="T68" fmla="*/ 46 w 218"/>
                <a:gd name="T69" fmla="*/ 292 h 461"/>
                <a:gd name="T70" fmla="*/ 155 w 218"/>
                <a:gd name="T71" fmla="*/ 270 h 461"/>
                <a:gd name="T72" fmla="*/ 143 w 218"/>
                <a:gd name="T73" fmla="*/ 35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8" h="461">
                  <a:moveTo>
                    <a:pt x="218" y="0"/>
                  </a:moveTo>
                  <a:lnTo>
                    <a:pt x="193" y="4"/>
                  </a:lnTo>
                  <a:lnTo>
                    <a:pt x="186" y="51"/>
                  </a:lnTo>
                  <a:lnTo>
                    <a:pt x="95" y="77"/>
                  </a:lnTo>
                  <a:lnTo>
                    <a:pt x="78" y="79"/>
                  </a:lnTo>
                  <a:lnTo>
                    <a:pt x="85" y="29"/>
                  </a:lnTo>
                  <a:lnTo>
                    <a:pt x="60" y="33"/>
                  </a:lnTo>
                  <a:lnTo>
                    <a:pt x="0" y="451"/>
                  </a:lnTo>
                  <a:lnTo>
                    <a:pt x="23" y="455"/>
                  </a:lnTo>
                  <a:lnTo>
                    <a:pt x="32" y="389"/>
                  </a:lnTo>
                  <a:lnTo>
                    <a:pt x="140" y="369"/>
                  </a:lnTo>
                  <a:lnTo>
                    <a:pt x="130" y="457"/>
                  </a:lnTo>
                  <a:lnTo>
                    <a:pt x="153" y="461"/>
                  </a:lnTo>
                  <a:lnTo>
                    <a:pt x="154" y="459"/>
                  </a:lnTo>
                  <a:lnTo>
                    <a:pt x="155" y="459"/>
                  </a:lnTo>
                  <a:lnTo>
                    <a:pt x="218" y="0"/>
                  </a:lnTo>
                  <a:lnTo>
                    <a:pt x="218" y="0"/>
                  </a:lnTo>
                  <a:moveTo>
                    <a:pt x="75" y="96"/>
                  </a:moveTo>
                  <a:lnTo>
                    <a:pt x="184" y="69"/>
                  </a:lnTo>
                  <a:lnTo>
                    <a:pt x="184" y="69"/>
                  </a:lnTo>
                  <a:lnTo>
                    <a:pt x="182" y="79"/>
                  </a:lnTo>
                  <a:lnTo>
                    <a:pt x="173" y="151"/>
                  </a:lnTo>
                  <a:lnTo>
                    <a:pt x="80" y="175"/>
                  </a:lnTo>
                  <a:lnTo>
                    <a:pt x="64" y="175"/>
                  </a:lnTo>
                  <a:lnTo>
                    <a:pt x="75" y="96"/>
                  </a:lnTo>
                  <a:lnTo>
                    <a:pt x="75" y="96"/>
                  </a:lnTo>
                  <a:lnTo>
                    <a:pt x="75" y="96"/>
                  </a:lnTo>
                  <a:moveTo>
                    <a:pt x="61" y="192"/>
                  </a:moveTo>
                  <a:lnTo>
                    <a:pt x="170" y="168"/>
                  </a:lnTo>
                  <a:lnTo>
                    <a:pt x="158" y="253"/>
                  </a:lnTo>
                  <a:lnTo>
                    <a:pt x="49" y="276"/>
                  </a:lnTo>
                  <a:lnTo>
                    <a:pt x="61" y="192"/>
                  </a:lnTo>
                  <a:moveTo>
                    <a:pt x="143" y="351"/>
                  </a:moveTo>
                  <a:lnTo>
                    <a:pt x="35" y="372"/>
                  </a:lnTo>
                  <a:lnTo>
                    <a:pt x="46" y="292"/>
                  </a:lnTo>
                  <a:lnTo>
                    <a:pt x="155" y="270"/>
                  </a:lnTo>
                  <a:lnTo>
                    <a:pt x="143" y="3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5" name="íSḻïdê"/>
            <p:cNvSpPr/>
            <p:nvPr/>
          </p:nvSpPr>
          <p:spPr bwMode="auto">
            <a:xfrm>
              <a:off x="5970588" y="2665413"/>
              <a:ext cx="58738" cy="19050"/>
            </a:xfrm>
            <a:custGeom>
              <a:avLst/>
              <a:gdLst>
                <a:gd name="T0" fmla="*/ 0 w 37"/>
                <a:gd name="T1" fmla="*/ 0 h 12"/>
                <a:gd name="T2" fmla="*/ 14 w 37"/>
                <a:gd name="T3" fmla="*/ 9 h 12"/>
                <a:gd name="T4" fmla="*/ 37 w 37"/>
                <a:gd name="T5" fmla="*/ 12 h 12"/>
                <a:gd name="T6" fmla="*/ 23 w 37"/>
                <a:gd name="T7" fmla="*/ 4 h 12"/>
                <a:gd name="T8" fmla="*/ 0 w 37"/>
                <a:gd name="T9" fmla="*/ 0 h 12"/>
              </a:gdLst>
              <a:ahLst/>
              <a:cxnLst>
                <a:cxn ang="0">
                  <a:pos x="T0" y="T1"/>
                </a:cxn>
                <a:cxn ang="0">
                  <a:pos x="T2" y="T3"/>
                </a:cxn>
                <a:cxn ang="0">
                  <a:pos x="T4" y="T5"/>
                </a:cxn>
                <a:cxn ang="0">
                  <a:pos x="T6" y="T7"/>
                </a:cxn>
                <a:cxn ang="0">
                  <a:pos x="T8" y="T9"/>
                </a:cxn>
              </a:cxnLst>
              <a:rect l="0" t="0" r="r" b="b"/>
              <a:pathLst>
                <a:path w="37" h="12">
                  <a:moveTo>
                    <a:pt x="0" y="0"/>
                  </a:moveTo>
                  <a:lnTo>
                    <a:pt x="14" y="9"/>
                  </a:lnTo>
                  <a:lnTo>
                    <a:pt x="37" y="12"/>
                  </a:lnTo>
                  <a:lnTo>
                    <a:pt x="23" y="4"/>
                  </a:lnTo>
                  <a:lnTo>
                    <a:pt x="0" y="0"/>
                  </a:lnTo>
                  <a:close/>
                </a:path>
              </a:pathLst>
            </a:custGeom>
            <a:solidFill>
              <a:srgbClr val="2A377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6" name="iṩḷíḓe"/>
            <p:cNvSpPr/>
            <p:nvPr/>
          </p:nvSpPr>
          <p:spPr bwMode="auto">
            <a:xfrm>
              <a:off x="5970588" y="2665413"/>
              <a:ext cx="58738" cy="19050"/>
            </a:xfrm>
            <a:custGeom>
              <a:avLst/>
              <a:gdLst>
                <a:gd name="T0" fmla="*/ 0 w 37"/>
                <a:gd name="T1" fmla="*/ 0 h 12"/>
                <a:gd name="T2" fmla="*/ 14 w 37"/>
                <a:gd name="T3" fmla="*/ 9 h 12"/>
                <a:gd name="T4" fmla="*/ 37 w 37"/>
                <a:gd name="T5" fmla="*/ 12 h 12"/>
                <a:gd name="T6" fmla="*/ 23 w 37"/>
                <a:gd name="T7" fmla="*/ 4 h 12"/>
                <a:gd name="T8" fmla="*/ 0 w 37"/>
                <a:gd name="T9" fmla="*/ 0 h 12"/>
              </a:gdLst>
              <a:ahLst/>
              <a:cxnLst>
                <a:cxn ang="0">
                  <a:pos x="T0" y="T1"/>
                </a:cxn>
                <a:cxn ang="0">
                  <a:pos x="T2" y="T3"/>
                </a:cxn>
                <a:cxn ang="0">
                  <a:pos x="T4" y="T5"/>
                </a:cxn>
                <a:cxn ang="0">
                  <a:pos x="T6" y="T7"/>
                </a:cxn>
                <a:cxn ang="0">
                  <a:pos x="T8" y="T9"/>
                </a:cxn>
              </a:cxnLst>
              <a:rect l="0" t="0" r="r" b="b"/>
              <a:pathLst>
                <a:path w="37" h="12">
                  <a:moveTo>
                    <a:pt x="0" y="0"/>
                  </a:moveTo>
                  <a:lnTo>
                    <a:pt x="14" y="9"/>
                  </a:lnTo>
                  <a:lnTo>
                    <a:pt x="37" y="12"/>
                  </a:lnTo>
                  <a:lnTo>
                    <a:pt x="23"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7" name="ï$1îḍe"/>
            <p:cNvSpPr/>
            <p:nvPr/>
          </p:nvSpPr>
          <p:spPr bwMode="auto">
            <a:xfrm>
              <a:off x="6010276" y="1939926"/>
              <a:ext cx="100013" cy="728663"/>
            </a:xfrm>
            <a:custGeom>
              <a:avLst/>
              <a:gdLst>
                <a:gd name="T0" fmla="*/ 0 w 63"/>
                <a:gd name="T1" fmla="*/ 459 h 459"/>
                <a:gd name="T2" fmla="*/ 63 w 63"/>
                <a:gd name="T3" fmla="*/ 0 h 459"/>
                <a:gd name="T4" fmla="*/ 0 w 63"/>
                <a:gd name="T5" fmla="*/ 459 h 459"/>
              </a:gdLst>
              <a:ahLst/>
              <a:cxnLst>
                <a:cxn ang="0">
                  <a:pos x="T0" y="T1"/>
                </a:cxn>
                <a:cxn ang="0">
                  <a:pos x="T2" y="T3"/>
                </a:cxn>
                <a:cxn ang="0">
                  <a:pos x="T4" y="T5"/>
                </a:cxn>
              </a:cxnLst>
              <a:rect l="0" t="0" r="r" b="b"/>
              <a:pathLst>
                <a:path w="63" h="459">
                  <a:moveTo>
                    <a:pt x="0" y="459"/>
                  </a:moveTo>
                  <a:lnTo>
                    <a:pt x="63" y="0"/>
                  </a:lnTo>
                  <a:lnTo>
                    <a:pt x="0" y="459"/>
                  </a:lnTo>
                  <a:close/>
                </a:path>
              </a:pathLst>
            </a:custGeom>
            <a:solidFill>
              <a:srgbClr val="10256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8" name="î$ḷïde"/>
            <p:cNvSpPr/>
            <p:nvPr/>
          </p:nvSpPr>
          <p:spPr bwMode="auto">
            <a:xfrm>
              <a:off x="6010276" y="1939926"/>
              <a:ext cx="100013" cy="728663"/>
            </a:xfrm>
            <a:custGeom>
              <a:avLst/>
              <a:gdLst>
                <a:gd name="T0" fmla="*/ 0 w 63"/>
                <a:gd name="T1" fmla="*/ 459 h 459"/>
                <a:gd name="T2" fmla="*/ 63 w 63"/>
                <a:gd name="T3" fmla="*/ 0 h 459"/>
                <a:gd name="T4" fmla="*/ 0 w 63"/>
                <a:gd name="T5" fmla="*/ 459 h 459"/>
              </a:gdLst>
              <a:ahLst/>
              <a:cxnLst>
                <a:cxn ang="0">
                  <a:pos x="T0" y="T1"/>
                </a:cxn>
                <a:cxn ang="0">
                  <a:pos x="T2" y="T3"/>
                </a:cxn>
                <a:cxn ang="0">
                  <a:pos x="T4" y="T5"/>
                </a:cxn>
              </a:cxnLst>
              <a:rect l="0" t="0" r="r" b="b"/>
              <a:pathLst>
                <a:path w="63" h="459">
                  <a:moveTo>
                    <a:pt x="0" y="459"/>
                  </a:moveTo>
                  <a:lnTo>
                    <a:pt x="63" y="0"/>
                  </a:lnTo>
                  <a:lnTo>
                    <a:pt x="0" y="4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09" name="îŝ1íḑé"/>
            <p:cNvSpPr/>
            <p:nvPr/>
          </p:nvSpPr>
          <p:spPr bwMode="auto">
            <a:xfrm>
              <a:off x="5730876" y="2636838"/>
              <a:ext cx="1779588" cy="215900"/>
            </a:xfrm>
            <a:custGeom>
              <a:avLst/>
              <a:gdLst>
                <a:gd name="T0" fmla="*/ 1121 w 1121"/>
                <a:gd name="T1" fmla="*/ 121 h 136"/>
                <a:gd name="T2" fmla="*/ 1011 w 1121"/>
                <a:gd name="T3" fmla="*/ 136 h 136"/>
                <a:gd name="T4" fmla="*/ 0 w 1121"/>
                <a:gd name="T5" fmla="*/ 53 h 136"/>
                <a:gd name="T6" fmla="*/ 2 w 1121"/>
                <a:gd name="T7" fmla="*/ 4 h 136"/>
                <a:gd name="T8" fmla="*/ 153 w 1121"/>
                <a:gd name="T9" fmla="*/ 0 h 136"/>
                <a:gd name="T10" fmla="*/ 1094 w 1121"/>
                <a:gd name="T11" fmla="*/ 92 h 136"/>
                <a:gd name="T12" fmla="*/ 1121 w 1121"/>
                <a:gd name="T13" fmla="*/ 121 h 136"/>
              </a:gdLst>
              <a:ahLst/>
              <a:cxnLst>
                <a:cxn ang="0">
                  <a:pos x="T0" y="T1"/>
                </a:cxn>
                <a:cxn ang="0">
                  <a:pos x="T2" y="T3"/>
                </a:cxn>
                <a:cxn ang="0">
                  <a:pos x="T4" y="T5"/>
                </a:cxn>
                <a:cxn ang="0">
                  <a:pos x="T6" y="T7"/>
                </a:cxn>
                <a:cxn ang="0">
                  <a:pos x="T8" y="T9"/>
                </a:cxn>
                <a:cxn ang="0">
                  <a:pos x="T10" y="T11"/>
                </a:cxn>
                <a:cxn ang="0">
                  <a:pos x="T12" y="T13"/>
                </a:cxn>
              </a:cxnLst>
              <a:rect l="0" t="0" r="r" b="b"/>
              <a:pathLst>
                <a:path w="1121" h="136">
                  <a:moveTo>
                    <a:pt x="1121" y="121"/>
                  </a:moveTo>
                  <a:lnTo>
                    <a:pt x="1011" y="136"/>
                  </a:lnTo>
                  <a:lnTo>
                    <a:pt x="0" y="53"/>
                  </a:lnTo>
                  <a:lnTo>
                    <a:pt x="2" y="4"/>
                  </a:lnTo>
                  <a:lnTo>
                    <a:pt x="153" y="0"/>
                  </a:lnTo>
                  <a:lnTo>
                    <a:pt x="1094" y="92"/>
                  </a:lnTo>
                  <a:lnTo>
                    <a:pt x="1121" y="121"/>
                  </a:lnTo>
                  <a:close/>
                </a:path>
              </a:pathLst>
            </a:custGeom>
            <a:solidFill>
              <a:srgbClr val="56219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0" name="iṣľiḋé"/>
            <p:cNvSpPr/>
            <p:nvPr/>
          </p:nvSpPr>
          <p:spPr bwMode="auto">
            <a:xfrm>
              <a:off x="5730876" y="2636838"/>
              <a:ext cx="1779588" cy="215900"/>
            </a:xfrm>
            <a:custGeom>
              <a:avLst/>
              <a:gdLst>
                <a:gd name="T0" fmla="*/ 1121 w 1121"/>
                <a:gd name="T1" fmla="*/ 121 h 136"/>
                <a:gd name="T2" fmla="*/ 1011 w 1121"/>
                <a:gd name="T3" fmla="*/ 136 h 136"/>
                <a:gd name="T4" fmla="*/ 0 w 1121"/>
                <a:gd name="T5" fmla="*/ 53 h 136"/>
                <a:gd name="T6" fmla="*/ 2 w 1121"/>
                <a:gd name="T7" fmla="*/ 4 h 136"/>
                <a:gd name="T8" fmla="*/ 153 w 1121"/>
                <a:gd name="T9" fmla="*/ 0 h 136"/>
                <a:gd name="T10" fmla="*/ 1094 w 1121"/>
                <a:gd name="T11" fmla="*/ 92 h 136"/>
                <a:gd name="T12" fmla="*/ 1121 w 1121"/>
                <a:gd name="T13" fmla="*/ 121 h 136"/>
              </a:gdLst>
              <a:ahLst/>
              <a:cxnLst>
                <a:cxn ang="0">
                  <a:pos x="T0" y="T1"/>
                </a:cxn>
                <a:cxn ang="0">
                  <a:pos x="T2" y="T3"/>
                </a:cxn>
                <a:cxn ang="0">
                  <a:pos x="T4" y="T5"/>
                </a:cxn>
                <a:cxn ang="0">
                  <a:pos x="T6" y="T7"/>
                </a:cxn>
                <a:cxn ang="0">
                  <a:pos x="T8" y="T9"/>
                </a:cxn>
                <a:cxn ang="0">
                  <a:pos x="T10" y="T11"/>
                </a:cxn>
                <a:cxn ang="0">
                  <a:pos x="T12" y="T13"/>
                </a:cxn>
              </a:cxnLst>
              <a:rect l="0" t="0" r="r" b="b"/>
              <a:pathLst>
                <a:path w="1121" h="136">
                  <a:moveTo>
                    <a:pt x="1121" y="121"/>
                  </a:moveTo>
                  <a:lnTo>
                    <a:pt x="1011" y="136"/>
                  </a:lnTo>
                  <a:lnTo>
                    <a:pt x="0" y="53"/>
                  </a:lnTo>
                  <a:lnTo>
                    <a:pt x="2" y="4"/>
                  </a:lnTo>
                  <a:lnTo>
                    <a:pt x="153" y="0"/>
                  </a:lnTo>
                  <a:lnTo>
                    <a:pt x="1094" y="92"/>
                  </a:lnTo>
                  <a:lnTo>
                    <a:pt x="1121"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1" name="îṧľiḑê"/>
            <p:cNvSpPr/>
            <p:nvPr/>
          </p:nvSpPr>
          <p:spPr bwMode="auto">
            <a:xfrm>
              <a:off x="4711701" y="2598738"/>
              <a:ext cx="1127125" cy="560388"/>
            </a:xfrm>
            <a:custGeom>
              <a:avLst/>
              <a:gdLst>
                <a:gd name="T0" fmla="*/ 720 w 720"/>
                <a:gd name="T1" fmla="*/ 299 h 358"/>
                <a:gd name="T2" fmla="*/ 701 w 720"/>
                <a:gd name="T3" fmla="*/ 316 h 358"/>
                <a:gd name="T4" fmla="*/ 665 w 720"/>
                <a:gd name="T5" fmla="*/ 318 h 358"/>
                <a:gd name="T6" fmla="*/ 654 w 720"/>
                <a:gd name="T7" fmla="*/ 319 h 358"/>
                <a:gd name="T8" fmla="*/ 289 w 720"/>
                <a:gd name="T9" fmla="*/ 339 h 358"/>
                <a:gd name="T10" fmla="*/ 54 w 720"/>
                <a:gd name="T11" fmla="*/ 358 h 358"/>
                <a:gd name="T12" fmla="*/ 49 w 720"/>
                <a:gd name="T13" fmla="*/ 358 h 358"/>
                <a:gd name="T14" fmla="*/ 46 w 720"/>
                <a:gd name="T15" fmla="*/ 358 h 358"/>
                <a:gd name="T16" fmla="*/ 45 w 720"/>
                <a:gd name="T17" fmla="*/ 357 h 358"/>
                <a:gd name="T18" fmla="*/ 6 w 720"/>
                <a:gd name="T19" fmla="*/ 317 h 358"/>
                <a:gd name="T20" fmla="*/ 5 w 720"/>
                <a:gd name="T21" fmla="*/ 316 h 358"/>
                <a:gd name="T22" fmla="*/ 3 w 720"/>
                <a:gd name="T23" fmla="*/ 309 h 358"/>
                <a:gd name="T24" fmla="*/ 1 w 720"/>
                <a:gd name="T25" fmla="*/ 301 h 358"/>
                <a:gd name="T26" fmla="*/ 1 w 720"/>
                <a:gd name="T27" fmla="*/ 292 h 358"/>
                <a:gd name="T28" fmla="*/ 0 w 720"/>
                <a:gd name="T29" fmla="*/ 172 h 358"/>
                <a:gd name="T30" fmla="*/ 7 w 720"/>
                <a:gd name="T31" fmla="*/ 143 h 358"/>
                <a:gd name="T32" fmla="*/ 29 w 720"/>
                <a:gd name="T33" fmla="*/ 117 h 358"/>
                <a:gd name="T34" fmla="*/ 54 w 720"/>
                <a:gd name="T35" fmla="*/ 109 h 358"/>
                <a:gd name="T36" fmla="*/ 91 w 720"/>
                <a:gd name="T37" fmla="*/ 101 h 358"/>
                <a:gd name="T38" fmla="*/ 91 w 720"/>
                <a:gd name="T39" fmla="*/ 101 h 358"/>
                <a:gd name="T40" fmla="*/ 671 w 720"/>
                <a:gd name="T41" fmla="*/ 0 h 358"/>
                <a:gd name="T42" fmla="*/ 670 w 720"/>
                <a:gd name="T43" fmla="*/ 35 h 358"/>
                <a:gd name="T44" fmla="*/ 669 w 720"/>
                <a:gd name="T45" fmla="*/ 195 h 358"/>
                <a:gd name="T46" fmla="*/ 668 w 720"/>
                <a:gd name="T47" fmla="*/ 235 h 358"/>
                <a:gd name="T48" fmla="*/ 720 w 720"/>
                <a:gd name="T49" fmla="*/ 29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0" h="358">
                  <a:moveTo>
                    <a:pt x="720" y="299"/>
                  </a:moveTo>
                  <a:cubicBezTo>
                    <a:pt x="701" y="316"/>
                    <a:pt x="701" y="316"/>
                    <a:pt x="701" y="316"/>
                  </a:cubicBezTo>
                  <a:cubicBezTo>
                    <a:pt x="665" y="318"/>
                    <a:pt x="665" y="318"/>
                    <a:pt x="665" y="318"/>
                  </a:cubicBezTo>
                  <a:cubicBezTo>
                    <a:pt x="654" y="319"/>
                    <a:pt x="654" y="319"/>
                    <a:pt x="654" y="319"/>
                  </a:cubicBezTo>
                  <a:cubicBezTo>
                    <a:pt x="289" y="339"/>
                    <a:pt x="289" y="339"/>
                    <a:pt x="289" y="339"/>
                  </a:cubicBezTo>
                  <a:cubicBezTo>
                    <a:pt x="54" y="358"/>
                    <a:pt x="54" y="358"/>
                    <a:pt x="54" y="358"/>
                  </a:cubicBezTo>
                  <a:cubicBezTo>
                    <a:pt x="52" y="358"/>
                    <a:pt x="51" y="358"/>
                    <a:pt x="49" y="358"/>
                  </a:cubicBezTo>
                  <a:cubicBezTo>
                    <a:pt x="48" y="358"/>
                    <a:pt x="47" y="358"/>
                    <a:pt x="46" y="358"/>
                  </a:cubicBezTo>
                  <a:cubicBezTo>
                    <a:pt x="45" y="357"/>
                    <a:pt x="45" y="357"/>
                    <a:pt x="45" y="357"/>
                  </a:cubicBezTo>
                  <a:cubicBezTo>
                    <a:pt x="25" y="352"/>
                    <a:pt x="12" y="335"/>
                    <a:pt x="6" y="317"/>
                  </a:cubicBezTo>
                  <a:cubicBezTo>
                    <a:pt x="5" y="316"/>
                    <a:pt x="5" y="316"/>
                    <a:pt x="5" y="316"/>
                  </a:cubicBezTo>
                  <a:cubicBezTo>
                    <a:pt x="4" y="314"/>
                    <a:pt x="4" y="311"/>
                    <a:pt x="3" y="309"/>
                  </a:cubicBezTo>
                  <a:cubicBezTo>
                    <a:pt x="2" y="306"/>
                    <a:pt x="2" y="304"/>
                    <a:pt x="1" y="301"/>
                  </a:cubicBezTo>
                  <a:cubicBezTo>
                    <a:pt x="1" y="298"/>
                    <a:pt x="1" y="295"/>
                    <a:pt x="1" y="292"/>
                  </a:cubicBezTo>
                  <a:cubicBezTo>
                    <a:pt x="0" y="172"/>
                    <a:pt x="0" y="172"/>
                    <a:pt x="0" y="172"/>
                  </a:cubicBezTo>
                  <a:cubicBezTo>
                    <a:pt x="0" y="162"/>
                    <a:pt x="3" y="152"/>
                    <a:pt x="7" y="143"/>
                  </a:cubicBezTo>
                  <a:cubicBezTo>
                    <a:pt x="12" y="133"/>
                    <a:pt x="20" y="124"/>
                    <a:pt x="29" y="117"/>
                  </a:cubicBezTo>
                  <a:cubicBezTo>
                    <a:pt x="37" y="114"/>
                    <a:pt x="46" y="111"/>
                    <a:pt x="54" y="109"/>
                  </a:cubicBezTo>
                  <a:cubicBezTo>
                    <a:pt x="91" y="101"/>
                    <a:pt x="91" y="101"/>
                    <a:pt x="91" y="101"/>
                  </a:cubicBezTo>
                  <a:cubicBezTo>
                    <a:pt x="91" y="101"/>
                    <a:pt x="91" y="101"/>
                    <a:pt x="91" y="101"/>
                  </a:cubicBezTo>
                  <a:cubicBezTo>
                    <a:pt x="671" y="0"/>
                    <a:pt x="671" y="0"/>
                    <a:pt x="671" y="0"/>
                  </a:cubicBezTo>
                  <a:cubicBezTo>
                    <a:pt x="670" y="35"/>
                    <a:pt x="670" y="35"/>
                    <a:pt x="670" y="35"/>
                  </a:cubicBezTo>
                  <a:cubicBezTo>
                    <a:pt x="669" y="195"/>
                    <a:pt x="669" y="195"/>
                    <a:pt x="669" y="195"/>
                  </a:cubicBezTo>
                  <a:cubicBezTo>
                    <a:pt x="668" y="235"/>
                    <a:pt x="668" y="235"/>
                    <a:pt x="668" y="235"/>
                  </a:cubicBezTo>
                  <a:cubicBezTo>
                    <a:pt x="720" y="299"/>
                    <a:pt x="720" y="299"/>
                    <a:pt x="720" y="299"/>
                  </a:cubicBezTo>
                </a:path>
              </a:pathLst>
            </a:custGeom>
            <a:solidFill>
              <a:srgbClr val="9530E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2" name="íṡlíḋè"/>
            <p:cNvSpPr/>
            <p:nvPr/>
          </p:nvSpPr>
          <p:spPr bwMode="auto">
            <a:xfrm>
              <a:off x="4722813" y="2598738"/>
              <a:ext cx="1039813" cy="223838"/>
            </a:xfrm>
            <a:custGeom>
              <a:avLst/>
              <a:gdLst>
                <a:gd name="T0" fmla="*/ 664 w 664"/>
                <a:gd name="T1" fmla="*/ 0 h 143"/>
                <a:gd name="T2" fmla="*/ 663 w 664"/>
                <a:gd name="T3" fmla="*/ 35 h 143"/>
                <a:gd name="T4" fmla="*/ 587 w 664"/>
                <a:gd name="T5" fmla="*/ 57 h 143"/>
                <a:gd name="T6" fmla="*/ 0 w 664"/>
                <a:gd name="T7" fmla="*/ 143 h 143"/>
                <a:gd name="T8" fmla="*/ 22 w 664"/>
                <a:gd name="T9" fmla="*/ 117 h 143"/>
                <a:gd name="T10" fmla="*/ 47 w 664"/>
                <a:gd name="T11" fmla="*/ 109 h 143"/>
                <a:gd name="T12" fmla="*/ 84 w 664"/>
                <a:gd name="T13" fmla="*/ 101 h 143"/>
                <a:gd name="T14" fmla="*/ 84 w 664"/>
                <a:gd name="T15" fmla="*/ 101 h 143"/>
                <a:gd name="T16" fmla="*/ 664 w 664"/>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4" h="143">
                  <a:moveTo>
                    <a:pt x="664" y="0"/>
                  </a:moveTo>
                  <a:cubicBezTo>
                    <a:pt x="663" y="35"/>
                    <a:pt x="663" y="35"/>
                    <a:pt x="663" y="35"/>
                  </a:cubicBezTo>
                  <a:cubicBezTo>
                    <a:pt x="587" y="57"/>
                    <a:pt x="587" y="57"/>
                    <a:pt x="587" y="57"/>
                  </a:cubicBezTo>
                  <a:cubicBezTo>
                    <a:pt x="0" y="143"/>
                    <a:pt x="0" y="143"/>
                    <a:pt x="0" y="143"/>
                  </a:cubicBezTo>
                  <a:cubicBezTo>
                    <a:pt x="5" y="133"/>
                    <a:pt x="13" y="124"/>
                    <a:pt x="22" y="117"/>
                  </a:cubicBezTo>
                  <a:cubicBezTo>
                    <a:pt x="30" y="114"/>
                    <a:pt x="39" y="111"/>
                    <a:pt x="47" y="109"/>
                  </a:cubicBezTo>
                  <a:cubicBezTo>
                    <a:pt x="84" y="101"/>
                    <a:pt x="84" y="101"/>
                    <a:pt x="84" y="101"/>
                  </a:cubicBezTo>
                  <a:cubicBezTo>
                    <a:pt x="84" y="101"/>
                    <a:pt x="84" y="101"/>
                    <a:pt x="84" y="101"/>
                  </a:cubicBezTo>
                  <a:lnTo>
                    <a:pt x="664" y="0"/>
                  </a:lnTo>
                  <a:close/>
                </a:path>
              </a:pathLst>
            </a:custGeom>
            <a:solidFill>
              <a:srgbClr val="B752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3" name="íṥḻîḓè"/>
            <p:cNvSpPr/>
            <p:nvPr/>
          </p:nvSpPr>
          <p:spPr bwMode="auto">
            <a:xfrm>
              <a:off x="4721226" y="2990851"/>
              <a:ext cx="1019175" cy="168275"/>
            </a:xfrm>
            <a:prstGeom prst="rect">
              <a:avLst/>
            </a:prstGeom>
            <a:solidFill>
              <a:srgbClr val="7629C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3200"/>
            </a:p>
          </p:txBody>
        </p:sp>
        <p:sp>
          <p:nvSpPr>
            <p:cNvPr id="214" name="ïṥḻïḋè"/>
            <p:cNvSpPr/>
            <p:nvPr/>
          </p:nvSpPr>
          <p:spPr bwMode="auto">
            <a:xfrm>
              <a:off x="5727700" y="2668588"/>
              <a:ext cx="1665288" cy="534988"/>
            </a:xfrm>
            <a:custGeom>
              <a:avLst/>
              <a:gdLst>
                <a:gd name="T0" fmla="*/ 1063 w 1063"/>
                <a:gd name="T1" fmla="*/ 343 h 343"/>
                <a:gd name="T2" fmla="*/ 2 w 1063"/>
                <a:gd name="T3" fmla="*/ 256 h 343"/>
                <a:gd name="T4" fmla="*/ 1 w 1063"/>
                <a:gd name="T5" fmla="*/ 38 h 343"/>
                <a:gd name="T6" fmla="*/ 0 w 1063"/>
                <a:gd name="T7" fmla="*/ 0 h 343"/>
                <a:gd name="T8" fmla="*/ 1061 w 1063"/>
                <a:gd name="T9" fmla="*/ 110 h 343"/>
                <a:gd name="T10" fmla="*/ 1032 w 1063"/>
                <a:gd name="T11" fmla="*/ 125 h 343"/>
                <a:gd name="T12" fmla="*/ 1020 w 1063"/>
                <a:gd name="T13" fmla="*/ 145 h 343"/>
                <a:gd name="T14" fmla="*/ 1019 w 1063"/>
                <a:gd name="T15" fmla="*/ 150 h 343"/>
                <a:gd name="T16" fmla="*/ 1019 w 1063"/>
                <a:gd name="T17" fmla="*/ 150 h 343"/>
                <a:gd name="T18" fmla="*/ 1009 w 1063"/>
                <a:gd name="T19" fmla="*/ 212 h 343"/>
                <a:gd name="T20" fmla="*/ 1031 w 1063"/>
                <a:gd name="T21" fmla="*/ 314 h 343"/>
                <a:gd name="T22" fmla="*/ 1063 w 1063"/>
                <a:gd name="T23"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3" h="343">
                  <a:moveTo>
                    <a:pt x="1063" y="343"/>
                  </a:moveTo>
                  <a:cubicBezTo>
                    <a:pt x="2" y="256"/>
                    <a:pt x="2" y="256"/>
                    <a:pt x="2" y="256"/>
                  </a:cubicBezTo>
                  <a:cubicBezTo>
                    <a:pt x="1" y="38"/>
                    <a:pt x="1" y="38"/>
                    <a:pt x="1" y="38"/>
                  </a:cubicBezTo>
                  <a:cubicBezTo>
                    <a:pt x="0" y="0"/>
                    <a:pt x="0" y="0"/>
                    <a:pt x="0" y="0"/>
                  </a:cubicBezTo>
                  <a:cubicBezTo>
                    <a:pt x="1061" y="110"/>
                    <a:pt x="1061" y="110"/>
                    <a:pt x="1061" y="110"/>
                  </a:cubicBezTo>
                  <a:cubicBezTo>
                    <a:pt x="1050" y="111"/>
                    <a:pt x="1040" y="116"/>
                    <a:pt x="1032" y="125"/>
                  </a:cubicBezTo>
                  <a:cubicBezTo>
                    <a:pt x="1027" y="131"/>
                    <a:pt x="1023" y="137"/>
                    <a:pt x="1020" y="145"/>
                  </a:cubicBezTo>
                  <a:cubicBezTo>
                    <a:pt x="1020" y="147"/>
                    <a:pt x="1019" y="148"/>
                    <a:pt x="1019" y="150"/>
                  </a:cubicBezTo>
                  <a:cubicBezTo>
                    <a:pt x="1019" y="150"/>
                    <a:pt x="1019" y="150"/>
                    <a:pt x="1019" y="150"/>
                  </a:cubicBezTo>
                  <a:cubicBezTo>
                    <a:pt x="1012" y="167"/>
                    <a:pt x="1009" y="189"/>
                    <a:pt x="1009" y="212"/>
                  </a:cubicBezTo>
                  <a:cubicBezTo>
                    <a:pt x="1009" y="249"/>
                    <a:pt x="1016" y="289"/>
                    <a:pt x="1031" y="314"/>
                  </a:cubicBezTo>
                  <a:cubicBezTo>
                    <a:pt x="1039" y="330"/>
                    <a:pt x="1050" y="340"/>
                    <a:pt x="1063" y="343"/>
                  </a:cubicBezTo>
                </a:path>
              </a:pathLst>
            </a:custGeom>
            <a:solidFill>
              <a:srgbClr val="E8E6B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5" name="ïṧḻíde"/>
            <p:cNvSpPr/>
            <p:nvPr/>
          </p:nvSpPr>
          <p:spPr bwMode="auto">
            <a:xfrm>
              <a:off x="5767388" y="2832100"/>
              <a:ext cx="1576388" cy="306388"/>
            </a:xfrm>
            <a:custGeom>
              <a:avLst/>
              <a:gdLst>
                <a:gd name="T0" fmla="*/ 1007 w 1007"/>
                <a:gd name="T1" fmla="*/ 196 h 196"/>
                <a:gd name="T2" fmla="*/ 0 w 1007"/>
                <a:gd name="T3" fmla="*/ 119 h 196"/>
                <a:gd name="T4" fmla="*/ 0 w 1007"/>
                <a:gd name="T5" fmla="*/ 0 h 196"/>
                <a:gd name="T6" fmla="*/ 987 w 1007"/>
                <a:gd name="T7" fmla="*/ 107 h 196"/>
                <a:gd name="T8" fmla="*/ 1007 w 1007"/>
                <a:gd name="T9" fmla="*/ 196 h 196"/>
              </a:gdLst>
              <a:ahLst/>
              <a:cxnLst>
                <a:cxn ang="0">
                  <a:pos x="T0" y="T1"/>
                </a:cxn>
                <a:cxn ang="0">
                  <a:pos x="T2" y="T3"/>
                </a:cxn>
                <a:cxn ang="0">
                  <a:pos x="T4" y="T5"/>
                </a:cxn>
                <a:cxn ang="0">
                  <a:pos x="T6" y="T7"/>
                </a:cxn>
                <a:cxn ang="0">
                  <a:pos x="T8" y="T9"/>
                </a:cxn>
              </a:cxnLst>
              <a:rect l="0" t="0" r="r" b="b"/>
              <a:pathLst>
                <a:path w="1007" h="196">
                  <a:moveTo>
                    <a:pt x="1007" y="196"/>
                  </a:moveTo>
                  <a:cubicBezTo>
                    <a:pt x="0" y="119"/>
                    <a:pt x="0" y="119"/>
                    <a:pt x="0" y="119"/>
                  </a:cubicBezTo>
                  <a:cubicBezTo>
                    <a:pt x="0" y="0"/>
                    <a:pt x="0" y="0"/>
                    <a:pt x="0" y="0"/>
                  </a:cubicBezTo>
                  <a:cubicBezTo>
                    <a:pt x="987" y="107"/>
                    <a:pt x="987" y="107"/>
                    <a:pt x="987" y="107"/>
                  </a:cubicBezTo>
                  <a:cubicBezTo>
                    <a:pt x="986" y="140"/>
                    <a:pt x="993" y="174"/>
                    <a:pt x="1007" y="196"/>
                  </a:cubicBezTo>
                </a:path>
              </a:pathLst>
            </a:custGeom>
            <a:solidFill>
              <a:srgbClr val="FFFFE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6" name="ïṣ1ídé"/>
            <p:cNvSpPr/>
            <p:nvPr/>
          </p:nvSpPr>
          <p:spPr bwMode="auto">
            <a:xfrm>
              <a:off x="5699125" y="2657475"/>
              <a:ext cx="139700" cy="396875"/>
            </a:xfrm>
            <a:custGeom>
              <a:avLst/>
              <a:gdLst>
                <a:gd name="T0" fmla="*/ 89 w 89"/>
                <a:gd name="T1" fmla="*/ 254 h 254"/>
                <a:gd name="T2" fmla="*/ 0 w 89"/>
                <a:gd name="T3" fmla="*/ 246 h 254"/>
                <a:gd name="T4" fmla="*/ 0 w 89"/>
                <a:gd name="T5" fmla="*/ 0 h 254"/>
                <a:gd name="T6" fmla="*/ 89 w 89"/>
                <a:gd name="T7" fmla="*/ 12 h 254"/>
                <a:gd name="T8" fmla="*/ 85 w 89"/>
                <a:gd name="T9" fmla="*/ 14 h 254"/>
                <a:gd name="T10" fmla="*/ 52 w 89"/>
                <a:gd name="T11" fmla="*/ 48 h 254"/>
                <a:gd name="T12" fmla="*/ 52 w 89"/>
                <a:gd name="T13" fmla="*/ 63 h 254"/>
                <a:gd name="T14" fmla="*/ 52 w 89"/>
                <a:gd name="T15" fmla="*/ 203 h 254"/>
                <a:gd name="T16" fmla="*/ 89 w 89"/>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54">
                  <a:moveTo>
                    <a:pt x="89" y="254"/>
                  </a:moveTo>
                  <a:cubicBezTo>
                    <a:pt x="0" y="246"/>
                    <a:pt x="0" y="246"/>
                    <a:pt x="0" y="246"/>
                  </a:cubicBezTo>
                  <a:cubicBezTo>
                    <a:pt x="0" y="0"/>
                    <a:pt x="0" y="0"/>
                    <a:pt x="0" y="0"/>
                  </a:cubicBezTo>
                  <a:cubicBezTo>
                    <a:pt x="89" y="12"/>
                    <a:pt x="89" y="12"/>
                    <a:pt x="89" y="12"/>
                  </a:cubicBezTo>
                  <a:cubicBezTo>
                    <a:pt x="89" y="12"/>
                    <a:pt x="88" y="13"/>
                    <a:pt x="85" y="14"/>
                  </a:cubicBezTo>
                  <a:cubicBezTo>
                    <a:pt x="77" y="17"/>
                    <a:pt x="57" y="26"/>
                    <a:pt x="52" y="48"/>
                  </a:cubicBezTo>
                  <a:cubicBezTo>
                    <a:pt x="51" y="52"/>
                    <a:pt x="51" y="58"/>
                    <a:pt x="52" y="63"/>
                  </a:cubicBezTo>
                  <a:cubicBezTo>
                    <a:pt x="52" y="203"/>
                    <a:pt x="52" y="203"/>
                    <a:pt x="52" y="203"/>
                  </a:cubicBezTo>
                  <a:cubicBezTo>
                    <a:pt x="51" y="226"/>
                    <a:pt x="69" y="241"/>
                    <a:pt x="89" y="254"/>
                  </a:cubicBezTo>
                </a:path>
              </a:pathLst>
            </a:custGeom>
            <a:solidFill>
              <a:srgbClr val="333A3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7" name="îśḷïḍê"/>
            <p:cNvSpPr/>
            <p:nvPr/>
          </p:nvSpPr>
          <p:spPr bwMode="auto">
            <a:xfrm>
              <a:off x="5637213" y="2590800"/>
              <a:ext cx="1879600" cy="620713"/>
            </a:xfrm>
            <a:custGeom>
              <a:avLst/>
              <a:gdLst>
                <a:gd name="T0" fmla="*/ 1200 w 1200"/>
                <a:gd name="T1" fmla="*/ 110 h 397"/>
                <a:gd name="T2" fmla="*/ 100 w 1200"/>
                <a:gd name="T3" fmla="*/ 0 h 397"/>
                <a:gd name="T4" fmla="*/ 99 w 1200"/>
                <a:gd name="T5" fmla="*/ 0 h 397"/>
                <a:gd name="T6" fmla="*/ 31 w 1200"/>
                <a:gd name="T7" fmla="*/ 23 h 397"/>
                <a:gd name="T8" fmla="*/ 9 w 1200"/>
                <a:gd name="T9" fmla="*/ 49 h 397"/>
                <a:gd name="T10" fmla="*/ 0 w 1200"/>
                <a:gd name="T11" fmla="*/ 83 h 397"/>
                <a:gd name="T12" fmla="*/ 0 w 1200"/>
                <a:gd name="T13" fmla="*/ 237 h 397"/>
                <a:gd name="T14" fmla="*/ 9 w 1200"/>
                <a:gd name="T15" fmla="*/ 270 h 397"/>
                <a:gd name="T16" fmla="*/ 45 w 1200"/>
                <a:gd name="T17" fmla="*/ 306 h 397"/>
                <a:gd name="T18" fmla="*/ 99 w 1200"/>
                <a:gd name="T19" fmla="*/ 319 h 397"/>
                <a:gd name="T20" fmla="*/ 99 w 1200"/>
                <a:gd name="T21" fmla="*/ 298 h 397"/>
                <a:gd name="T22" fmla="*/ 97 w 1200"/>
                <a:gd name="T23" fmla="*/ 319 h 397"/>
                <a:gd name="T24" fmla="*/ 1196 w 1200"/>
                <a:gd name="T25" fmla="*/ 397 h 397"/>
                <a:gd name="T26" fmla="*/ 1199 w 1200"/>
                <a:gd name="T27" fmla="*/ 355 h 397"/>
                <a:gd name="T28" fmla="*/ 99 w 1200"/>
                <a:gd name="T29" fmla="*/ 277 h 397"/>
                <a:gd name="T30" fmla="*/ 99 w 1200"/>
                <a:gd name="T31" fmla="*/ 277 h 397"/>
                <a:gd name="T32" fmla="*/ 57 w 1200"/>
                <a:gd name="T33" fmla="*/ 263 h 397"/>
                <a:gd name="T34" fmla="*/ 46 w 1200"/>
                <a:gd name="T35" fmla="*/ 251 h 397"/>
                <a:gd name="T36" fmla="*/ 42 w 1200"/>
                <a:gd name="T37" fmla="*/ 237 h 397"/>
                <a:gd name="T38" fmla="*/ 42 w 1200"/>
                <a:gd name="T39" fmla="*/ 83 h 397"/>
                <a:gd name="T40" fmla="*/ 46 w 1200"/>
                <a:gd name="T41" fmla="*/ 69 h 397"/>
                <a:gd name="T42" fmla="*/ 65 w 1200"/>
                <a:gd name="T43" fmla="*/ 51 h 397"/>
                <a:gd name="T44" fmla="*/ 99 w 1200"/>
                <a:gd name="T45" fmla="*/ 43 h 397"/>
                <a:gd name="T46" fmla="*/ 99 w 1200"/>
                <a:gd name="T47" fmla="*/ 22 h 397"/>
                <a:gd name="T48" fmla="*/ 97 w 1200"/>
                <a:gd name="T49" fmla="*/ 43 h 397"/>
                <a:gd name="T50" fmla="*/ 1196 w 1200"/>
                <a:gd name="T51" fmla="*/ 152 h 397"/>
                <a:gd name="T52" fmla="*/ 1200 w 1200"/>
                <a:gd name="T53" fmla="*/ 11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0" h="397">
                  <a:moveTo>
                    <a:pt x="1200" y="110"/>
                  </a:moveTo>
                  <a:cubicBezTo>
                    <a:pt x="100" y="0"/>
                    <a:pt x="100" y="0"/>
                    <a:pt x="100" y="0"/>
                  </a:cubicBezTo>
                  <a:cubicBezTo>
                    <a:pt x="99" y="0"/>
                    <a:pt x="99" y="0"/>
                    <a:pt x="99" y="0"/>
                  </a:cubicBezTo>
                  <a:cubicBezTo>
                    <a:pt x="73" y="1"/>
                    <a:pt x="49" y="9"/>
                    <a:pt x="31" y="23"/>
                  </a:cubicBezTo>
                  <a:cubicBezTo>
                    <a:pt x="22" y="30"/>
                    <a:pt x="14" y="39"/>
                    <a:pt x="9" y="49"/>
                  </a:cubicBezTo>
                  <a:cubicBezTo>
                    <a:pt x="3" y="59"/>
                    <a:pt x="0" y="71"/>
                    <a:pt x="0" y="83"/>
                  </a:cubicBezTo>
                  <a:cubicBezTo>
                    <a:pt x="0" y="237"/>
                    <a:pt x="0" y="237"/>
                    <a:pt x="0" y="237"/>
                  </a:cubicBezTo>
                  <a:cubicBezTo>
                    <a:pt x="0" y="249"/>
                    <a:pt x="3" y="260"/>
                    <a:pt x="9" y="270"/>
                  </a:cubicBezTo>
                  <a:cubicBezTo>
                    <a:pt x="17" y="286"/>
                    <a:pt x="30" y="298"/>
                    <a:pt x="45" y="306"/>
                  </a:cubicBezTo>
                  <a:cubicBezTo>
                    <a:pt x="61" y="314"/>
                    <a:pt x="79" y="319"/>
                    <a:pt x="99" y="319"/>
                  </a:cubicBezTo>
                  <a:cubicBezTo>
                    <a:pt x="99" y="298"/>
                    <a:pt x="99" y="298"/>
                    <a:pt x="99" y="298"/>
                  </a:cubicBezTo>
                  <a:cubicBezTo>
                    <a:pt x="97" y="319"/>
                    <a:pt x="97" y="319"/>
                    <a:pt x="97" y="319"/>
                  </a:cubicBezTo>
                  <a:cubicBezTo>
                    <a:pt x="1196" y="397"/>
                    <a:pt x="1196" y="397"/>
                    <a:pt x="1196" y="397"/>
                  </a:cubicBezTo>
                  <a:cubicBezTo>
                    <a:pt x="1199" y="355"/>
                    <a:pt x="1199" y="355"/>
                    <a:pt x="1199" y="355"/>
                  </a:cubicBezTo>
                  <a:cubicBezTo>
                    <a:pt x="99" y="277"/>
                    <a:pt x="99" y="277"/>
                    <a:pt x="99" y="277"/>
                  </a:cubicBezTo>
                  <a:cubicBezTo>
                    <a:pt x="99" y="277"/>
                    <a:pt x="99" y="277"/>
                    <a:pt x="99" y="277"/>
                  </a:cubicBezTo>
                  <a:cubicBezTo>
                    <a:pt x="82" y="277"/>
                    <a:pt x="67" y="271"/>
                    <a:pt x="57" y="263"/>
                  </a:cubicBezTo>
                  <a:cubicBezTo>
                    <a:pt x="52" y="260"/>
                    <a:pt x="48" y="255"/>
                    <a:pt x="46" y="251"/>
                  </a:cubicBezTo>
                  <a:cubicBezTo>
                    <a:pt x="43" y="246"/>
                    <a:pt x="42" y="241"/>
                    <a:pt x="42" y="237"/>
                  </a:cubicBezTo>
                  <a:cubicBezTo>
                    <a:pt x="42" y="83"/>
                    <a:pt x="42" y="83"/>
                    <a:pt x="42" y="83"/>
                  </a:cubicBezTo>
                  <a:cubicBezTo>
                    <a:pt x="42" y="78"/>
                    <a:pt x="43" y="74"/>
                    <a:pt x="46" y="69"/>
                  </a:cubicBezTo>
                  <a:cubicBezTo>
                    <a:pt x="49" y="62"/>
                    <a:pt x="56" y="56"/>
                    <a:pt x="65" y="51"/>
                  </a:cubicBezTo>
                  <a:cubicBezTo>
                    <a:pt x="74" y="46"/>
                    <a:pt x="86" y="43"/>
                    <a:pt x="99" y="43"/>
                  </a:cubicBezTo>
                  <a:cubicBezTo>
                    <a:pt x="99" y="22"/>
                    <a:pt x="99" y="22"/>
                    <a:pt x="99" y="22"/>
                  </a:cubicBezTo>
                  <a:cubicBezTo>
                    <a:pt x="97" y="43"/>
                    <a:pt x="97" y="43"/>
                    <a:pt x="97" y="43"/>
                  </a:cubicBezTo>
                  <a:cubicBezTo>
                    <a:pt x="1196" y="152"/>
                    <a:pt x="1196" y="152"/>
                    <a:pt x="1196" y="152"/>
                  </a:cubicBezTo>
                  <a:cubicBezTo>
                    <a:pt x="1200" y="110"/>
                    <a:pt x="1200" y="110"/>
                    <a:pt x="1200" y="110"/>
                  </a:cubicBezTo>
                </a:path>
              </a:pathLst>
            </a:custGeom>
            <a:solidFill>
              <a:srgbClr val="A148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8" name="ïṡľîde"/>
            <p:cNvSpPr/>
            <p:nvPr/>
          </p:nvSpPr>
          <p:spPr bwMode="auto">
            <a:xfrm>
              <a:off x="5357813" y="2647950"/>
              <a:ext cx="196850" cy="460375"/>
            </a:xfrm>
            <a:custGeom>
              <a:avLst/>
              <a:gdLst>
                <a:gd name="T0" fmla="*/ 125 w 125"/>
                <a:gd name="T1" fmla="*/ 288 h 295"/>
                <a:gd name="T2" fmla="*/ 88 w 125"/>
                <a:gd name="T3" fmla="*/ 290 h 295"/>
                <a:gd name="T4" fmla="*/ 3 w 125"/>
                <a:gd name="T5" fmla="*/ 240 h 295"/>
                <a:gd name="T6" fmla="*/ 2 w 125"/>
                <a:gd name="T7" fmla="*/ 233 h 295"/>
                <a:gd name="T8" fmla="*/ 2 w 125"/>
                <a:gd name="T9" fmla="*/ 63 h 295"/>
                <a:gd name="T10" fmla="*/ 26 w 125"/>
                <a:gd name="T11" fmla="*/ 10 h 295"/>
                <a:gd name="T12" fmla="*/ 82 w 125"/>
                <a:gd name="T13" fmla="*/ 0 h 295"/>
                <a:gd name="T14" fmla="*/ 51 w 125"/>
                <a:gd name="T15" fmla="*/ 53 h 295"/>
                <a:gd name="T16" fmla="*/ 51 w 125"/>
                <a:gd name="T17" fmla="*/ 227 h 295"/>
                <a:gd name="T18" fmla="*/ 51 w 125"/>
                <a:gd name="T19" fmla="*/ 234 h 295"/>
                <a:gd name="T20" fmla="*/ 125 w 125"/>
                <a:gd name="T21" fmla="*/ 28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295">
                  <a:moveTo>
                    <a:pt x="125" y="288"/>
                  </a:moveTo>
                  <a:cubicBezTo>
                    <a:pt x="88" y="290"/>
                    <a:pt x="88" y="290"/>
                    <a:pt x="88" y="290"/>
                  </a:cubicBezTo>
                  <a:cubicBezTo>
                    <a:pt x="32" y="295"/>
                    <a:pt x="5" y="283"/>
                    <a:pt x="3" y="240"/>
                  </a:cubicBezTo>
                  <a:cubicBezTo>
                    <a:pt x="2" y="238"/>
                    <a:pt x="2" y="236"/>
                    <a:pt x="2" y="233"/>
                  </a:cubicBezTo>
                  <a:cubicBezTo>
                    <a:pt x="2" y="63"/>
                    <a:pt x="2" y="63"/>
                    <a:pt x="2" y="63"/>
                  </a:cubicBezTo>
                  <a:cubicBezTo>
                    <a:pt x="0" y="48"/>
                    <a:pt x="11" y="17"/>
                    <a:pt x="26" y="10"/>
                  </a:cubicBezTo>
                  <a:cubicBezTo>
                    <a:pt x="82" y="0"/>
                    <a:pt x="82" y="0"/>
                    <a:pt x="82" y="0"/>
                  </a:cubicBezTo>
                  <a:cubicBezTo>
                    <a:pt x="82" y="0"/>
                    <a:pt x="50" y="17"/>
                    <a:pt x="51" y="53"/>
                  </a:cubicBezTo>
                  <a:cubicBezTo>
                    <a:pt x="51" y="227"/>
                    <a:pt x="51" y="227"/>
                    <a:pt x="51" y="227"/>
                  </a:cubicBezTo>
                  <a:cubicBezTo>
                    <a:pt x="51" y="230"/>
                    <a:pt x="51" y="232"/>
                    <a:pt x="51" y="234"/>
                  </a:cubicBezTo>
                  <a:cubicBezTo>
                    <a:pt x="55" y="281"/>
                    <a:pt x="99" y="287"/>
                    <a:pt x="125" y="288"/>
                  </a:cubicBezTo>
                  <a:close/>
                </a:path>
              </a:pathLst>
            </a:custGeom>
            <a:solidFill>
              <a:srgbClr val="FA856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19" name="îṥḻïḍé"/>
            <p:cNvSpPr/>
            <p:nvPr/>
          </p:nvSpPr>
          <p:spPr bwMode="auto">
            <a:xfrm>
              <a:off x="4881563" y="2705100"/>
              <a:ext cx="368300" cy="442913"/>
            </a:xfrm>
            <a:custGeom>
              <a:avLst/>
              <a:gdLst>
                <a:gd name="T0" fmla="*/ 236 w 236"/>
                <a:gd name="T1" fmla="*/ 266 h 283"/>
                <a:gd name="T2" fmla="*/ 89 w 236"/>
                <a:gd name="T3" fmla="*/ 278 h 283"/>
                <a:gd name="T4" fmla="*/ 2 w 236"/>
                <a:gd name="T5" fmla="*/ 237 h 283"/>
                <a:gd name="T6" fmla="*/ 0 w 236"/>
                <a:gd name="T7" fmla="*/ 216 h 283"/>
                <a:gd name="T8" fmla="*/ 0 w 236"/>
                <a:gd name="T9" fmla="*/ 96 h 283"/>
                <a:gd name="T10" fmla="*/ 110 w 236"/>
                <a:gd name="T11" fmla="*/ 10 h 283"/>
                <a:gd name="T12" fmla="*/ 174 w 236"/>
                <a:gd name="T13" fmla="*/ 0 h 283"/>
                <a:gd name="T14" fmla="*/ 149 w 236"/>
                <a:gd name="T15" fmla="*/ 70 h 283"/>
                <a:gd name="T16" fmla="*/ 149 w 236"/>
                <a:gd name="T17" fmla="*/ 196 h 283"/>
                <a:gd name="T18" fmla="*/ 152 w 236"/>
                <a:gd name="T19" fmla="*/ 220 h 283"/>
                <a:gd name="T20" fmla="*/ 236 w 236"/>
                <a:gd name="T21" fmla="*/ 26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3">
                  <a:moveTo>
                    <a:pt x="236" y="266"/>
                  </a:moveTo>
                  <a:cubicBezTo>
                    <a:pt x="89" y="278"/>
                    <a:pt x="89" y="278"/>
                    <a:pt x="89" y="278"/>
                  </a:cubicBezTo>
                  <a:cubicBezTo>
                    <a:pt x="31" y="283"/>
                    <a:pt x="8" y="272"/>
                    <a:pt x="2" y="237"/>
                  </a:cubicBezTo>
                  <a:cubicBezTo>
                    <a:pt x="1" y="231"/>
                    <a:pt x="0" y="224"/>
                    <a:pt x="0" y="216"/>
                  </a:cubicBezTo>
                  <a:cubicBezTo>
                    <a:pt x="0" y="96"/>
                    <a:pt x="0" y="96"/>
                    <a:pt x="0" y="96"/>
                  </a:cubicBezTo>
                  <a:cubicBezTo>
                    <a:pt x="5" y="30"/>
                    <a:pt x="31" y="24"/>
                    <a:pt x="110" y="10"/>
                  </a:cubicBezTo>
                  <a:cubicBezTo>
                    <a:pt x="174" y="0"/>
                    <a:pt x="174" y="0"/>
                    <a:pt x="174" y="0"/>
                  </a:cubicBezTo>
                  <a:cubicBezTo>
                    <a:pt x="165" y="2"/>
                    <a:pt x="148" y="15"/>
                    <a:pt x="149" y="70"/>
                  </a:cubicBezTo>
                  <a:cubicBezTo>
                    <a:pt x="149" y="196"/>
                    <a:pt x="149" y="196"/>
                    <a:pt x="149" y="196"/>
                  </a:cubicBezTo>
                  <a:cubicBezTo>
                    <a:pt x="149" y="205"/>
                    <a:pt x="150" y="213"/>
                    <a:pt x="152" y="220"/>
                  </a:cubicBezTo>
                  <a:cubicBezTo>
                    <a:pt x="165" y="262"/>
                    <a:pt x="211" y="266"/>
                    <a:pt x="236" y="266"/>
                  </a:cubicBezTo>
                  <a:close/>
                </a:path>
              </a:pathLst>
            </a:custGeom>
            <a:solidFill>
              <a:srgbClr val="FA856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0" name="ïŝļiḋê"/>
            <p:cNvSpPr/>
            <p:nvPr/>
          </p:nvSpPr>
          <p:spPr bwMode="auto">
            <a:xfrm>
              <a:off x="4784725" y="3081338"/>
              <a:ext cx="2725738" cy="163513"/>
            </a:xfrm>
            <a:custGeom>
              <a:avLst/>
              <a:gdLst>
                <a:gd name="T0" fmla="*/ 1717 w 1717"/>
                <a:gd name="T1" fmla="*/ 79 h 103"/>
                <a:gd name="T2" fmla="*/ 1172 w 1717"/>
                <a:gd name="T3" fmla="*/ 103 h 103"/>
                <a:gd name="T4" fmla="*/ 0 w 1717"/>
                <a:gd name="T5" fmla="*/ 49 h 103"/>
                <a:gd name="T6" fmla="*/ 612 w 1717"/>
                <a:gd name="T7" fmla="*/ 0 h 103"/>
                <a:gd name="T8" fmla="*/ 1717 w 1717"/>
                <a:gd name="T9" fmla="*/ 79 h 103"/>
              </a:gdLst>
              <a:ahLst/>
              <a:cxnLst>
                <a:cxn ang="0">
                  <a:pos x="T0" y="T1"/>
                </a:cxn>
                <a:cxn ang="0">
                  <a:pos x="T2" y="T3"/>
                </a:cxn>
                <a:cxn ang="0">
                  <a:pos x="T4" y="T5"/>
                </a:cxn>
                <a:cxn ang="0">
                  <a:pos x="T6" y="T7"/>
                </a:cxn>
                <a:cxn ang="0">
                  <a:pos x="T8" y="T9"/>
                </a:cxn>
              </a:cxnLst>
              <a:rect l="0" t="0" r="r" b="b"/>
              <a:pathLst>
                <a:path w="1717" h="103">
                  <a:moveTo>
                    <a:pt x="1717" y="79"/>
                  </a:moveTo>
                  <a:lnTo>
                    <a:pt x="1172" y="103"/>
                  </a:lnTo>
                  <a:lnTo>
                    <a:pt x="0" y="49"/>
                  </a:lnTo>
                  <a:lnTo>
                    <a:pt x="612" y="0"/>
                  </a:lnTo>
                  <a:lnTo>
                    <a:pt x="1717" y="79"/>
                  </a:lnTo>
                  <a:close/>
                </a:path>
              </a:pathLst>
            </a:custGeom>
            <a:solidFill>
              <a:srgbClr val="481E8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1" name="isliḑé"/>
            <p:cNvSpPr/>
            <p:nvPr/>
          </p:nvSpPr>
          <p:spPr bwMode="auto">
            <a:xfrm>
              <a:off x="4784725" y="3081338"/>
              <a:ext cx="2725738" cy="163513"/>
            </a:xfrm>
            <a:custGeom>
              <a:avLst/>
              <a:gdLst>
                <a:gd name="T0" fmla="*/ 1717 w 1717"/>
                <a:gd name="T1" fmla="*/ 79 h 103"/>
                <a:gd name="T2" fmla="*/ 1172 w 1717"/>
                <a:gd name="T3" fmla="*/ 103 h 103"/>
                <a:gd name="T4" fmla="*/ 0 w 1717"/>
                <a:gd name="T5" fmla="*/ 49 h 103"/>
                <a:gd name="T6" fmla="*/ 612 w 1717"/>
                <a:gd name="T7" fmla="*/ 0 h 103"/>
                <a:gd name="T8" fmla="*/ 1717 w 1717"/>
                <a:gd name="T9" fmla="*/ 79 h 103"/>
              </a:gdLst>
              <a:ahLst/>
              <a:cxnLst>
                <a:cxn ang="0">
                  <a:pos x="T0" y="T1"/>
                </a:cxn>
                <a:cxn ang="0">
                  <a:pos x="T2" y="T3"/>
                </a:cxn>
                <a:cxn ang="0">
                  <a:pos x="T4" y="T5"/>
                </a:cxn>
                <a:cxn ang="0">
                  <a:pos x="T6" y="T7"/>
                </a:cxn>
                <a:cxn ang="0">
                  <a:pos x="T8" y="T9"/>
                </a:cxn>
              </a:cxnLst>
              <a:rect l="0" t="0" r="r" b="b"/>
              <a:pathLst>
                <a:path w="1717" h="103">
                  <a:moveTo>
                    <a:pt x="1717" y="79"/>
                  </a:moveTo>
                  <a:lnTo>
                    <a:pt x="1172" y="103"/>
                  </a:lnTo>
                  <a:lnTo>
                    <a:pt x="0" y="49"/>
                  </a:lnTo>
                  <a:lnTo>
                    <a:pt x="612" y="0"/>
                  </a:lnTo>
                  <a:lnTo>
                    <a:pt x="1717" y="7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2" name="íšľíďè"/>
            <p:cNvSpPr/>
            <p:nvPr/>
          </p:nvSpPr>
          <p:spPr bwMode="auto">
            <a:xfrm>
              <a:off x="7312025" y="30432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3" name="ïş1idê"/>
            <p:cNvSpPr/>
            <p:nvPr/>
          </p:nvSpPr>
          <p:spPr bwMode="auto">
            <a:xfrm>
              <a:off x="7312025" y="30432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4" name="ïśḷïḑé"/>
            <p:cNvSpPr/>
            <p:nvPr/>
          </p:nvSpPr>
          <p:spPr bwMode="auto">
            <a:xfrm>
              <a:off x="7312025" y="3019425"/>
              <a:ext cx="3175" cy="15875"/>
            </a:xfrm>
            <a:custGeom>
              <a:avLst/>
              <a:gdLst>
                <a:gd name="T0" fmla="*/ 0 w 2"/>
                <a:gd name="T1" fmla="*/ 0 h 10"/>
                <a:gd name="T2" fmla="*/ 1 w 2"/>
                <a:gd name="T3" fmla="*/ 10 h 10"/>
                <a:gd name="T4" fmla="*/ 2 w 2"/>
                <a:gd name="T5" fmla="*/ 0 h 10"/>
                <a:gd name="T6" fmla="*/ 0 w 2"/>
                <a:gd name="T7" fmla="*/ 0 h 10"/>
              </a:gdLst>
              <a:ahLst/>
              <a:cxnLst>
                <a:cxn ang="0">
                  <a:pos x="T0" y="T1"/>
                </a:cxn>
                <a:cxn ang="0">
                  <a:pos x="T2" y="T3"/>
                </a:cxn>
                <a:cxn ang="0">
                  <a:pos x="T4" y="T5"/>
                </a:cxn>
                <a:cxn ang="0">
                  <a:pos x="T6" y="T7"/>
                </a:cxn>
              </a:cxnLst>
              <a:rect l="0" t="0" r="r" b="b"/>
              <a:pathLst>
                <a:path w="2" h="10">
                  <a:moveTo>
                    <a:pt x="0" y="0"/>
                  </a:moveTo>
                  <a:cubicBezTo>
                    <a:pt x="0" y="3"/>
                    <a:pt x="0" y="7"/>
                    <a:pt x="1" y="10"/>
                  </a:cubicBezTo>
                  <a:cubicBezTo>
                    <a:pt x="2" y="0"/>
                    <a:pt x="2" y="0"/>
                    <a:pt x="2" y="0"/>
                  </a:cubicBezTo>
                  <a:cubicBezTo>
                    <a:pt x="0" y="0"/>
                    <a:pt x="0" y="0"/>
                    <a:pt x="0" y="0"/>
                  </a:cubicBezTo>
                </a:path>
              </a:pathLst>
            </a:custGeom>
            <a:solidFill>
              <a:srgbClr val="E8E6B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5" name="íšlíḑè"/>
            <p:cNvSpPr/>
            <p:nvPr/>
          </p:nvSpPr>
          <p:spPr bwMode="auto">
            <a:xfrm>
              <a:off x="5781675" y="2862263"/>
              <a:ext cx="1531938" cy="206375"/>
            </a:xfrm>
            <a:custGeom>
              <a:avLst/>
              <a:gdLst>
                <a:gd name="T0" fmla="*/ 949 w 979"/>
                <a:gd name="T1" fmla="*/ 98 h 132"/>
                <a:gd name="T2" fmla="*/ 955 w 979"/>
                <a:gd name="T3" fmla="*/ 129 h 132"/>
                <a:gd name="T4" fmla="*/ 977 w 979"/>
                <a:gd name="T5" fmla="*/ 132 h 132"/>
                <a:gd name="T6" fmla="*/ 978 w 979"/>
                <a:gd name="T7" fmla="*/ 116 h 132"/>
                <a:gd name="T8" fmla="*/ 979 w 979"/>
                <a:gd name="T9" fmla="*/ 111 h 132"/>
                <a:gd name="T10" fmla="*/ 978 w 979"/>
                <a:gd name="T11" fmla="*/ 101 h 132"/>
                <a:gd name="T12" fmla="*/ 949 w 979"/>
                <a:gd name="T13" fmla="*/ 98 h 132"/>
                <a:gd name="T14" fmla="*/ 286 w 979"/>
                <a:gd name="T15" fmla="*/ 30 h 132"/>
                <a:gd name="T16" fmla="*/ 293 w 979"/>
                <a:gd name="T17" fmla="*/ 31 h 132"/>
                <a:gd name="T18" fmla="*/ 299 w 979"/>
                <a:gd name="T19" fmla="*/ 62 h 132"/>
                <a:gd name="T20" fmla="*/ 924 w 979"/>
                <a:gd name="T21" fmla="*/ 126 h 132"/>
                <a:gd name="T22" fmla="*/ 918 w 979"/>
                <a:gd name="T23" fmla="*/ 95 h 132"/>
                <a:gd name="T24" fmla="*/ 286 w 979"/>
                <a:gd name="T25" fmla="*/ 30 h 132"/>
                <a:gd name="T26" fmla="*/ 0 w 979"/>
                <a:gd name="T27" fmla="*/ 0 h 132"/>
                <a:gd name="T28" fmla="*/ 0 w 979"/>
                <a:gd name="T29" fmla="*/ 31 h 132"/>
                <a:gd name="T30" fmla="*/ 96 w 979"/>
                <a:gd name="T31" fmla="*/ 41 h 132"/>
                <a:gd name="T32" fmla="*/ 100 w 979"/>
                <a:gd name="T33" fmla="*/ 10 h 132"/>
                <a:gd name="T34" fmla="*/ 0 w 979"/>
                <a:gd name="T3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9" h="132">
                  <a:moveTo>
                    <a:pt x="949" y="98"/>
                  </a:moveTo>
                  <a:cubicBezTo>
                    <a:pt x="950" y="108"/>
                    <a:pt x="952" y="119"/>
                    <a:pt x="955" y="129"/>
                  </a:cubicBezTo>
                  <a:cubicBezTo>
                    <a:pt x="977" y="132"/>
                    <a:pt x="977" y="132"/>
                    <a:pt x="977" y="132"/>
                  </a:cubicBezTo>
                  <a:cubicBezTo>
                    <a:pt x="978" y="116"/>
                    <a:pt x="978" y="116"/>
                    <a:pt x="978" y="116"/>
                  </a:cubicBezTo>
                  <a:cubicBezTo>
                    <a:pt x="979" y="111"/>
                    <a:pt x="979" y="111"/>
                    <a:pt x="979" y="111"/>
                  </a:cubicBezTo>
                  <a:cubicBezTo>
                    <a:pt x="978" y="108"/>
                    <a:pt x="978" y="104"/>
                    <a:pt x="978" y="101"/>
                  </a:cubicBezTo>
                  <a:cubicBezTo>
                    <a:pt x="949" y="98"/>
                    <a:pt x="949" y="98"/>
                    <a:pt x="949" y="98"/>
                  </a:cubicBezTo>
                  <a:moveTo>
                    <a:pt x="286" y="30"/>
                  </a:moveTo>
                  <a:cubicBezTo>
                    <a:pt x="293" y="31"/>
                    <a:pt x="293" y="31"/>
                    <a:pt x="293" y="31"/>
                  </a:cubicBezTo>
                  <a:cubicBezTo>
                    <a:pt x="299" y="62"/>
                    <a:pt x="299" y="62"/>
                    <a:pt x="299" y="62"/>
                  </a:cubicBezTo>
                  <a:cubicBezTo>
                    <a:pt x="924" y="126"/>
                    <a:pt x="924" y="126"/>
                    <a:pt x="924" y="126"/>
                  </a:cubicBezTo>
                  <a:cubicBezTo>
                    <a:pt x="921" y="116"/>
                    <a:pt x="919" y="106"/>
                    <a:pt x="918" y="95"/>
                  </a:cubicBezTo>
                  <a:cubicBezTo>
                    <a:pt x="286" y="30"/>
                    <a:pt x="286" y="30"/>
                    <a:pt x="286" y="30"/>
                  </a:cubicBezTo>
                  <a:moveTo>
                    <a:pt x="0" y="0"/>
                  </a:moveTo>
                  <a:cubicBezTo>
                    <a:pt x="0" y="31"/>
                    <a:pt x="0" y="31"/>
                    <a:pt x="0" y="31"/>
                  </a:cubicBezTo>
                  <a:cubicBezTo>
                    <a:pt x="96" y="41"/>
                    <a:pt x="96" y="41"/>
                    <a:pt x="96" y="41"/>
                  </a:cubicBezTo>
                  <a:cubicBezTo>
                    <a:pt x="100" y="10"/>
                    <a:pt x="100" y="10"/>
                    <a:pt x="100" y="10"/>
                  </a:cubicBezTo>
                  <a:cubicBezTo>
                    <a:pt x="0" y="0"/>
                    <a:pt x="0" y="0"/>
                    <a:pt x="0" y="0"/>
                  </a:cubicBezTo>
                </a:path>
              </a:pathLst>
            </a:custGeom>
            <a:solidFill>
              <a:srgbClr val="E8E6B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6" name="ïṩ1ïḓè"/>
            <p:cNvSpPr/>
            <p:nvPr/>
          </p:nvSpPr>
          <p:spPr bwMode="auto">
            <a:xfrm>
              <a:off x="5772150" y="2862263"/>
              <a:ext cx="9525" cy="47625"/>
            </a:xfrm>
            <a:custGeom>
              <a:avLst/>
              <a:gdLst>
                <a:gd name="T0" fmla="*/ 4 w 6"/>
                <a:gd name="T1" fmla="*/ 0 h 30"/>
                <a:gd name="T2" fmla="*/ 0 w 6"/>
                <a:gd name="T3" fmla="*/ 29 h 30"/>
                <a:gd name="T4" fmla="*/ 6 w 6"/>
                <a:gd name="T5" fmla="*/ 30 h 30"/>
                <a:gd name="T6" fmla="*/ 6 w 6"/>
                <a:gd name="T7" fmla="*/ 0 h 30"/>
                <a:gd name="T8" fmla="*/ 4 w 6"/>
                <a:gd name="T9" fmla="*/ 0 h 30"/>
              </a:gdLst>
              <a:ahLst/>
              <a:cxnLst>
                <a:cxn ang="0">
                  <a:pos x="T0" y="T1"/>
                </a:cxn>
                <a:cxn ang="0">
                  <a:pos x="T2" y="T3"/>
                </a:cxn>
                <a:cxn ang="0">
                  <a:pos x="T4" y="T5"/>
                </a:cxn>
                <a:cxn ang="0">
                  <a:pos x="T6" y="T7"/>
                </a:cxn>
                <a:cxn ang="0">
                  <a:pos x="T8" y="T9"/>
                </a:cxn>
              </a:cxnLst>
              <a:rect l="0" t="0" r="r" b="b"/>
              <a:pathLst>
                <a:path w="6" h="30">
                  <a:moveTo>
                    <a:pt x="4" y="0"/>
                  </a:moveTo>
                  <a:lnTo>
                    <a:pt x="0" y="29"/>
                  </a:lnTo>
                  <a:lnTo>
                    <a:pt x="6" y="30"/>
                  </a:lnTo>
                  <a:lnTo>
                    <a:pt x="6" y="0"/>
                  </a:lnTo>
                  <a:lnTo>
                    <a:pt x="4" y="0"/>
                  </a:lnTo>
                  <a:close/>
                </a:path>
              </a:pathLst>
            </a:custGeom>
            <a:solidFill>
              <a:srgbClr val="333A3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7" name="îŝḻîḋe"/>
            <p:cNvSpPr/>
            <p:nvPr/>
          </p:nvSpPr>
          <p:spPr bwMode="auto">
            <a:xfrm>
              <a:off x="5772150" y="2862263"/>
              <a:ext cx="9525" cy="47625"/>
            </a:xfrm>
            <a:custGeom>
              <a:avLst/>
              <a:gdLst>
                <a:gd name="T0" fmla="*/ 4 w 6"/>
                <a:gd name="T1" fmla="*/ 0 h 30"/>
                <a:gd name="T2" fmla="*/ 0 w 6"/>
                <a:gd name="T3" fmla="*/ 29 h 30"/>
                <a:gd name="T4" fmla="*/ 6 w 6"/>
                <a:gd name="T5" fmla="*/ 30 h 30"/>
                <a:gd name="T6" fmla="*/ 6 w 6"/>
                <a:gd name="T7" fmla="*/ 0 h 30"/>
                <a:gd name="T8" fmla="*/ 4 w 6"/>
                <a:gd name="T9" fmla="*/ 0 h 30"/>
              </a:gdLst>
              <a:ahLst/>
              <a:cxnLst>
                <a:cxn ang="0">
                  <a:pos x="T0" y="T1"/>
                </a:cxn>
                <a:cxn ang="0">
                  <a:pos x="T2" y="T3"/>
                </a:cxn>
                <a:cxn ang="0">
                  <a:pos x="T4" y="T5"/>
                </a:cxn>
                <a:cxn ang="0">
                  <a:pos x="T6" y="T7"/>
                </a:cxn>
                <a:cxn ang="0">
                  <a:pos x="T8" y="T9"/>
                </a:cxn>
              </a:cxnLst>
              <a:rect l="0" t="0" r="r" b="b"/>
              <a:pathLst>
                <a:path w="6" h="30">
                  <a:moveTo>
                    <a:pt x="4" y="0"/>
                  </a:moveTo>
                  <a:lnTo>
                    <a:pt x="0" y="29"/>
                  </a:lnTo>
                  <a:lnTo>
                    <a:pt x="6" y="30"/>
                  </a:lnTo>
                  <a:lnTo>
                    <a:pt x="6"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8" name="îṡļîdè"/>
            <p:cNvSpPr/>
            <p:nvPr/>
          </p:nvSpPr>
          <p:spPr bwMode="auto">
            <a:xfrm>
              <a:off x="4902200" y="4132263"/>
              <a:ext cx="1271588" cy="266700"/>
            </a:xfrm>
            <a:custGeom>
              <a:avLst/>
              <a:gdLst>
                <a:gd name="T0" fmla="*/ 43 w 812"/>
                <a:gd name="T1" fmla="*/ 0 h 171"/>
                <a:gd name="T2" fmla="*/ 812 w 812"/>
                <a:gd name="T3" fmla="*/ 134 h 171"/>
                <a:gd name="T4" fmla="*/ 689 w 812"/>
                <a:gd name="T5" fmla="*/ 171 h 171"/>
                <a:gd name="T6" fmla="*/ 0 w 812"/>
                <a:gd name="T7" fmla="*/ 30 h 171"/>
                <a:gd name="T8" fmla="*/ 43 w 812"/>
                <a:gd name="T9" fmla="*/ 0 h 171"/>
              </a:gdLst>
              <a:ahLst/>
              <a:cxnLst>
                <a:cxn ang="0">
                  <a:pos x="T0" y="T1"/>
                </a:cxn>
                <a:cxn ang="0">
                  <a:pos x="T2" y="T3"/>
                </a:cxn>
                <a:cxn ang="0">
                  <a:pos x="T4" y="T5"/>
                </a:cxn>
                <a:cxn ang="0">
                  <a:pos x="T6" y="T7"/>
                </a:cxn>
                <a:cxn ang="0">
                  <a:pos x="T8" y="T9"/>
                </a:cxn>
              </a:cxnLst>
              <a:rect l="0" t="0" r="r" b="b"/>
              <a:pathLst>
                <a:path w="812" h="171">
                  <a:moveTo>
                    <a:pt x="43" y="0"/>
                  </a:moveTo>
                  <a:cubicBezTo>
                    <a:pt x="812" y="134"/>
                    <a:pt x="812" y="134"/>
                    <a:pt x="812" y="134"/>
                  </a:cubicBezTo>
                  <a:cubicBezTo>
                    <a:pt x="767" y="135"/>
                    <a:pt x="696" y="157"/>
                    <a:pt x="689" y="171"/>
                  </a:cubicBezTo>
                  <a:cubicBezTo>
                    <a:pt x="0" y="30"/>
                    <a:pt x="0" y="30"/>
                    <a:pt x="0" y="30"/>
                  </a:cubicBezTo>
                  <a:cubicBezTo>
                    <a:pt x="43" y="0"/>
                    <a:pt x="43" y="0"/>
                    <a:pt x="43" y="0"/>
                  </a:cubicBezTo>
                </a:path>
              </a:pathLst>
            </a:custGeom>
            <a:solidFill>
              <a:srgbClr val="2FD18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29" name="îŝļîdê"/>
            <p:cNvSpPr/>
            <p:nvPr/>
          </p:nvSpPr>
          <p:spPr bwMode="auto">
            <a:xfrm>
              <a:off x="4845050" y="4132263"/>
              <a:ext cx="1357313" cy="698500"/>
            </a:xfrm>
            <a:custGeom>
              <a:avLst/>
              <a:gdLst>
                <a:gd name="T0" fmla="*/ 867 w 867"/>
                <a:gd name="T1" fmla="*/ 118 h 447"/>
                <a:gd name="T2" fmla="*/ 767 w 867"/>
                <a:gd name="T3" fmla="*/ 437 h 447"/>
                <a:gd name="T4" fmla="*/ 764 w 867"/>
                <a:gd name="T5" fmla="*/ 447 h 447"/>
                <a:gd name="T6" fmla="*/ 450 w 867"/>
                <a:gd name="T7" fmla="*/ 356 h 447"/>
                <a:gd name="T8" fmla="*/ 394 w 867"/>
                <a:gd name="T9" fmla="*/ 341 h 447"/>
                <a:gd name="T10" fmla="*/ 80 w 867"/>
                <a:gd name="T11" fmla="*/ 261 h 447"/>
                <a:gd name="T12" fmla="*/ 0 w 867"/>
                <a:gd name="T13" fmla="*/ 173 h 447"/>
                <a:gd name="T14" fmla="*/ 0 w 867"/>
                <a:gd name="T15" fmla="*/ 68 h 447"/>
                <a:gd name="T16" fmla="*/ 80 w 867"/>
                <a:gd name="T17" fmla="*/ 0 h 447"/>
                <a:gd name="T18" fmla="*/ 612 w 867"/>
                <a:gd name="T19" fmla="*/ 69 h 447"/>
                <a:gd name="T20" fmla="*/ 867 w 867"/>
                <a:gd name="T21" fmla="*/ 118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7" h="447">
                  <a:moveTo>
                    <a:pt x="867" y="118"/>
                  </a:moveTo>
                  <a:cubicBezTo>
                    <a:pt x="767" y="437"/>
                    <a:pt x="767" y="437"/>
                    <a:pt x="767" y="437"/>
                  </a:cubicBezTo>
                  <a:cubicBezTo>
                    <a:pt x="764" y="447"/>
                    <a:pt x="764" y="447"/>
                    <a:pt x="764" y="447"/>
                  </a:cubicBezTo>
                  <a:cubicBezTo>
                    <a:pt x="450" y="356"/>
                    <a:pt x="450" y="356"/>
                    <a:pt x="450" y="356"/>
                  </a:cubicBezTo>
                  <a:cubicBezTo>
                    <a:pt x="394" y="341"/>
                    <a:pt x="394" y="341"/>
                    <a:pt x="394" y="341"/>
                  </a:cubicBezTo>
                  <a:cubicBezTo>
                    <a:pt x="80" y="261"/>
                    <a:pt x="80" y="261"/>
                    <a:pt x="80" y="261"/>
                  </a:cubicBezTo>
                  <a:cubicBezTo>
                    <a:pt x="38" y="250"/>
                    <a:pt x="0" y="219"/>
                    <a:pt x="0" y="173"/>
                  </a:cubicBezTo>
                  <a:cubicBezTo>
                    <a:pt x="0" y="68"/>
                    <a:pt x="0" y="68"/>
                    <a:pt x="0" y="68"/>
                  </a:cubicBezTo>
                  <a:cubicBezTo>
                    <a:pt x="0" y="31"/>
                    <a:pt x="36" y="0"/>
                    <a:pt x="80" y="0"/>
                  </a:cubicBezTo>
                  <a:cubicBezTo>
                    <a:pt x="612" y="69"/>
                    <a:pt x="612" y="69"/>
                    <a:pt x="612" y="69"/>
                  </a:cubicBezTo>
                  <a:cubicBezTo>
                    <a:pt x="867" y="118"/>
                    <a:pt x="867" y="118"/>
                    <a:pt x="867" y="118"/>
                  </a:cubicBezTo>
                </a:path>
              </a:pathLst>
            </a:custGeom>
            <a:solidFill>
              <a:srgbClr val="14A55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0" name="iśļîḓé"/>
            <p:cNvSpPr/>
            <p:nvPr/>
          </p:nvSpPr>
          <p:spPr bwMode="auto">
            <a:xfrm>
              <a:off x="6046788" y="4162425"/>
              <a:ext cx="2005013" cy="639763"/>
            </a:xfrm>
            <a:custGeom>
              <a:avLst/>
              <a:gdLst>
                <a:gd name="T0" fmla="*/ 0 w 1280"/>
                <a:gd name="T1" fmla="*/ 127 h 410"/>
                <a:gd name="T2" fmla="*/ 0 w 1280"/>
                <a:gd name="T3" fmla="*/ 410 h 410"/>
                <a:gd name="T4" fmla="*/ 1280 w 1280"/>
                <a:gd name="T5" fmla="*/ 283 h 410"/>
                <a:gd name="T6" fmla="*/ 1235 w 1280"/>
                <a:gd name="T7" fmla="*/ 111 h 410"/>
                <a:gd name="T8" fmla="*/ 1268 w 1280"/>
                <a:gd name="T9" fmla="*/ 14 h 410"/>
                <a:gd name="T10" fmla="*/ 1280 w 1280"/>
                <a:gd name="T11" fmla="*/ 0 h 410"/>
                <a:gd name="T12" fmla="*/ 0 w 1280"/>
                <a:gd name="T13" fmla="*/ 127 h 410"/>
              </a:gdLst>
              <a:ahLst/>
              <a:cxnLst>
                <a:cxn ang="0">
                  <a:pos x="T0" y="T1"/>
                </a:cxn>
                <a:cxn ang="0">
                  <a:pos x="T2" y="T3"/>
                </a:cxn>
                <a:cxn ang="0">
                  <a:pos x="T4" y="T5"/>
                </a:cxn>
                <a:cxn ang="0">
                  <a:pos x="T6" y="T7"/>
                </a:cxn>
                <a:cxn ang="0">
                  <a:pos x="T8" y="T9"/>
                </a:cxn>
                <a:cxn ang="0">
                  <a:pos x="T10" y="T11"/>
                </a:cxn>
                <a:cxn ang="0">
                  <a:pos x="T12" y="T13"/>
                </a:cxn>
              </a:cxnLst>
              <a:rect l="0" t="0" r="r" b="b"/>
              <a:pathLst>
                <a:path w="1280" h="410">
                  <a:moveTo>
                    <a:pt x="0" y="127"/>
                  </a:moveTo>
                  <a:cubicBezTo>
                    <a:pt x="0" y="410"/>
                    <a:pt x="0" y="410"/>
                    <a:pt x="0" y="410"/>
                  </a:cubicBezTo>
                  <a:cubicBezTo>
                    <a:pt x="1280" y="283"/>
                    <a:pt x="1280" y="283"/>
                    <a:pt x="1280" y="283"/>
                  </a:cubicBezTo>
                  <a:cubicBezTo>
                    <a:pt x="1244" y="242"/>
                    <a:pt x="1229" y="173"/>
                    <a:pt x="1235" y="111"/>
                  </a:cubicBezTo>
                  <a:cubicBezTo>
                    <a:pt x="1239" y="73"/>
                    <a:pt x="1250" y="39"/>
                    <a:pt x="1268" y="14"/>
                  </a:cubicBezTo>
                  <a:cubicBezTo>
                    <a:pt x="1271" y="9"/>
                    <a:pt x="1275" y="5"/>
                    <a:pt x="1280" y="0"/>
                  </a:cubicBezTo>
                  <a:cubicBezTo>
                    <a:pt x="0" y="127"/>
                    <a:pt x="0" y="127"/>
                    <a:pt x="0" y="127"/>
                  </a:cubicBezTo>
                </a:path>
              </a:pathLst>
            </a:custGeom>
            <a:solidFill>
              <a:srgbClr val="F7F7D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1" name="íSliḋé"/>
            <p:cNvSpPr/>
            <p:nvPr/>
          </p:nvSpPr>
          <p:spPr bwMode="auto">
            <a:xfrm>
              <a:off x="6137275" y="4191000"/>
              <a:ext cx="1893888" cy="349250"/>
            </a:xfrm>
            <a:custGeom>
              <a:avLst/>
              <a:gdLst>
                <a:gd name="T0" fmla="*/ 0 w 1210"/>
                <a:gd name="T1" fmla="*/ 127 h 223"/>
                <a:gd name="T2" fmla="*/ 0 w 1210"/>
                <a:gd name="T3" fmla="*/ 223 h 223"/>
                <a:gd name="T4" fmla="*/ 1177 w 1210"/>
                <a:gd name="T5" fmla="*/ 97 h 223"/>
                <a:gd name="T6" fmla="*/ 1210 w 1210"/>
                <a:gd name="T7" fmla="*/ 0 h 223"/>
                <a:gd name="T8" fmla="*/ 0 w 1210"/>
                <a:gd name="T9" fmla="*/ 127 h 223"/>
              </a:gdLst>
              <a:ahLst/>
              <a:cxnLst>
                <a:cxn ang="0">
                  <a:pos x="T0" y="T1"/>
                </a:cxn>
                <a:cxn ang="0">
                  <a:pos x="T2" y="T3"/>
                </a:cxn>
                <a:cxn ang="0">
                  <a:pos x="T4" y="T5"/>
                </a:cxn>
                <a:cxn ang="0">
                  <a:pos x="T6" y="T7"/>
                </a:cxn>
                <a:cxn ang="0">
                  <a:pos x="T8" y="T9"/>
                </a:cxn>
              </a:cxnLst>
              <a:rect l="0" t="0" r="r" b="b"/>
              <a:pathLst>
                <a:path w="1210" h="223">
                  <a:moveTo>
                    <a:pt x="0" y="127"/>
                  </a:moveTo>
                  <a:cubicBezTo>
                    <a:pt x="0" y="223"/>
                    <a:pt x="0" y="223"/>
                    <a:pt x="0" y="223"/>
                  </a:cubicBezTo>
                  <a:cubicBezTo>
                    <a:pt x="1177" y="97"/>
                    <a:pt x="1177" y="97"/>
                    <a:pt x="1177" y="97"/>
                  </a:cubicBezTo>
                  <a:cubicBezTo>
                    <a:pt x="1181" y="59"/>
                    <a:pt x="1192" y="25"/>
                    <a:pt x="1210" y="0"/>
                  </a:cubicBezTo>
                  <a:cubicBezTo>
                    <a:pt x="0" y="127"/>
                    <a:pt x="0" y="127"/>
                    <a:pt x="0" y="127"/>
                  </a:cubicBezTo>
                </a:path>
              </a:pathLst>
            </a:custGeom>
            <a:solidFill>
              <a:srgbClr val="DBD9A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2" name="íšlîḍè"/>
            <p:cNvSpPr/>
            <p:nvPr/>
          </p:nvSpPr>
          <p:spPr bwMode="auto">
            <a:xfrm>
              <a:off x="5999163" y="4383088"/>
              <a:ext cx="112713" cy="398463"/>
            </a:xfrm>
            <a:custGeom>
              <a:avLst/>
              <a:gdLst>
                <a:gd name="T0" fmla="*/ 16 w 72"/>
                <a:gd name="T1" fmla="*/ 255 h 255"/>
                <a:gd name="T2" fmla="*/ 72 w 72"/>
                <a:gd name="T3" fmla="*/ 255 h 255"/>
                <a:gd name="T4" fmla="*/ 72 w 72"/>
                <a:gd name="T5" fmla="*/ 0 h 255"/>
                <a:gd name="T6" fmla="*/ 16 w 72"/>
                <a:gd name="T7" fmla="*/ 0 h 255"/>
                <a:gd name="T8" fmla="*/ 16 w 72"/>
                <a:gd name="T9" fmla="*/ 255 h 255"/>
              </a:gdLst>
              <a:ahLst/>
              <a:cxnLst>
                <a:cxn ang="0">
                  <a:pos x="T0" y="T1"/>
                </a:cxn>
                <a:cxn ang="0">
                  <a:pos x="T2" y="T3"/>
                </a:cxn>
                <a:cxn ang="0">
                  <a:pos x="T4" y="T5"/>
                </a:cxn>
                <a:cxn ang="0">
                  <a:pos x="T6" y="T7"/>
                </a:cxn>
                <a:cxn ang="0">
                  <a:pos x="T8" y="T9"/>
                </a:cxn>
              </a:cxnLst>
              <a:rect l="0" t="0" r="r" b="b"/>
              <a:pathLst>
                <a:path w="72" h="255">
                  <a:moveTo>
                    <a:pt x="16" y="255"/>
                  </a:moveTo>
                  <a:cubicBezTo>
                    <a:pt x="72" y="255"/>
                    <a:pt x="72" y="255"/>
                    <a:pt x="72" y="255"/>
                  </a:cubicBezTo>
                  <a:cubicBezTo>
                    <a:pt x="72" y="0"/>
                    <a:pt x="72" y="0"/>
                    <a:pt x="72" y="0"/>
                  </a:cubicBezTo>
                  <a:cubicBezTo>
                    <a:pt x="16" y="0"/>
                    <a:pt x="16" y="0"/>
                    <a:pt x="16" y="0"/>
                  </a:cubicBezTo>
                  <a:cubicBezTo>
                    <a:pt x="1" y="89"/>
                    <a:pt x="0" y="174"/>
                    <a:pt x="16" y="255"/>
                  </a:cubicBezTo>
                  <a:close/>
                </a:path>
              </a:pathLst>
            </a:custGeom>
            <a:solidFill>
              <a:srgbClr val="333A3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3" name="ï$1îḋe"/>
            <p:cNvSpPr/>
            <p:nvPr/>
          </p:nvSpPr>
          <p:spPr bwMode="auto">
            <a:xfrm>
              <a:off x="6064250" y="4389438"/>
              <a:ext cx="85725" cy="398463"/>
            </a:xfrm>
            <a:custGeom>
              <a:avLst/>
              <a:gdLst>
                <a:gd name="T0" fmla="*/ 28 w 54"/>
                <a:gd name="T1" fmla="*/ 255 h 255"/>
                <a:gd name="T2" fmla="*/ 54 w 54"/>
                <a:gd name="T3" fmla="*/ 255 h 255"/>
                <a:gd name="T4" fmla="*/ 54 w 54"/>
                <a:gd name="T5" fmla="*/ 0 h 255"/>
                <a:gd name="T6" fmla="*/ 28 w 54"/>
                <a:gd name="T7" fmla="*/ 0 h 255"/>
                <a:gd name="T8" fmla="*/ 28 w 54"/>
                <a:gd name="T9" fmla="*/ 255 h 255"/>
              </a:gdLst>
              <a:ahLst/>
              <a:cxnLst>
                <a:cxn ang="0">
                  <a:pos x="T0" y="T1"/>
                </a:cxn>
                <a:cxn ang="0">
                  <a:pos x="T2" y="T3"/>
                </a:cxn>
                <a:cxn ang="0">
                  <a:pos x="T4" y="T5"/>
                </a:cxn>
                <a:cxn ang="0">
                  <a:pos x="T6" y="T7"/>
                </a:cxn>
                <a:cxn ang="0">
                  <a:pos x="T8" y="T9"/>
                </a:cxn>
              </a:cxnLst>
              <a:rect l="0" t="0" r="r" b="b"/>
              <a:pathLst>
                <a:path w="54" h="255">
                  <a:moveTo>
                    <a:pt x="28" y="255"/>
                  </a:moveTo>
                  <a:cubicBezTo>
                    <a:pt x="54" y="255"/>
                    <a:pt x="54" y="255"/>
                    <a:pt x="54" y="255"/>
                  </a:cubicBezTo>
                  <a:cubicBezTo>
                    <a:pt x="26" y="180"/>
                    <a:pt x="41" y="5"/>
                    <a:pt x="54" y="0"/>
                  </a:cubicBezTo>
                  <a:cubicBezTo>
                    <a:pt x="28" y="0"/>
                    <a:pt x="28" y="0"/>
                    <a:pt x="28" y="0"/>
                  </a:cubicBezTo>
                  <a:cubicBezTo>
                    <a:pt x="0" y="50"/>
                    <a:pt x="12" y="214"/>
                    <a:pt x="28" y="255"/>
                  </a:cubicBezTo>
                  <a:close/>
                </a:path>
              </a:pathLst>
            </a:custGeom>
            <a:solidFill>
              <a:srgbClr val="B5484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4" name="ïŝḷïďê"/>
            <p:cNvSpPr/>
            <p:nvPr/>
          </p:nvSpPr>
          <p:spPr bwMode="auto">
            <a:xfrm>
              <a:off x="6019800" y="4545013"/>
              <a:ext cx="2128838" cy="257175"/>
            </a:xfrm>
            <a:custGeom>
              <a:avLst/>
              <a:gdLst>
                <a:gd name="T0" fmla="*/ 1341 w 1341"/>
                <a:gd name="T1" fmla="*/ 25 h 162"/>
                <a:gd name="T2" fmla="*/ 1256 w 1341"/>
                <a:gd name="T3" fmla="*/ 0 h 162"/>
                <a:gd name="T4" fmla="*/ 0 w 1341"/>
                <a:gd name="T5" fmla="*/ 126 h 162"/>
                <a:gd name="T6" fmla="*/ 17 w 1341"/>
                <a:gd name="T7" fmla="*/ 162 h 162"/>
                <a:gd name="T8" fmla="*/ 1311 w 1341"/>
                <a:gd name="T9" fmla="*/ 50 h 162"/>
                <a:gd name="T10" fmla="*/ 1341 w 1341"/>
                <a:gd name="T11" fmla="*/ 25 h 162"/>
              </a:gdLst>
              <a:ahLst/>
              <a:cxnLst>
                <a:cxn ang="0">
                  <a:pos x="T0" y="T1"/>
                </a:cxn>
                <a:cxn ang="0">
                  <a:pos x="T2" y="T3"/>
                </a:cxn>
                <a:cxn ang="0">
                  <a:pos x="T4" y="T5"/>
                </a:cxn>
                <a:cxn ang="0">
                  <a:pos x="T6" y="T7"/>
                </a:cxn>
                <a:cxn ang="0">
                  <a:pos x="T8" y="T9"/>
                </a:cxn>
                <a:cxn ang="0">
                  <a:pos x="T10" y="T11"/>
                </a:cxn>
              </a:cxnLst>
              <a:rect l="0" t="0" r="r" b="b"/>
              <a:pathLst>
                <a:path w="1341" h="162">
                  <a:moveTo>
                    <a:pt x="1341" y="25"/>
                  </a:moveTo>
                  <a:lnTo>
                    <a:pt x="1256" y="0"/>
                  </a:lnTo>
                  <a:lnTo>
                    <a:pt x="0" y="126"/>
                  </a:lnTo>
                  <a:lnTo>
                    <a:pt x="17" y="162"/>
                  </a:lnTo>
                  <a:lnTo>
                    <a:pt x="1311" y="50"/>
                  </a:lnTo>
                  <a:lnTo>
                    <a:pt x="1341" y="25"/>
                  </a:lnTo>
                  <a:close/>
                </a:path>
              </a:pathLst>
            </a:custGeom>
            <a:solidFill>
              <a:srgbClr val="14A55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5" name="ïśľiďè"/>
            <p:cNvSpPr/>
            <p:nvPr/>
          </p:nvSpPr>
          <p:spPr bwMode="auto">
            <a:xfrm>
              <a:off x="6019800" y="4545013"/>
              <a:ext cx="2128838" cy="257175"/>
            </a:xfrm>
            <a:custGeom>
              <a:avLst/>
              <a:gdLst>
                <a:gd name="T0" fmla="*/ 1341 w 1341"/>
                <a:gd name="T1" fmla="*/ 25 h 162"/>
                <a:gd name="T2" fmla="*/ 1256 w 1341"/>
                <a:gd name="T3" fmla="*/ 0 h 162"/>
                <a:gd name="T4" fmla="*/ 0 w 1341"/>
                <a:gd name="T5" fmla="*/ 126 h 162"/>
                <a:gd name="T6" fmla="*/ 17 w 1341"/>
                <a:gd name="T7" fmla="*/ 162 h 162"/>
                <a:gd name="T8" fmla="*/ 1311 w 1341"/>
                <a:gd name="T9" fmla="*/ 50 h 162"/>
                <a:gd name="T10" fmla="*/ 1341 w 1341"/>
                <a:gd name="T11" fmla="*/ 25 h 162"/>
              </a:gdLst>
              <a:ahLst/>
              <a:cxnLst>
                <a:cxn ang="0">
                  <a:pos x="T0" y="T1"/>
                </a:cxn>
                <a:cxn ang="0">
                  <a:pos x="T2" y="T3"/>
                </a:cxn>
                <a:cxn ang="0">
                  <a:pos x="T4" y="T5"/>
                </a:cxn>
                <a:cxn ang="0">
                  <a:pos x="T6" y="T7"/>
                </a:cxn>
                <a:cxn ang="0">
                  <a:pos x="T8" y="T9"/>
                </a:cxn>
                <a:cxn ang="0">
                  <a:pos x="T10" y="T11"/>
                </a:cxn>
              </a:cxnLst>
              <a:rect l="0" t="0" r="r" b="b"/>
              <a:pathLst>
                <a:path w="1341" h="162">
                  <a:moveTo>
                    <a:pt x="1341" y="25"/>
                  </a:moveTo>
                  <a:lnTo>
                    <a:pt x="1256" y="0"/>
                  </a:lnTo>
                  <a:lnTo>
                    <a:pt x="0" y="126"/>
                  </a:lnTo>
                  <a:lnTo>
                    <a:pt x="17" y="162"/>
                  </a:lnTo>
                  <a:lnTo>
                    <a:pt x="1311" y="50"/>
                  </a:lnTo>
                  <a:lnTo>
                    <a:pt x="1341"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6" name="ïşḻiḍe"/>
            <p:cNvSpPr/>
            <p:nvPr/>
          </p:nvSpPr>
          <p:spPr bwMode="auto">
            <a:xfrm>
              <a:off x="5775325" y="4310063"/>
              <a:ext cx="346075" cy="520700"/>
            </a:xfrm>
            <a:custGeom>
              <a:avLst/>
              <a:gdLst>
                <a:gd name="T0" fmla="*/ 0 w 221"/>
                <a:gd name="T1" fmla="*/ 248 h 333"/>
                <a:gd name="T2" fmla="*/ 17 w 221"/>
                <a:gd name="T3" fmla="*/ 289 h 333"/>
                <a:gd name="T4" fmla="*/ 170 w 221"/>
                <a:gd name="T5" fmla="*/ 333 h 333"/>
                <a:gd name="T6" fmla="*/ 170 w 221"/>
                <a:gd name="T7" fmla="*/ 331 h 333"/>
                <a:gd name="T8" fmla="*/ 161 w 221"/>
                <a:gd name="T9" fmla="*/ 328 h 333"/>
                <a:gd name="T10" fmla="*/ 130 w 221"/>
                <a:gd name="T11" fmla="*/ 298 h 333"/>
                <a:gd name="T12" fmla="*/ 125 w 221"/>
                <a:gd name="T13" fmla="*/ 285 h 333"/>
                <a:gd name="T14" fmla="*/ 0 w 221"/>
                <a:gd name="T15" fmla="*/ 248 h 333"/>
                <a:gd name="T16" fmla="*/ 57 w 221"/>
                <a:gd name="T17" fmla="*/ 0 h 333"/>
                <a:gd name="T18" fmla="*/ 30 w 221"/>
                <a:gd name="T19" fmla="*/ 14 h 333"/>
                <a:gd name="T20" fmla="*/ 162 w 221"/>
                <a:gd name="T21" fmla="*/ 29 h 333"/>
                <a:gd name="T22" fmla="*/ 205 w 221"/>
                <a:gd name="T23" fmla="*/ 19 h 333"/>
                <a:gd name="T24" fmla="*/ 218 w 221"/>
                <a:gd name="T25" fmla="*/ 18 h 333"/>
                <a:gd name="T26" fmla="*/ 221 w 221"/>
                <a:gd name="T27" fmla="*/ 16 h 333"/>
                <a:gd name="T28" fmla="*/ 57 w 221"/>
                <a:gd name="T2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333">
                  <a:moveTo>
                    <a:pt x="0" y="248"/>
                  </a:moveTo>
                  <a:cubicBezTo>
                    <a:pt x="4" y="264"/>
                    <a:pt x="10" y="278"/>
                    <a:pt x="17" y="289"/>
                  </a:cubicBezTo>
                  <a:cubicBezTo>
                    <a:pt x="170" y="333"/>
                    <a:pt x="170" y="333"/>
                    <a:pt x="170" y="333"/>
                  </a:cubicBezTo>
                  <a:cubicBezTo>
                    <a:pt x="170" y="331"/>
                    <a:pt x="170" y="331"/>
                    <a:pt x="170" y="331"/>
                  </a:cubicBezTo>
                  <a:cubicBezTo>
                    <a:pt x="167" y="330"/>
                    <a:pt x="164" y="329"/>
                    <a:pt x="161" y="328"/>
                  </a:cubicBezTo>
                  <a:cubicBezTo>
                    <a:pt x="148" y="321"/>
                    <a:pt x="137" y="311"/>
                    <a:pt x="130" y="298"/>
                  </a:cubicBezTo>
                  <a:cubicBezTo>
                    <a:pt x="128" y="294"/>
                    <a:pt x="126" y="290"/>
                    <a:pt x="125" y="285"/>
                  </a:cubicBezTo>
                  <a:cubicBezTo>
                    <a:pt x="0" y="248"/>
                    <a:pt x="0" y="248"/>
                    <a:pt x="0" y="248"/>
                  </a:cubicBezTo>
                  <a:moveTo>
                    <a:pt x="57" y="0"/>
                  </a:moveTo>
                  <a:cubicBezTo>
                    <a:pt x="52" y="2"/>
                    <a:pt x="41" y="6"/>
                    <a:pt x="30" y="14"/>
                  </a:cubicBezTo>
                  <a:cubicBezTo>
                    <a:pt x="162" y="29"/>
                    <a:pt x="162" y="29"/>
                    <a:pt x="162" y="29"/>
                  </a:cubicBezTo>
                  <a:cubicBezTo>
                    <a:pt x="175" y="23"/>
                    <a:pt x="189" y="19"/>
                    <a:pt x="205" y="19"/>
                  </a:cubicBezTo>
                  <a:cubicBezTo>
                    <a:pt x="218" y="18"/>
                    <a:pt x="218" y="18"/>
                    <a:pt x="218" y="18"/>
                  </a:cubicBezTo>
                  <a:cubicBezTo>
                    <a:pt x="221" y="16"/>
                    <a:pt x="221" y="16"/>
                    <a:pt x="221" y="16"/>
                  </a:cubicBezTo>
                  <a:cubicBezTo>
                    <a:pt x="57" y="0"/>
                    <a:pt x="57" y="0"/>
                    <a:pt x="57" y="0"/>
                  </a:cubicBezTo>
                </a:path>
              </a:pathLst>
            </a:custGeom>
            <a:solidFill>
              <a:srgbClr val="0E723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7" name="ïṩ1iḋè"/>
            <p:cNvSpPr/>
            <p:nvPr/>
          </p:nvSpPr>
          <p:spPr bwMode="auto">
            <a:xfrm>
              <a:off x="5954713" y="4141788"/>
              <a:ext cx="2200275" cy="696913"/>
            </a:xfrm>
            <a:custGeom>
              <a:avLst/>
              <a:gdLst>
                <a:gd name="T0" fmla="*/ 1402 w 1405"/>
                <a:gd name="T1" fmla="*/ 283 h 446"/>
                <a:gd name="T2" fmla="*/ 89 w 1405"/>
                <a:gd name="T3" fmla="*/ 410 h 446"/>
                <a:gd name="T4" fmla="*/ 91 w 1405"/>
                <a:gd name="T5" fmla="*/ 428 h 446"/>
                <a:gd name="T6" fmla="*/ 91 w 1405"/>
                <a:gd name="T7" fmla="*/ 410 h 446"/>
                <a:gd name="T8" fmla="*/ 56 w 1405"/>
                <a:gd name="T9" fmla="*/ 399 h 446"/>
                <a:gd name="T10" fmla="*/ 47 w 1405"/>
                <a:gd name="T11" fmla="*/ 389 h 446"/>
                <a:gd name="T12" fmla="*/ 44 w 1405"/>
                <a:gd name="T13" fmla="*/ 378 h 446"/>
                <a:gd name="T14" fmla="*/ 44 w 1405"/>
                <a:gd name="T15" fmla="*/ 377 h 446"/>
                <a:gd name="T16" fmla="*/ 44 w 1405"/>
                <a:gd name="T17" fmla="*/ 375 h 446"/>
                <a:gd name="T18" fmla="*/ 36 w 1405"/>
                <a:gd name="T19" fmla="*/ 291 h 446"/>
                <a:gd name="T20" fmla="*/ 44 w 1405"/>
                <a:gd name="T21" fmla="*/ 197 h 446"/>
                <a:gd name="T22" fmla="*/ 44 w 1405"/>
                <a:gd name="T23" fmla="*/ 196 h 446"/>
                <a:gd name="T24" fmla="*/ 44 w 1405"/>
                <a:gd name="T25" fmla="*/ 195 h 446"/>
                <a:gd name="T26" fmla="*/ 47 w 1405"/>
                <a:gd name="T27" fmla="*/ 184 h 446"/>
                <a:gd name="T28" fmla="*/ 63 w 1405"/>
                <a:gd name="T29" fmla="*/ 170 h 446"/>
                <a:gd name="T30" fmla="*/ 91 w 1405"/>
                <a:gd name="T31" fmla="*/ 163 h 446"/>
                <a:gd name="T32" fmla="*/ 92 w 1405"/>
                <a:gd name="T33" fmla="*/ 163 h 446"/>
                <a:gd name="T34" fmla="*/ 1405 w 1405"/>
                <a:gd name="T35" fmla="*/ 36 h 446"/>
                <a:gd name="T36" fmla="*/ 1402 w 1405"/>
                <a:gd name="T37" fmla="*/ 0 h 446"/>
                <a:gd name="T38" fmla="*/ 89 w 1405"/>
                <a:gd name="T39" fmla="*/ 127 h 446"/>
                <a:gd name="T40" fmla="*/ 91 w 1405"/>
                <a:gd name="T41" fmla="*/ 145 h 446"/>
                <a:gd name="T42" fmla="*/ 91 w 1405"/>
                <a:gd name="T43" fmla="*/ 127 h 446"/>
                <a:gd name="T44" fmla="*/ 34 w 1405"/>
                <a:gd name="T45" fmla="*/ 145 h 446"/>
                <a:gd name="T46" fmla="*/ 15 w 1405"/>
                <a:gd name="T47" fmla="*/ 167 h 446"/>
                <a:gd name="T48" fmla="*/ 8 w 1405"/>
                <a:gd name="T49" fmla="*/ 195 h 446"/>
                <a:gd name="T50" fmla="*/ 26 w 1405"/>
                <a:gd name="T51" fmla="*/ 195 h 446"/>
                <a:gd name="T52" fmla="*/ 8 w 1405"/>
                <a:gd name="T53" fmla="*/ 192 h 446"/>
                <a:gd name="T54" fmla="*/ 0 w 1405"/>
                <a:gd name="T55" fmla="*/ 291 h 446"/>
                <a:gd name="T56" fmla="*/ 8 w 1405"/>
                <a:gd name="T57" fmla="*/ 382 h 446"/>
                <a:gd name="T58" fmla="*/ 26 w 1405"/>
                <a:gd name="T59" fmla="*/ 378 h 446"/>
                <a:gd name="T60" fmla="*/ 8 w 1405"/>
                <a:gd name="T61" fmla="*/ 378 h 446"/>
                <a:gd name="T62" fmla="*/ 15 w 1405"/>
                <a:gd name="T63" fmla="*/ 406 h 446"/>
                <a:gd name="T64" fmla="*/ 46 w 1405"/>
                <a:gd name="T65" fmla="*/ 436 h 446"/>
                <a:gd name="T66" fmla="*/ 91 w 1405"/>
                <a:gd name="T67" fmla="*/ 446 h 446"/>
                <a:gd name="T68" fmla="*/ 92 w 1405"/>
                <a:gd name="T69" fmla="*/ 446 h 446"/>
                <a:gd name="T70" fmla="*/ 1405 w 1405"/>
                <a:gd name="T71" fmla="*/ 319 h 446"/>
                <a:gd name="T72" fmla="*/ 1402 w 1405"/>
                <a:gd name="T73" fmla="*/ 283 h 446"/>
                <a:gd name="T74" fmla="*/ 1402 w 1405"/>
                <a:gd name="T75" fmla="*/ 2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5" h="446">
                  <a:moveTo>
                    <a:pt x="1402" y="283"/>
                  </a:moveTo>
                  <a:cubicBezTo>
                    <a:pt x="89" y="410"/>
                    <a:pt x="89" y="410"/>
                    <a:pt x="89" y="410"/>
                  </a:cubicBezTo>
                  <a:cubicBezTo>
                    <a:pt x="91" y="428"/>
                    <a:pt x="91" y="428"/>
                    <a:pt x="91" y="428"/>
                  </a:cubicBezTo>
                  <a:cubicBezTo>
                    <a:pt x="91" y="410"/>
                    <a:pt x="91" y="410"/>
                    <a:pt x="91" y="410"/>
                  </a:cubicBezTo>
                  <a:cubicBezTo>
                    <a:pt x="77" y="410"/>
                    <a:pt x="64" y="405"/>
                    <a:pt x="56" y="399"/>
                  </a:cubicBezTo>
                  <a:cubicBezTo>
                    <a:pt x="52" y="396"/>
                    <a:pt x="49" y="392"/>
                    <a:pt x="47" y="389"/>
                  </a:cubicBezTo>
                  <a:cubicBezTo>
                    <a:pt x="45" y="385"/>
                    <a:pt x="44" y="382"/>
                    <a:pt x="44" y="378"/>
                  </a:cubicBezTo>
                  <a:cubicBezTo>
                    <a:pt x="44" y="377"/>
                    <a:pt x="44" y="377"/>
                    <a:pt x="44" y="377"/>
                  </a:cubicBezTo>
                  <a:cubicBezTo>
                    <a:pt x="44" y="375"/>
                    <a:pt x="44" y="375"/>
                    <a:pt x="44" y="375"/>
                  </a:cubicBezTo>
                  <a:cubicBezTo>
                    <a:pt x="39" y="347"/>
                    <a:pt x="36" y="319"/>
                    <a:pt x="36" y="291"/>
                  </a:cubicBezTo>
                  <a:cubicBezTo>
                    <a:pt x="36" y="260"/>
                    <a:pt x="39" y="229"/>
                    <a:pt x="44" y="197"/>
                  </a:cubicBezTo>
                  <a:cubicBezTo>
                    <a:pt x="44" y="196"/>
                    <a:pt x="44" y="196"/>
                    <a:pt x="44" y="196"/>
                  </a:cubicBezTo>
                  <a:cubicBezTo>
                    <a:pt x="44" y="195"/>
                    <a:pt x="44" y="195"/>
                    <a:pt x="44" y="195"/>
                  </a:cubicBezTo>
                  <a:cubicBezTo>
                    <a:pt x="44" y="191"/>
                    <a:pt x="45" y="188"/>
                    <a:pt x="47" y="184"/>
                  </a:cubicBezTo>
                  <a:cubicBezTo>
                    <a:pt x="50" y="179"/>
                    <a:pt x="55" y="174"/>
                    <a:pt x="63" y="170"/>
                  </a:cubicBezTo>
                  <a:cubicBezTo>
                    <a:pt x="71" y="166"/>
                    <a:pt x="80" y="163"/>
                    <a:pt x="91" y="163"/>
                  </a:cubicBezTo>
                  <a:cubicBezTo>
                    <a:pt x="92" y="163"/>
                    <a:pt x="92" y="163"/>
                    <a:pt x="92" y="163"/>
                  </a:cubicBezTo>
                  <a:cubicBezTo>
                    <a:pt x="1405" y="36"/>
                    <a:pt x="1405" y="36"/>
                    <a:pt x="1405" y="36"/>
                  </a:cubicBezTo>
                  <a:cubicBezTo>
                    <a:pt x="1402" y="0"/>
                    <a:pt x="1402" y="0"/>
                    <a:pt x="1402" y="0"/>
                  </a:cubicBezTo>
                  <a:cubicBezTo>
                    <a:pt x="89" y="127"/>
                    <a:pt x="89" y="127"/>
                    <a:pt x="89" y="127"/>
                  </a:cubicBezTo>
                  <a:cubicBezTo>
                    <a:pt x="91" y="145"/>
                    <a:pt x="91" y="145"/>
                    <a:pt x="91" y="145"/>
                  </a:cubicBezTo>
                  <a:cubicBezTo>
                    <a:pt x="91" y="127"/>
                    <a:pt x="91" y="127"/>
                    <a:pt x="91" y="127"/>
                  </a:cubicBezTo>
                  <a:cubicBezTo>
                    <a:pt x="69" y="127"/>
                    <a:pt x="49" y="134"/>
                    <a:pt x="34" y="145"/>
                  </a:cubicBezTo>
                  <a:cubicBezTo>
                    <a:pt x="27" y="151"/>
                    <a:pt x="20" y="158"/>
                    <a:pt x="15" y="167"/>
                  </a:cubicBezTo>
                  <a:cubicBezTo>
                    <a:pt x="11" y="175"/>
                    <a:pt x="8" y="185"/>
                    <a:pt x="8" y="195"/>
                  </a:cubicBezTo>
                  <a:cubicBezTo>
                    <a:pt x="26" y="195"/>
                    <a:pt x="26" y="195"/>
                    <a:pt x="26" y="195"/>
                  </a:cubicBezTo>
                  <a:cubicBezTo>
                    <a:pt x="8" y="192"/>
                    <a:pt x="8" y="192"/>
                    <a:pt x="8" y="192"/>
                  </a:cubicBezTo>
                  <a:cubicBezTo>
                    <a:pt x="3" y="224"/>
                    <a:pt x="0" y="257"/>
                    <a:pt x="0" y="291"/>
                  </a:cubicBezTo>
                  <a:cubicBezTo>
                    <a:pt x="0" y="321"/>
                    <a:pt x="3" y="351"/>
                    <a:pt x="8" y="382"/>
                  </a:cubicBezTo>
                  <a:cubicBezTo>
                    <a:pt x="26" y="378"/>
                    <a:pt x="26" y="378"/>
                    <a:pt x="26" y="378"/>
                  </a:cubicBezTo>
                  <a:cubicBezTo>
                    <a:pt x="8" y="378"/>
                    <a:pt x="8" y="378"/>
                    <a:pt x="8" y="378"/>
                  </a:cubicBezTo>
                  <a:cubicBezTo>
                    <a:pt x="8" y="388"/>
                    <a:pt x="11" y="398"/>
                    <a:pt x="15" y="406"/>
                  </a:cubicBezTo>
                  <a:cubicBezTo>
                    <a:pt x="22" y="419"/>
                    <a:pt x="33" y="429"/>
                    <a:pt x="46" y="436"/>
                  </a:cubicBezTo>
                  <a:cubicBezTo>
                    <a:pt x="60" y="442"/>
                    <a:pt x="75" y="446"/>
                    <a:pt x="91" y="446"/>
                  </a:cubicBezTo>
                  <a:cubicBezTo>
                    <a:pt x="92" y="446"/>
                    <a:pt x="92" y="446"/>
                    <a:pt x="92" y="446"/>
                  </a:cubicBezTo>
                  <a:cubicBezTo>
                    <a:pt x="1405" y="319"/>
                    <a:pt x="1405" y="319"/>
                    <a:pt x="1405" y="319"/>
                  </a:cubicBezTo>
                  <a:cubicBezTo>
                    <a:pt x="1402" y="283"/>
                    <a:pt x="1402" y="283"/>
                    <a:pt x="1402" y="283"/>
                  </a:cubicBezTo>
                  <a:cubicBezTo>
                    <a:pt x="1402" y="283"/>
                    <a:pt x="1402" y="283"/>
                    <a:pt x="1402" y="283"/>
                  </a:cubicBezTo>
                </a:path>
              </a:pathLst>
            </a:custGeom>
            <a:solidFill>
              <a:srgbClr val="63DD4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8" name="iṧlíḓê"/>
            <p:cNvSpPr/>
            <p:nvPr/>
          </p:nvSpPr>
          <p:spPr bwMode="auto">
            <a:xfrm>
              <a:off x="4970463" y="4041775"/>
              <a:ext cx="3182938" cy="295275"/>
            </a:xfrm>
            <a:custGeom>
              <a:avLst/>
              <a:gdLst>
                <a:gd name="T0" fmla="*/ 2005 w 2005"/>
                <a:gd name="T1" fmla="*/ 64 h 186"/>
                <a:gd name="T2" fmla="*/ 784 w 2005"/>
                <a:gd name="T3" fmla="*/ 186 h 186"/>
                <a:gd name="T4" fmla="*/ 0 w 2005"/>
                <a:gd name="T5" fmla="*/ 57 h 186"/>
                <a:gd name="T6" fmla="*/ 927 w 2005"/>
                <a:gd name="T7" fmla="*/ 0 h 186"/>
                <a:gd name="T8" fmla="*/ 2005 w 2005"/>
                <a:gd name="T9" fmla="*/ 64 h 186"/>
              </a:gdLst>
              <a:ahLst/>
              <a:cxnLst>
                <a:cxn ang="0">
                  <a:pos x="T0" y="T1"/>
                </a:cxn>
                <a:cxn ang="0">
                  <a:pos x="T2" y="T3"/>
                </a:cxn>
                <a:cxn ang="0">
                  <a:pos x="T4" y="T5"/>
                </a:cxn>
                <a:cxn ang="0">
                  <a:pos x="T6" y="T7"/>
                </a:cxn>
                <a:cxn ang="0">
                  <a:pos x="T8" y="T9"/>
                </a:cxn>
              </a:cxnLst>
              <a:rect l="0" t="0" r="r" b="b"/>
              <a:pathLst>
                <a:path w="2005" h="186">
                  <a:moveTo>
                    <a:pt x="2005" y="64"/>
                  </a:moveTo>
                  <a:lnTo>
                    <a:pt x="784" y="186"/>
                  </a:lnTo>
                  <a:lnTo>
                    <a:pt x="0" y="57"/>
                  </a:lnTo>
                  <a:lnTo>
                    <a:pt x="927" y="0"/>
                  </a:lnTo>
                  <a:lnTo>
                    <a:pt x="2005" y="64"/>
                  </a:lnTo>
                  <a:close/>
                </a:path>
              </a:pathLst>
            </a:custGeom>
            <a:solidFill>
              <a:srgbClr val="14A55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39" name="ïṩ1íḑe"/>
            <p:cNvSpPr/>
            <p:nvPr/>
          </p:nvSpPr>
          <p:spPr bwMode="auto">
            <a:xfrm>
              <a:off x="4970463" y="4041775"/>
              <a:ext cx="3182938" cy="295275"/>
            </a:xfrm>
            <a:custGeom>
              <a:avLst/>
              <a:gdLst>
                <a:gd name="T0" fmla="*/ 2005 w 2005"/>
                <a:gd name="T1" fmla="*/ 64 h 186"/>
                <a:gd name="T2" fmla="*/ 784 w 2005"/>
                <a:gd name="T3" fmla="*/ 186 h 186"/>
                <a:gd name="T4" fmla="*/ 0 w 2005"/>
                <a:gd name="T5" fmla="*/ 57 h 186"/>
                <a:gd name="T6" fmla="*/ 927 w 2005"/>
                <a:gd name="T7" fmla="*/ 0 h 186"/>
                <a:gd name="T8" fmla="*/ 2005 w 2005"/>
                <a:gd name="T9" fmla="*/ 64 h 186"/>
              </a:gdLst>
              <a:ahLst/>
              <a:cxnLst>
                <a:cxn ang="0">
                  <a:pos x="T0" y="T1"/>
                </a:cxn>
                <a:cxn ang="0">
                  <a:pos x="T2" y="T3"/>
                </a:cxn>
                <a:cxn ang="0">
                  <a:pos x="T4" y="T5"/>
                </a:cxn>
                <a:cxn ang="0">
                  <a:pos x="T6" y="T7"/>
                </a:cxn>
                <a:cxn ang="0">
                  <a:pos x="T8" y="T9"/>
                </a:cxn>
              </a:cxnLst>
              <a:rect l="0" t="0" r="r" b="b"/>
              <a:pathLst>
                <a:path w="2005" h="186">
                  <a:moveTo>
                    <a:pt x="2005" y="64"/>
                  </a:moveTo>
                  <a:lnTo>
                    <a:pt x="784" y="186"/>
                  </a:lnTo>
                  <a:lnTo>
                    <a:pt x="0" y="57"/>
                  </a:lnTo>
                  <a:lnTo>
                    <a:pt x="927" y="0"/>
                  </a:lnTo>
                  <a:lnTo>
                    <a:pt x="200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0" name="ïṥ1íḋe"/>
            <p:cNvSpPr/>
            <p:nvPr/>
          </p:nvSpPr>
          <p:spPr bwMode="auto">
            <a:xfrm>
              <a:off x="6137275" y="4418013"/>
              <a:ext cx="1844675" cy="185738"/>
            </a:xfrm>
            <a:custGeom>
              <a:avLst/>
              <a:gdLst>
                <a:gd name="T0" fmla="*/ 0 w 1162"/>
                <a:gd name="T1" fmla="*/ 117 h 117"/>
                <a:gd name="T2" fmla="*/ 1162 w 1162"/>
                <a:gd name="T3" fmla="*/ 0 h 117"/>
                <a:gd name="T4" fmla="*/ 0 w 1162"/>
                <a:gd name="T5" fmla="*/ 117 h 117"/>
              </a:gdLst>
              <a:ahLst/>
              <a:cxnLst>
                <a:cxn ang="0">
                  <a:pos x="T0" y="T1"/>
                </a:cxn>
                <a:cxn ang="0">
                  <a:pos x="T2" y="T3"/>
                </a:cxn>
                <a:cxn ang="0">
                  <a:pos x="T4" y="T5"/>
                </a:cxn>
              </a:cxnLst>
              <a:rect l="0" t="0" r="r" b="b"/>
              <a:pathLst>
                <a:path w="1162" h="117">
                  <a:moveTo>
                    <a:pt x="0" y="117"/>
                  </a:moveTo>
                  <a:lnTo>
                    <a:pt x="1162" y="0"/>
                  </a:lnTo>
                  <a:lnTo>
                    <a:pt x="0" y="117"/>
                  </a:lnTo>
                  <a:close/>
                </a:path>
              </a:pathLst>
            </a:custGeom>
            <a:solidFill>
              <a:srgbClr val="23AE6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1" name="i$ḻîďè"/>
            <p:cNvSpPr/>
            <p:nvPr/>
          </p:nvSpPr>
          <p:spPr bwMode="auto">
            <a:xfrm>
              <a:off x="6137275" y="4418013"/>
              <a:ext cx="1844675" cy="185738"/>
            </a:xfrm>
            <a:custGeom>
              <a:avLst/>
              <a:gdLst>
                <a:gd name="T0" fmla="*/ 0 w 1162"/>
                <a:gd name="T1" fmla="*/ 117 h 117"/>
                <a:gd name="T2" fmla="*/ 1162 w 1162"/>
                <a:gd name="T3" fmla="*/ 0 h 117"/>
                <a:gd name="T4" fmla="*/ 0 w 1162"/>
                <a:gd name="T5" fmla="*/ 117 h 117"/>
              </a:gdLst>
              <a:ahLst/>
              <a:cxnLst>
                <a:cxn ang="0">
                  <a:pos x="T0" y="T1"/>
                </a:cxn>
                <a:cxn ang="0">
                  <a:pos x="T2" y="T3"/>
                </a:cxn>
                <a:cxn ang="0">
                  <a:pos x="T4" y="T5"/>
                </a:cxn>
              </a:cxnLst>
              <a:rect l="0" t="0" r="r" b="b"/>
              <a:pathLst>
                <a:path w="1162" h="117">
                  <a:moveTo>
                    <a:pt x="0" y="117"/>
                  </a:moveTo>
                  <a:lnTo>
                    <a:pt x="1162" y="0"/>
                  </a:lnTo>
                  <a:lnTo>
                    <a:pt x="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2" name="íṧḻïḓé"/>
            <p:cNvSpPr/>
            <p:nvPr/>
          </p:nvSpPr>
          <p:spPr bwMode="auto">
            <a:xfrm>
              <a:off x="6135688" y="4394200"/>
              <a:ext cx="1847850" cy="233363"/>
            </a:xfrm>
            <a:custGeom>
              <a:avLst/>
              <a:gdLst>
                <a:gd name="T0" fmla="*/ 3 w 1164"/>
                <a:gd name="T1" fmla="*/ 147 h 147"/>
                <a:gd name="T2" fmla="*/ 1164 w 1164"/>
                <a:gd name="T3" fmla="*/ 30 h 147"/>
                <a:gd name="T4" fmla="*/ 1161 w 1164"/>
                <a:gd name="T5" fmla="*/ 0 h 147"/>
                <a:gd name="T6" fmla="*/ 0 w 1164"/>
                <a:gd name="T7" fmla="*/ 117 h 147"/>
                <a:gd name="T8" fmla="*/ 3 w 1164"/>
                <a:gd name="T9" fmla="*/ 147 h 147"/>
              </a:gdLst>
              <a:ahLst/>
              <a:cxnLst>
                <a:cxn ang="0">
                  <a:pos x="T0" y="T1"/>
                </a:cxn>
                <a:cxn ang="0">
                  <a:pos x="T2" y="T3"/>
                </a:cxn>
                <a:cxn ang="0">
                  <a:pos x="T4" y="T5"/>
                </a:cxn>
                <a:cxn ang="0">
                  <a:pos x="T6" y="T7"/>
                </a:cxn>
                <a:cxn ang="0">
                  <a:pos x="T8" y="T9"/>
                </a:cxn>
              </a:cxnLst>
              <a:rect l="0" t="0" r="r" b="b"/>
              <a:pathLst>
                <a:path w="1164" h="147">
                  <a:moveTo>
                    <a:pt x="3" y="147"/>
                  </a:moveTo>
                  <a:lnTo>
                    <a:pt x="1164" y="30"/>
                  </a:lnTo>
                  <a:lnTo>
                    <a:pt x="1161" y="0"/>
                  </a:lnTo>
                  <a:lnTo>
                    <a:pt x="0" y="117"/>
                  </a:lnTo>
                  <a:lnTo>
                    <a:pt x="3" y="147"/>
                  </a:lnTo>
                  <a:close/>
                </a:path>
              </a:pathLst>
            </a:custGeom>
            <a:solidFill>
              <a:srgbClr val="DBD9A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3" name="išľíḓe"/>
            <p:cNvSpPr/>
            <p:nvPr/>
          </p:nvSpPr>
          <p:spPr bwMode="auto">
            <a:xfrm>
              <a:off x="6135688" y="4394200"/>
              <a:ext cx="1847850" cy="233363"/>
            </a:xfrm>
            <a:custGeom>
              <a:avLst/>
              <a:gdLst>
                <a:gd name="T0" fmla="*/ 3 w 1164"/>
                <a:gd name="T1" fmla="*/ 147 h 147"/>
                <a:gd name="T2" fmla="*/ 1164 w 1164"/>
                <a:gd name="T3" fmla="*/ 30 h 147"/>
                <a:gd name="T4" fmla="*/ 1161 w 1164"/>
                <a:gd name="T5" fmla="*/ 0 h 147"/>
                <a:gd name="T6" fmla="*/ 0 w 1164"/>
                <a:gd name="T7" fmla="*/ 117 h 147"/>
                <a:gd name="T8" fmla="*/ 3 w 1164"/>
                <a:gd name="T9" fmla="*/ 147 h 147"/>
              </a:gdLst>
              <a:ahLst/>
              <a:cxnLst>
                <a:cxn ang="0">
                  <a:pos x="T0" y="T1"/>
                </a:cxn>
                <a:cxn ang="0">
                  <a:pos x="T2" y="T3"/>
                </a:cxn>
                <a:cxn ang="0">
                  <a:pos x="T4" y="T5"/>
                </a:cxn>
                <a:cxn ang="0">
                  <a:pos x="T6" y="T7"/>
                </a:cxn>
                <a:cxn ang="0">
                  <a:pos x="T8" y="T9"/>
                </a:cxn>
              </a:cxnLst>
              <a:rect l="0" t="0" r="r" b="b"/>
              <a:pathLst>
                <a:path w="1164" h="147">
                  <a:moveTo>
                    <a:pt x="3" y="147"/>
                  </a:moveTo>
                  <a:lnTo>
                    <a:pt x="1164" y="30"/>
                  </a:lnTo>
                  <a:lnTo>
                    <a:pt x="1161" y="0"/>
                  </a:lnTo>
                  <a:lnTo>
                    <a:pt x="0" y="117"/>
                  </a:lnTo>
                  <a:lnTo>
                    <a:pt x="3"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4" name="îṩļíḋè"/>
            <p:cNvSpPr/>
            <p:nvPr/>
          </p:nvSpPr>
          <p:spPr bwMode="auto">
            <a:xfrm>
              <a:off x="6507163" y="4498975"/>
              <a:ext cx="225425" cy="44450"/>
            </a:xfrm>
            <a:custGeom>
              <a:avLst/>
              <a:gdLst>
                <a:gd name="T0" fmla="*/ 6 w 142"/>
                <a:gd name="T1" fmla="*/ 0 h 28"/>
                <a:gd name="T2" fmla="*/ 0 w 142"/>
                <a:gd name="T3" fmla="*/ 1 h 28"/>
                <a:gd name="T4" fmla="*/ 0 w 142"/>
                <a:gd name="T5" fmla="*/ 28 h 28"/>
                <a:gd name="T6" fmla="*/ 142 w 142"/>
                <a:gd name="T7" fmla="*/ 13 h 28"/>
                <a:gd name="T8" fmla="*/ 6 w 142"/>
                <a:gd name="T9" fmla="*/ 0 h 28"/>
              </a:gdLst>
              <a:ahLst/>
              <a:cxnLst>
                <a:cxn ang="0">
                  <a:pos x="T0" y="T1"/>
                </a:cxn>
                <a:cxn ang="0">
                  <a:pos x="T2" y="T3"/>
                </a:cxn>
                <a:cxn ang="0">
                  <a:pos x="T4" y="T5"/>
                </a:cxn>
                <a:cxn ang="0">
                  <a:pos x="T6" y="T7"/>
                </a:cxn>
                <a:cxn ang="0">
                  <a:pos x="T8" y="T9"/>
                </a:cxn>
              </a:cxnLst>
              <a:rect l="0" t="0" r="r" b="b"/>
              <a:pathLst>
                <a:path w="142" h="28">
                  <a:moveTo>
                    <a:pt x="6" y="0"/>
                  </a:moveTo>
                  <a:lnTo>
                    <a:pt x="0" y="1"/>
                  </a:lnTo>
                  <a:lnTo>
                    <a:pt x="0" y="28"/>
                  </a:lnTo>
                  <a:lnTo>
                    <a:pt x="142" y="13"/>
                  </a:lnTo>
                  <a:lnTo>
                    <a:pt x="6" y="0"/>
                  </a:lnTo>
                  <a:close/>
                </a:path>
              </a:pathLst>
            </a:custGeom>
            <a:solidFill>
              <a:srgbClr val="9B9FA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5" name="íṥľïḋê"/>
            <p:cNvSpPr/>
            <p:nvPr/>
          </p:nvSpPr>
          <p:spPr bwMode="auto">
            <a:xfrm>
              <a:off x="6507163" y="4498975"/>
              <a:ext cx="225425" cy="44450"/>
            </a:xfrm>
            <a:custGeom>
              <a:avLst/>
              <a:gdLst>
                <a:gd name="T0" fmla="*/ 6 w 142"/>
                <a:gd name="T1" fmla="*/ 0 h 28"/>
                <a:gd name="T2" fmla="*/ 0 w 142"/>
                <a:gd name="T3" fmla="*/ 1 h 28"/>
                <a:gd name="T4" fmla="*/ 0 w 142"/>
                <a:gd name="T5" fmla="*/ 28 h 28"/>
                <a:gd name="T6" fmla="*/ 142 w 142"/>
                <a:gd name="T7" fmla="*/ 13 h 28"/>
                <a:gd name="T8" fmla="*/ 6 w 142"/>
                <a:gd name="T9" fmla="*/ 0 h 28"/>
              </a:gdLst>
              <a:ahLst/>
              <a:cxnLst>
                <a:cxn ang="0">
                  <a:pos x="T0" y="T1"/>
                </a:cxn>
                <a:cxn ang="0">
                  <a:pos x="T2" y="T3"/>
                </a:cxn>
                <a:cxn ang="0">
                  <a:pos x="T4" y="T5"/>
                </a:cxn>
                <a:cxn ang="0">
                  <a:pos x="T6" y="T7"/>
                </a:cxn>
                <a:cxn ang="0">
                  <a:pos x="T8" y="T9"/>
                </a:cxn>
              </a:cxnLst>
              <a:rect l="0" t="0" r="r" b="b"/>
              <a:pathLst>
                <a:path w="142" h="28">
                  <a:moveTo>
                    <a:pt x="6" y="0"/>
                  </a:moveTo>
                  <a:lnTo>
                    <a:pt x="0" y="1"/>
                  </a:lnTo>
                  <a:lnTo>
                    <a:pt x="0" y="28"/>
                  </a:lnTo>
                  <a:lnTo>
                    <a:pt x="142" y="1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6" name="iṩlïďe"/>
            <p:cNvSpPr/>
            <p:nvPr/>
          </p:nvSpPr>
          <p:spPr bwMode="auto">
            <a:xfrm>
              <a:off x="6507163" y="4498975"/>
              <a:ext cx="9525" cy="1588"/>
            </a:xfrm>
            <a:custGeom>
              <a:avLst/>
              <a:gdLst>
                <a:gd name="T0" fmla="*/ 0 w 6"/>
                <a:gd name="T1" fmla="*/ 0 h 1"/>
                <a:gd name="T2" fmla="*/ 0 w 6"/>
                <a:gd name="T3" fmla="*/ 1 h 1"/>
                <a:gd name="T4" fmla="*/ 6 w 6"/>
                <a:gd name="T5" fmla="*/ 0 h 1"/>
                <a:gd name="T6" fmla="*/ 0 w 6"/>
                <a:gd name="T7" fmla="*/ 0 h 1"/>
              </a:gdLst>
              <a:ahLst/>
              <a:cxnLst>
                <a:cxn ang="0">
                  <a:pos x="T0" y="T1"/>
                </a:cxn>
                <a:cxn ang="0">
                  <a:pos x="T2" y="T3"/>
                </a:cxn>
                <a:cxn ang="0">
                  <a:pos x="T4" y="T5"/>
                </a:cxn>
                <a:cxn ang="0">
                  <a:pos x="T6" y="T7"/>
                </a:cxn>
              </a:cxnLst>
              <a:rect l="0" t="0" r="r" b="b"/>
              <a:pathLst>
                <a:path w="6" h="1">
                  <a:moveTo>
                    <a:pt x="0" y="0"/>
                  </a:moveTo>
                  <a:lnTo>
                    <a:pt x="0" y="1"/>
                  </a:lnTo>
                  <a:lnTo>
                    <a:pt x="6" y="0"/>
                  </a:lnTo>
                  <a:lnTo>
                    <a:pt x="0" y="0"/>
                  </a:lnTo>
                  <a:close/>
                </a:path>
              </a:pathLst>
            </a:custGeom>
            <a:solidFill>
              <a:srgbClr val="898C7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7" name="íṩḻïdê"/>
            <p:cNvSpPr/>
            <p:nvPr/>
          </p:nvSpPr>
          <p:spPr bwMode="auto">
            <a:xfrm>
              <a:off x="6507163" y="4498975"/>
              <a:ext cx="9525" cy="1588"/>
            </a:xfrm>
            <a:custGeom>
              <a:avLst/>
              <a:gdLst>
                <a:gd name="T0" fmla="*/ 0 w 6"/>
                <a:gd name="T1" fmla="*/ 0 h 1"/>
                <a:gd name="T2" fmla="*/ 0 w 6"/>
                <a:gd name="T3" fmla="*/ 1 h 1"/>
                <a:gd name="T4" fmla="*/ 6 w 6"/>
                <a:gd name="T5" fmla="*/ 0 h 1"/>
                <a:gd name="T6" fmla="*/ 0 w 6"/>
                <a:gd name="T7" fmla="*/ 0 h 1"/>
              </a:gdLst>
              <a:ahLst/>
              <a:cxnLst>
                <a:cxn ang="0">
                  <a:pos x="T0" y="T1"/>
                </a:cxn>
                <a:cxn ang="0">
                  <a:pos x="T2" y="T3"/>
                </a:cxn>
                <a:cxn ang="0">
                  <a:pos x="T4" y="T5"/>
                </a:cxn>
                <a:cxn ang="0">
                  <a:pos x="T6" y="T7"/>
                </a:cxn>
              </a:cxnLst>
              <a:rect l="0" t="0" r="r" b="b"/>
              <a:pathLst>
                <a:path w="6" h="1">
                  <a:moveTo>
                    <a:pt x="0" y="0"/>
                  </a:moveTo>
                  <a:lnTo>
                    <a:pt x="0" y="1"/>
                  </a:lnTo>
                  <a:lnTo>
                    <a:pt x="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8" name="ïşḷídé"/>
            <p:cNvSpPr/>
            <p:nvPr/>
          </p:nvSpPr>
          <p:spPr bwMode="auto">
            <a:xfrm>
              <a:off x="6507163" y="4556125"/>
              <a:ext cx="352425" cy="139700"/>
            </a:xfrm>
            <a:custGeom>
              <a:avLst/>
              <a:gdLst>
                <a:gd name="T0" fmla="*/ 215 w 222"/>
                <a:gd name="T1" fmla="*/ 0 h 88"/>
                <a:gd name="T2" fmla="*/ 0 w 222"/>
                <a:gd name="T3" fmla="*/ 22 h 88"/>
                <a:gd name="T4" fmla="*/ 0 w 222"/>
                <a:gd name="T5" fmla="*/ 88 h 88"/>
                <a:gd name="T6" fmla="*/ 222 w 222"/>
                <a:gd name="T7" fmla="*/ 66 h 88"/>
                <a:gd name="T8" fmla="*/ 215 w 222"/>
                <a:gd name="T9" fmla="*/ 0 h 88"/>
              </a:gdLst>
              <a:ahLst/>
              <a:cxnLst>
                <a:cxn ang="0">
                  <a:pos x="T0" y="T1"/>
                </a:cxn>
                <a:cxn ang="0">
                  <a:pos x="T2" y="T3"/>
                </a:cxn>
                <a:cxn ang="0">
                  <a:pos x="T4" y="T5"/>
                </a:cxn>
                <a:cxn ang="0">
                  <a:pos x="T6" y="T7"/>
                </a:cxn>
                <a:cxn ang="0">
                  <a:pos x="T8" y="T9"/>
                </a:cxn>
              </a:cxnLst>
              <a:rect l="0" t="0" r="r" b="b"/>
              <a:pathLst>
                <a:path w="222" h="88">
                  <a:moveTo>
                    <a:pt x="215" y="0"/>
                  </a:moveTo>
                  <a:lnTo>
                    <a:pt x="0" y="22"/>
                  </a:lnTo>
                  <a:lnTo>
                    <a:pt x="0" y="88"/>
                  </a:lnTo>
                  <a:lnTo>
                    <a:pt x="222" y="66"/>
                  </a:lnTo>
                  <a:lnTo>
                    <a:pt x="215" y="0"/>
                  </a:lnTo>
                  <a:close/>
                </a:path>
              </a:pathLst>
            </a:custGeom>
            <a:solidFill>
              <a:srgbClr val="9B9FA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49" name="îṩḻiḓê"/>
            <p:cNvSpPr/>
            <p:nvPr/>
          </p:nvSpPr>
          <p:spPr bwMode="auto">
            <a:xfrm>
              <a:off x="6507163" y="4556125"/>
              <a:ext cx="352425" cy="139700"/>
            </a:xfrm>
            <a:custGeom>
              <a:avLst/>
              <a:gdLst>
                <a:gd name="T0" fmla="*/ 215 w 222"/>
                <a:gd name="T1" fmla="*/ 0 h 88"/>
                <a:gd name="T2" fmla="*/ 0 w 222"/>
                <a:gd name="T3" fmla="*/ 22 h 88"/>
                <a:gd name="T4" fmla="*/ 0 w 222"/>
                <a:gd name="T5" fmla="*/ 88 h 88"/>
                <a:gd name="T6" fmla="*/ 222 w 222"/>
                <a:gd name="T7" fmla="*/ 66 h 88"/>
                <a:gd name="T8" fmla="*/ 215 w 222"/>
                <a:gd name="T9" fmla="*/ 0 h 88"/>
              </a:gdLst>
              <a:ahLst/>
              <a:cxnLst>
                <a:cxn ang="0">
                  <a:pos x="T0" y="T1"/>
                </a:cxn>
                <a:cxn ang="0">
                  <a:pos x="T2" y="T3"/>
                </a:cxn>
                <a:cxn ang="0">
                  <a:pos x="T4" y="T5"/>
                </a:cxn>
                <a:cxn ang="0">
                  <a:pos x="T6" y="T7"/>
                </a:cxn>
                <a:cxn ang="0">
                  <a:pos x="T8" y="T9"/>
                </a:cxn>
              </a:cxnLst>
              <a:rect l="0" t="0" r="r" b="b"/>
              <a:pathLst>
                <a:path w="222" h="88">
                  <a:moveTo>
                    <a:pt x="215" y="0"/>
                  </a:moveTo>
                  <a:lnTo>
                    <a:pt x="0" y="22"/>
                  </a:lnTo>
                  <a:lnTo>
                    <a:pt x="0" y="88"/>
                  </a:lnTo>
                  <a:lnTo>
                    <a:pt x="222" y="66"/>
                  </a:lnTo>
                  <a:lnTo>
                    <a:pt x="2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0" name="îŝ1íḍè"/>
            <p:cNvSpPr/>
            <p:nvPr/>
          </p:nvSpPr>
          <p:spPr bwMode="auto">
            <a:xfrm>
              <a:off x="6507163" y="4660900"/>
              <a:ext cx="357188" cy="76200"/>
            </a:xfrm>
            <a:custGeom>
              <a:avLst/>
              <a:gdLst>
                <a:gd name="T0" fmla="*/ 222 w 225"/>
                <a:gd name="T1" fmla="*/ 0 h 48"/>
                <a:gd name="T2" fmla="*/ 0 w 225"/>
                <a:gd name="T3" fmla="*/ 22 h 48"/>
                <a:gd name="T4" fmla="*/ 0 w 225"/>
                <a:gd name="T5" fmla="*/ 22 h 48"/>
                <a:gd name="T6" fmla="*/ 30 w 225"/>
                <a:gd name="T7" fmla="*/ 48 h 48"/>
                <a:gd name="T8" fmla="*/ 30 w 225"/>
                <a:gd name="T9" fmla="*/ 48 h 48"/>
                <a:gd name="T10" fmla="*/ 225 w 225"/>
                <a:gd name="T11" fmla="*/ 29 h 48"/>
                <a:gd name="T12" fmla="*/ 222 w 22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25" h="48">
                  <a:moveTo>
                    <a:pt x="222" y="0"/>
                  </a:moveTo>
                  <a:lnTo>
                    <a:pt x="0" y="22"/>
                  </a:lnTo>
                  <a:lnTo>
                    <a:pt x="0" y="22"/>
                  </a:lnTo>
                  <a:lnTo>
                    <a:pt x="30" y="48"/>
                  </a:lnTo>
                  <a:lnTo>
                    <a:pt x="30" y="48"/>
                  </a:lnTo>
                  <a:lnTo>
                    <a:pt x="225" y="29"/>
                  </a:lnTo>
                  <a:lnTo>
                    <a:pt x="222" y="0"/>
                  </a:lnTo>
                  <a:close/>
                </a:path>
              </a:pathLst>
            </a:custGeom>
            <a:solidFill>
              <a:srgbClr val="0D6A3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1" name="iṩľiďè"/>
            <p:cNvSpPr/>
            <p:nvPr/>
          </p:nvSpPr>
          <p:spPr bwMode="auto">
            <a:xfrm>
              <a:off x="6507163" y="4660900"/>
              <a:ext cx="357188" cy="76200"/>
            </a:xfrm>
            <a:custGeom>
              <a:avLst/>
              <a:gdLst>
                <a:gd name="T0" fmla="*/ 222 w 225"/>
                <a:gd name="T1" fmla="*/ 0 h 48"/>
                <a:gd name="T2" fmla="*/ 0 w 225"/>
                <a:gd name="T3" fmla="*/ 22 h 48"/>
                <a:gd name="T4" fmla="*/ 0 w 225"/>
                <a:gd name="T5" fmla="*/ 22 h 48"/>
                <a:gd name="T6" fmla="*/ 30 w 225"/>
                <a:gd name="T7" fmla="*/ 48 h 48"/>
                <a:gd name="T8" fmla="*/ 30 w 225"/>
                <a:gd name="T9" fmla="*/ 48 h 48"/>
                <a:gd name="T10" fmla="*/ 225 w 225"/>
                <a:gd name="T11" fmla="*/ 29 h 48"/>
                <a:gd name="T12" fmla="*/ 222 w 22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25" h="48">
                  <a:moveTo>
                    <a:pt x="222" y="0"/>
                  </a:moveTo>
                  <a:lnTo>
                    <a:pt x="0" y="22"/>
                  </a:lnTo>
                  <a:lnTo>
                    <a:pt x="0" y="22"/>
                  </a:lnTo>
                  <a:lnTo>
                    <a:pt x="30" y="48"/>
                  </a:lnTo>
                  <a:lnTo>
                    <a:pt x="30" y="48"/>
                  </a:lnTo>
                  <a:lnTo>
                    <a:pt x="225" y="29"/>
                  </a:lnTo>
                  <a:lnTo>
                    <a:pt x="2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2" name="í$1íde"/>
            <p:cNvSpPr/>
            <p:nvPr/>
          </p:nvSpPr>
          <p:spPr bwMode="auto">
            <a:xfrm>
              <a:off x="6826250" y="4764088"/>
              <a:ext cx="42863" cy="4763"/>
            </a:xfrm>
            <a:custGeom>
              <a:avLst/>
              <a:gdLst>
                <a:gd name="T0" fmla="*/ 27 w 27"/>
                <a:gd name="T1" fmla="*/ 0 h 3"/>
                <a:gd name="T2" fmla="*/ 0 w 27"/>
                <a:gd name="T3" fmla="*/ 3 h 3"/>
                <a:gd name="T4" fmla="*/ 25 w 27"/>
                <a:gd name="T5" fmla="*/ 1 h 3"/>
                <a:gd name="T6" fmla="*/ 27 w 27"/>
                <a:gd name="T7" fmla="*/ 1 h 3"/>
                <a:gd name="T8" fmla="*/ 27 w 27"/>
                <a:gd name="T9" fmla="*/ 0 h 3"/>
              </a:gdLst>
              <a:ahLst/>
              <a:cxnLst>
                <a:cxn ang="0">
                  <a:pos x="T0" y="T1"/>
                </a:cxn>
                <a:cxn ang="0">
                  <a:pos x="T2" y="T3"/>
                </a:cxn>
                <a:cxn ang="0">
                  <a:pos x="T4" y="T5"/>
                </a:cxn>
                <a:cxn ang="0">
                  <a:pos x="T6" y="T7"/>
                </a:cxn>
                <a:cxn ang="0">
                  <a:pos x="T8" y="T9"/>
                </a:cxn>
              </a:cxnLst>
              <a:rect l="0" t="0" r="r" b="b"/>
              <a:pathLst>
                <a:path w="27" h="3">
                  <a:moveTo>
                    <a:pt x="27" y="0"/>
                  </a:moveTo>
                  <a:lnTo>
                    <a:pt x="0" y="3"/>
                  </a:lnTo>
                  <a:lnTo>
                    <a:pt x="25" y="1"/>
                  </a:lnTo>
                  <a:lnTo>
                    <a:pt x="27" y="1"/>
                  </a:lnTo>
                  <a:lnTo>
                    <a:pt x="27" y="0"/>
                  </a:lnTo>
                  <a:close/>
                </a:path>
              </a:pathLst>
            </a:custGeom>
            <a:solidFill>
              <a:srgbClr val="6E1C2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3" name="iṧľîḍe"/>
            <p:cNvSpPr/>
            <p:nvPr/>
          </p:nvSpPr>
          <p:spPr bwMode="auto">
            <a:xfrm>
              <a:off x="6826250" y="4764088"/>
              <a:ext cx="42863" cy="4763"/>
            </a:xfrm>
            <a:custGeom>
              <a:avLst/>
              <a:gdLst>
                <a:gd name="T0" fmla="*/ 27 w 27"/>
                <a:gd name="T1" fmla="*/ 0 h 3"/>
                <a:gd name="T2" fmla="*/ 0 w 27"/>
                <a:gd name="T3" fmla="*/ 3 h 3"/>
                <a:gd name="T4" fmla="*/ 25 w 27"/>
                <a:gd name="T5" fmla="*/ 1 h 3"/>
                <a:gd name="T6" fmla="*/ 27 w 27"/>
                <a:gd name="T7" fmla="*/ 1 h 3"/>
                <a:gd name="T8" fmla="*/ 27 w 27"/>
                <a:gd name="T9" fmla="*/ 0 h 3"/>
              </a:gdLst>
              <a:ahLst/>
              <a:cxnLst>
                <a:cxn ang="0">
                  <a:pos x="T0" y="T1"/>
                </a:cxn>
                <a:cxn ang="0">
                  <a:pos x="T2" y="T3"/>
                </a:cxn>
                <a:cxn ang="0">
                  <a:pos x="T4" y="T5"/>
                </a:cxn>
                <a:cxn ang="0">
                  <a:pos x="T6" y="T7"/>
                </a:cxn>
                <a:cxn ang="0">
                  <a:pos x="T8" y="T9"/>
                </a:cxn>
              </a:cxnLst>
              <a:rect l="0" t="0" r="r" b="b"/>
              <a:pathLst>
                <a:path w="27" h="3">
                  <a:moveTo>
                    <a:pt x="27" y="0"/>
                  </a:moveTo>
                  <a:lnTo>
                    <a:pt x="0" y="3"/>
                  </a:lnTo>
                  <a:lnTo>
                    <a:pt x="25" y="1"/>
                  </a:lnTo>
                  <a:lnTo>
                    <a:pt x="27" y="1"/>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4" name="ïşľîḋê"/>
            <p:cNvSpPr/>
            <p:nvPr/>
          </p:nvSpPr>
          <p:spPr bwMode="auto">
            <a:xfrm>
              <a:off x="6554788" y="4706938"/>
              <a:ext cx="314325" cy="84138"/>
            </a:xfrm>
            <a:custGeom>
              <a:avLst/>
              <a:gdLst>
                <a:gd name="T0" fmla="*/ 195 w 198"/>
                <a:gd name="T1" fmla="*/ 0 h 53"/>
                <a:gd name="T2" fmla="*/ 0 w 198"/>
                <a:gd name="T3" fmla="*/ 19 h 53"/>
                <a:gd name="T4" fmla="*/ 2 w 198"/>
                <a:gd name="T5" fmla="*/ 53 h 53"/>
                <a:gd name="T6" fmla="*/ 105 w 198"/>
                <a:gd name="T7" fmla="*/ 45 h 53"/>
                <a:gd name="T8" fmla="*/ 171 w 198"/>
                <a:gd name="T9" fmla="*/ 39 h 53"/>
                <a:gd name="T10" fmla="*/ 198 w 198"/>
                <a:gd name="T11" fmla="*/ 36 h 53"/>
                <a:gd name="T12" fmla="*/ 195 w 19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98" h="53">
                  <a:moveTo>
                    <a:pt x="195" y="0"/>
                  </a:moveTo>
                  <a:lnTo>
                    <a:pt x="0" y="19"/>
                  </a:lnTo>
                  <a:lnTo>
                    <a:pt x="2" y="53"/>
                  </a:lnTo>
                  <a:lnTo>
                    <a:pt x="105" y="45"/>
                  </a:lnTo>
                  <a:lnTo>
                    <a:pt x="171" y="39"/>
                  </a:lnTo>
                  <a:lnTo>
                    <a:pt x="198" y="36"/>
                  </a:lnTo>
                  <a:lnTo>
                    <a:pt x="195" y="0"/>
                  </a:lnTo>
                  <a:close/>
                </a:path>
              </a:pathLst>
            </a:custGeom>
            <a:solidFill>
              <a:srgbClr val="3E8F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5" name="ïşļíḍe"/>
            <p:cNvSpPr/>
            <p:nvPr/>
          </p:nvSpPr>
          <p:spPr bwMode="auto">
            <a:xfrm>
              <a:off x="6554788" y="4706938"/>
              <a:ext cx="314325" cy="84138"/>
            </a:xfrm>
            <a:custGeom>
              <a:avLst/>
              <a:gdLst>
                <a:gd name="T0" fmla="*/ 195 w 198"/>
                <a:gd name="T1" fmla="*/ 0 h 53"/>
                <a:gd name="T2" fmla="*/ 0 w 198"/>
                <a:gd name="T3" fmla="*/ 19 h 53"/>
                <a:gd name="T4" fmla="*/ 2 w 198"/>
                <a:gd name="T5" fmla="*/ 53 h 53"/>
                <a:gd name="T6" fmla="*/ 105 w 198"/>
                <a:gd name="T7" fmla="*/ 45 h 53"/>
                <a:gd name="T8" fmla="*/ 171 w 198"/>
                <a:gd name="T9" fmla="*/ 39 h 53"/>
                <a:gd name="T10" fmla="*/ 198 w 198"/>
                <a:gd name="T11" fmla="*/ 36 h 53"/>
                <a:gd name="T12" fmla="*/ 195 w 19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98" h="53">
                  <a:moveTo>
                    <a:pt x="195" y="0"/>
                  </a:moveTo>
                  <a:lnTo>
                    <a:pt x="0" y="19"/>
                  </a:lnTo>
                  <a:lnTo>
                    <a:pt x="2" y="53"/>
                  </a:lnTo>
                  <a:lnTo>
                    <a:pt x="105" y="45"/>
                  </a:lnTo>
                  <a:lnTo>
                    <a:pt x="171" y="39"/>
                  </a:lnTo>
                  <a:lnTo>
                    <a:pt x="198" y="36"/>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6" name="iš1îḑé"/>
            <p:cNvSpPr/>
            <p:nvPr/>
          </p:nvSpPr>
          <p:spPr bwMode="auto">
            <a:xfrm>
              <a:off x="6507163" y="4519613"/>
              <a:ext cx="341313" cy="71438"/>
            </a:xfrm>
            <a:custGeom>
              <a:avLst/>
              <a:gdLst>
                <a:gd name="T0" fmla="*/ 142 w 215"/>
                <a:gd name="T1" fmla="*/ 0 h 45"/>
                <a:gd name="T2" fmla="*/ 0 w 215"/>
                <a:gd name="T3" fmla="*/ 15 h 45"/>
                <a:gd name="T4" fmla="*/ 0 w 215"/>
                <a:gd name="T5" fmla="*/ 45 h 45"/>
                <a:gd name="T6" fmla="*/ 215 w 215"/>
                <a:gd name="T7" fmla="*/ 23 h 45"/>
                <a:gd name="T8" fmla="*/ 213 w 215"/>
                <a:gd name="T9" fmla="*/ 7 h 45"/>
                <a:gd name="T10" fmla="*/ 142 w 215"/>
                <a:gd name="T11" fmla="*/ 0 h 45"/>
              </a:gdLst>
              <a:ahLst/>
              <a:cxnLst>
                <a:cxn ang="0">
                  <a:pos x="T0" y="T1"/>
                </a:cxn>
                <a:cxn ang="0">
                  <a:pos x="T2" y="T3"/>
                </a:cxn>
                <a:cxn ang="0">
                  <a:pos x="T4" y="T5"/>
                </a:cxn>
                <a:cxn ang="0">
                  <a:pos x="T6" y="T7"/>
                </a:cxn>
                <a:cxn ang="0">
                  <a:pos x="T8" y="T9"/>
                </a:cxn>
                <a:cxn ang="0">
                  <a:pos x="T10" y="T11"/>
                </a:cxn>
              </a:cxnLst>
              <a:rect l="0" t="0" r="r" b="b"/>
              <a:pathLst>
                <a:path w="215" h="45">
                  <a:moveTo>
                    <a:pt x="142" y="0"/>
                  </a:moveTo>
                  <a:lnTo>
                    <a:pt x="0" y="15"/>
                  </a:lnTo>
                  <a:lnTo>
                    <a:pt x="0" y="45"/>
                  </a:lnTo>
                  <a:lnTo>
                    <a:pt x="215" y="23"/>
                  </a:lnTo>
                  <a:lnTo>
                    <a:pt x="213" y="7"/>
                  </a:lnTo>
                  <a:lnTo>
                    <a:pt x="142" y="0"/>
                  </a:lnTo>
                  <a:close/>
                </a:path>
              </a:pathLst>
            </a:custGeom>
            <a:solidFill>
              <a:srgbClr val="898C7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7" name="íš1íďê"/>
            <p:cNvSpPr/>
            <p:nvPr/>
          </p:nvSpPr>
          <p:spPr bwMode="auto">
            <a:xfrm>
              <a:off x="6507163" y="4519613"/>
              <a:ext cx="341313" cy="71438"/>
            </a:xfrm>
            <a:custGeom>
              <a:avLst/>
              <a:gdLst>
                <a:gd name="T0" fmla="*/ 142 w 215"/>
                <a:gd name="T1" fmla="*/ 0 h 45"/>
                <a:gd name="T2" fmla="*/ 0 w 215"/>
                <a:gd name="T3" fmla="*/ 15 h 45"/>
                <a:gd name="T4" fmla="*/ 0 w 215"/>
                <a:gd name="T5" fmla="*/ 45 h 45"/>
                <a:gd name="T6" fmla="*/ 215 w 215"/>
                <a:gd name="T7" fmla="*/ 23 h 45"/>
                <a:gd name="T8" fmla="*/ 213 w 215"/>
                <a:gd name="T9" fmla="*/ 7 h 45"/>
                <a:gd name="T10" fmla="*/ 142 w 215"/>
                <a:gd name="T11" fmla="*/ 0 h 45"/>
              </a:gdLst>
              <a:ahLst/>
              <a:cxnLst>
                <a:cxn ang="0">
                  <a:pos x="T0" y="T1"/>
                </a:cxn>
                <a:cxn ang="0">
                  <a:pos x="T2" y="T3"/>
                </a:cxn>
                <a:cxn ang="0">
                  <a:pos x="T4" y="T5"/>
                </a:cxn>
                <a:cxn ang="0">
                  <a:pos x="T6" y="T7"/>
                </a:cxn>
                <a:cxn ang="0">
                  <a:pos x="T8" y="T9"/>
                </a:cxn>
                <a:cxn ang="0">
                  <a:pos x="T10" y="T11"/>
                </a:cxn>
              </a:cxnLst>
              <a:rect l="0" t="0" r="r" b="b"/>
              <a:pathLst>
                <a:path w="215" h="45">
                  <a:moveTo>
                    <a:pt x="142" y="0"/>
                  </a:moveTo>
                  <a:lnTo>
                    <a:pt x="0" y="15"/>
                  </a:lnTo>
                  <a:lnTo>
                    <a:pt x="0" y="45"/>
                  </a:lnTo>
                  <a:lnTo>
                    <a:pt x="215" y="23"/>
                  </a:lnTo>
                  <a:lnTo>
                    <a:pt x="213" y="7"/>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8" name="îsľîďe"/>
            <p:cNvSpPr/>
            <p:nvPr/>
          </p:nvSpPr>
          <p:spPr bwMode="auto">
            <a:xfrm>
              <a:off x="6570663" y="4702175"/>
              <a:ext cx="347663" cy="412750"/>
            </a:xfrm>
            <a:custGeom>
              <a:avLst/>
              <a:gdLst>
                <a:gd name="T0" fmla="*/ 218 w 219"/>
                <a:gd name="T1" fmla="*/ 0 h 260"/>
                <a:gd name="T2" fmla="*/ 3 w 219"/>
                <a:gd name="T3" fmla="*/ 25 h 260"/>
                <a:gd name="T4" fmla="*/ 0 w 219"/>
                <a:gd name="T5" fmla="*/ 260 h 260"/>
                <a:gd name="T6" fmla="*/ 2 w 219"/>
                <a:gd name="T7" fmla="*/ 260 h 260"/>
                <a:gd name="T8" fmla="*/ 114 w 219"/>
                <a:gd name="T9" fmla="*/ 216 h 260"/>
                <a:gd name="T10" fmla="*/ 214 w 219"/>
                <a:gd name="T11" fmla="*/ 245 h 260"/>
                <a:gd name="T12" fmla="*/ 216 w 219"/>
                <a:gd name="T13" fmla="*/ 245 h 260"/>
                <a:gd name="T14" fmla="*/ 219 w 219"/>
                <a:gd name="T15" fmla="*/ 4 h 260"/>
                <a:gd name="T16" fmla="*/ 218 w 219"/>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60">
                  <a:moveTo>
                    <a:pt x="218" y="0"/>
                  </a:moveTo>
                  <a:lnTo>
                    <a:pt x="3" y="25"/>
                  </a:lnTo>
                  <a:lnTo>
                    <a:pt x="0" y="260"/>
                  </a:lnTo>
                  <a:lnTo>
                    <a:pt x="2" y="260"/>
                  </a:lnTo>
                  <a:lnTo>
                    <a:pt x="114" y="216"/>
                  </a:lnTo>
                  <a:lnTo>
                    <a:pt x="214" y="245"/>
                  </a:lnTo>
                  <a:lnTo>
                    <a:pt x="216" y="245"/>
                  </a:lnTo>
                  <a:lnTo>
                    <a:pt x="219" y="4"/>
                  </a:lnTo>
                  <a:lnTo>
                    <a:pt x="218" y="0"/>
                  </a:lnTo>
                  <a:close/>
                </a:path>
              </a:pathLst>
            </a:custGeom>
            <a:solidFill>
              <a:srgbClr val="C1292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59" name="íşlïḓè"/>
            <p:cNvSpPr/>
            <p:nvPr/>
          </p:nvSpPr>
          <p:spPr bwMode="auto">
            <a:xfrm>
              <a:off x="6502400" y="4464050"/>
              <a:ext cx="414338" cy="277813"/>
            </a:xfrm>
            <a:custGeom>
              <a:avLst/>
              <a:gdLst>
                <a:gd name="T0" fmla="*/ 219 w 261"/>
                <a:gd name="T1" fmla="*/ 0 h 175"/>
                <a:gd name="T2" fmla="*/ 0 w 261"/>
                <a:gd name="T3" fmla="*/ 18 h 175"/>
                <a:gd name="T4" fmla="*/ 46 w 261"/>
                <a:gd name="T5" fmla="*/ 175 h 175"/>
                <a:gd name="T6" fmla="*/ 261 w 261"/>
                <a:gd name="T7" fmla="*/ 150 h 175"/>
                <a:gd name="T8" fmla="*/ 219 w 261"/>
                <a:gd name="T9" fmla="*/ 0 h 175"/>
              </a:gdLst>
              <a:ahLst/>
              <a:cxnLst>
                <a:cxn ang="0">
                  <a:pos x="T0" y="T1"/>
                </a:cxn>
                <a:cxn ang="0">
                  <a:pos x="T2" y="T3"/>
                </a:cxn>
                <a:cxn ang="0">
                  <a:pos x="T4" y="T5"/>
                </a:cxn>
                <a:cxn ang="0">
                  <a:pos x="T6" y="T7"/>
                </a:cxn>
                <a:cxn ang="0">
                  <a:pos x="T8" y="T9"/>
                </a:cxn>
              </a:cxnLst>
              <a:rect l="0" t="0" r="r" b="b"/>
              <a:pathLst>
                <a:path w="261" h="175">
                  <a:moveTo>
                    <a:pt x="219" y="0"/>
                  </a:moveTo>
                  <a:lnTo>
                    <a:pt x="0" y="18"/>
                  </a:lnTo>
                  <a:lnTo>
                    <a:pt x="46" y="175"/>
                  </a:lnTo>
                  <a:lnTo>
                    <a:pt x="261" y="150"/>
                  </a:lnTo>
                  <a:lnTo>
                    <a:pt x="219" y="0"/>
                  </a:lnTo>
                  <a:close/>
                </a:path>
              </a:pathLst>
            </a:custGeom>
            <a:solidFill>
              <a:srgbClr val="E8343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0" name="ïṥ1îdê"/>
            <p:cNvSpPr/>
            <p:nvPr/>
          </p:nvSpPr>
          <p:spPr bwMode="auto">
            <a:xfrm>
              <a:off x="7064375" y="4408488"/>
              <a:ext cx="300038" cy="77788"/>
            </a:xfrm>
            <a:custGeom>
              <a:avLst/>
              <a:gdLst>
                <a:gd name="T0" fmla="*/ 44 w 192"/>
                <a:gd name="T1" fmla="*/ 16 h 50"/>
                <a:gd name="T2" fmla="*/ 0 w 192"/>
                <a:gd name="T3" fmla="*/ 21 h 50"/>
                <a:gd name="T4" fmla="*/ 2 w 192"/>
                <a:gd name="T5" fmla="*/ 50 h 50"/>
                <a:gd name="T6" fmla="*/ 46 w 192"/>
                <a:gd name="T7" fmla="*/ 45 h 50"/>
                <a:gd name="T8" fmla="*/ 44 w 192"/>
                <a:gd name="T9" fmla="*/ 16 h 50"/>
                <a:gd name="T10" fmla="*/ 190 w 192"/>
                <a:gd name="T11" fmla="*/ 0 h 50"/>
                <a:gd name="T12" fmla="*/ 146 w 192"/>
                <a:gd name="T13" fmla="*/ 5 h 50"/>
                <a:gd name="T14" fmla="*/ 147 w 192"/>
                <a:gd name="T15" fmla="*/ 35 h 50"/>
                <a:gd name="T16" fmla="*/ 192 w 192"/>
                <a:gd name="T17" fmla="*/ 30 h 50"/>
                <a:gd name="T18" fmla="*/ 190 w 19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50">
                  <a:moveTo>
                    <a:pt x="44" y="16"/>
                  </a:moveTo>
                  <a:cubicBezTo>
                    <a:pt x="0" y="21"/>
                    <a:pt x="0" y="21"/>
                    <a:pt x="0" y="21"/>
                  </a:cubicBezTo>
                  <a:cubicBezTo>
                    <a:pt x="0" y="30"/>
                    <a:pt x="1" y="40"/>
                    <a:pt x="2" y="50"/>
                  </a:cubicBezTo>
                  <a:cubicBezTo>
                    <a:pt x="46" y="45"/>
                    <a:pt x="46" y="45"/>
                    <a:pt x="46" y="45"/>
                  </a:cubicBezTo>
                  <a:cubicBezTo>
                    <a:pt x="45" y="35"/>
                    <a:pt x="45" y="25"/>
                    <a:pt x="44" y="16"/>
                  </a:cubicBezTo>
                  <a:moveTo>
                    <a:pt x="190" y="0"/>
                  </a:moveTo>
                  <a:cubicBezTo>
                    <a:pt x="146" y="5"/>
                    <a:pt x="146" y="5"/>
                    <a:pt x="146" y="5"/>
                  </a:cubicBezTo>
                  <a:cubicBezTo>
                    <a:pt x="146" y="15"/>
                    <a:pt x="147" y="25"/>
                    <a:pt x="147" y="35"/>
                  </a:cubicBezTo>
                  <a:cubicBezTo>
                    <a:pt x="192" y="30"/>
                    <a:pt x="192" y="30"/>
                    <a:pt x="192" y="30"/>
                  </a:cubicBezTo>
                  <a:cubicBezTo>
                    <a:pt x="191" y="20"/>
                    <a:pt x="190" y="10"/>
                    <a:pt x="190" y="0"/>
                  </a:cubicBezTo>
                </a:path>
              </a:pathLst>
            </a:custGeom>
            <a:solidFill>
              <a:srgbClr val="8E939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1" name="î$ḷïḍè"/>
            <p:cNvSpPr/>
            <p:nvPr/>
          </p:nvSpPr>
          <p:spPr bwMode="auto">
            <a:xfrm>
              <a:off x="7062788" y="4275138"/>
              <a:ext cx="303213" cy="166688"/>
            </a:xfrm>
            <a:custGeom>
              <a:avLst/>
              <a:gdLst>
                <a:gd name="T0" fmla="*/ 49 w 194"/>
                <a:gd name="T1" fmla="*/ 21 h 107"/>
                <a:gd name="T2" fmla="*/ 5 w 194"/>
                <a:gd name="T3" fmla="*/ 35 h 107"/>
                <a:gd name="T4" fmla="*/ 1 w 194"/>
                <a:gd name="T5" fmla="*/ 107 h 107"/>
                <a:gd name="T6" fmla="*/ 45 w 194"/>
                <a:gd name="T7" fmla="*/ 102 h 107"/>
                <a:gd name="T8" fmla="*/ 45 w 194"/>
                <a:gd name="T9" fmla="*/ 67 h 107"/>
                <a:gd name="T10" fmla="*/ 82 w 194"/>
                <a:gd name="T11" fmla="*/ 58 h 107"/>
                <a:gd name="T12" fmla="*/ 78 w 194"/>
                <a:gd name="T13" fmla="*/ 40 h 107"/>
                <a:gd name="T14" fmla="*/ 46 w 194"/>
                <a:gd name="T15" fmla="*/ 48 h 107"/>
                <a:gd name="T16" fmla="*/ 49 w 194"/>
                <a:gd name="T17" fmla="*/ 21 h 107"/>
                <a:gd name="T18" fmla="*/ 194 w 194"/>
                <a:gd name="T19" fmla="*/ 0 h 107"/>
                <a:gd name="T20" fmla="*/ 152 w 194"/>
                <a:gd name="T21" fmla="*/ 4 h 107"/>
                <a:gd name="T22" fmla="*/ 150 w 194"/>
                <a:gd name="T23" fmla="*/ 21 h 107"/>
                <a:gd name="T24" fmla="*/ 112 w 194"/>
                <a:gd name="T25" fmla="*/ 31 h 107"/>
                <a:gd name="T26" fmla="*/ 115 w 194"/>
                <a:gd name="T27" fmla="*/ 49 h 107"/>
                <a:gd name="T28" fmla="*/ 148 w 194"/>
                <a:gd name="T29" fmla="*/ 40 h 107"/>
                <a:gd name="T30" fmla="*/ 147 w 194"/>
                <a:gd name="T31" fmla="*/ 91 h 107"/>
                <a:gd name="T32" fmla="*/ 191 w 194"/>
                <a:gd name="T33" fmla="*/ 86 h 107"/>
                <a:gd name="T34" fmla="*/ 194 w 194"/>
                <a:gd name="T3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07">
                  <a:moveTo>
                    <a:pt x="49" y="21"/>
                  </a:moveTo>
                  <a:cubicBezTo>
                    <a:pt x="5" y="35"/>
                    <a:pt x="5" y="35"/>
                    <a:pt x="5" y="35"/>
                  </a:cubicBezTo>
                  <a:cubicBezTo>
                    <a:pt x="3" y="52"/>
                    <a:pt x="0" y="78"/>
                    <a:pt x="1" y="107"/>
                  </a:cubicBezTo>
                  <a:cubicBezTo>
                    <a:pt x="45" y="102"/>
                    <a:pt x="45" y="102"/>
                    <a:pt x="45" y="102"/>
                  </a:cubicBezTo>
                  <a:cubicBezTo>
                    <a:pt x="45" y="90"/>
                    <a:pt x="45" y="78"/>
                    <a:pt x="45" y="67"/>
                  </a:cubicBezTo>
                  <a:cubicBezTo>
                    <a:pt x="82" y="58"/>
                    <a:pt x="82" y="58"/>
                    <a:pt x="82" y="58"/>
                  </a:cubicBezTo>
                  <a:cubicBezTo>
                    <a:pt x="78" y="40"/>
                    <a:pt x="78" y="40"/>
                    <a:pt x="78" y="40"/>
                  </a:cubicBezTo>
                  <a:cubicBezTo>
                    <a:pt x="46" y="48"/>
                    <a:pt x="46" y="48"/>
                    <a:pt x="46" y="48"/>
                  </a:cubicBezTo>
                  <a:cubicBezTo>
                    <a:pt x="47" y="38"/>
                    <a:pt x="48" y="29"/>
                    <a:pt x="49" y="21"/>
                  </a:cubicBezTo>
                  <a:moveTo>
                    <a:pt x="194" y="0"/>
                  </a:moveTo>
                  <a:cubicBezTo>
                    <a:pt x="152" y="4"/>
                    <a:pt x="152" y="4"/>
                    <a:pt x="152" y="4"/>
                  </a:cubicBezTo>
                  <a:cubicBezTo>
                    <a:pt x="151" y="9"/>
                    <a:pt x="150" y="15"/>
                    <a:pt x="150" y="21"/>
                  </a:cubicBezTo>
                  <a:cubicBezTo>
                    <a:pt x="112" y="31"/>
                    <a:pt x="112" y="31"/>
                    <a:pt x="112" y="31"/>
                  </a:cubicBezTo>
                  <a:cubicBezTo>
                    <a:pt x="115" y="49"/>
                    <a:pt x="115" y="49"/>
                    <a:pt x="115" y="49"/>
                  </a:cubicBezTo>
                  <a:cubicBezTo>
                    <a:pt x="148" y="40"/>
                    <a:pt x="148" y="40"/>
                    <a:pt x="148" y="40"/>
                  </a:cubicBezTo>
                  <a:cubicBezTo>
                    <a:pt x="147" y="56"/>
                    <a:pt x="147" y="73"/>
                    <a:pt x="147" y="91"/>
                  </a:cubicBezTo>
                  <a:cubicBezTo>
                    <a:pt x="191" y="86"/>
                    <a:pt x="191" y="86"/>
                    <a:pt x="191" y="86"/>
                  </a:cubicBezTo>
                  <a:cubicBezTo>
                    <a:pt x="190" y="53"/>
                    <a:pt x="192" y="22"/>
                    <a:pt x="194" y="0"/>
                  </a:cubicBezTo>
                </a:path>
              </a:pathLst>
            </a:custGeom>
            <a:solidFill>
              <a:srgbClr val="7E817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2" name="iŝ1ïdé"/>
            <p:cNvSpPr/>
            <p:nvPr/>
          </p:nvSpPr>
          <p:spPr bwMode="auto">
            <a:xfrm>
              <a:off x="7072313" y="4527550"/>
              <a:ext cx="323850" cy="107950"/>
            </a:xfrm>
            <a:custGeom>
              <a:avLst/>
              <a:gdLst>
                <a:gd name="T0" fmla="*/ 191 w 206"/>
                <a:gd name="T1" fmla="*/ 0 h 69"/>
                <a:gd name="T2" fmla="*/ 136 w 206"/>
                <a:gd name="T3" fmla="*/ 14 h 69"/>
                <a:gd name="T4" fmla="*/ 140 w 206"/>
                <a:gd name="T5" fmla="*/ 29 h 69"/>
                <a:gd name="T6" fmla="*/ 152 w 206"/>
                <a:gd name="T7" fmla="*/ 26 h 69"/>
                <a:gd name="T8" fmla="*/ 163 w 206"/>
                <a:gd name="T9" fmla="*/ 55 h 69"/>
                <a:gd name="T10" fmla="*/ 206 w 206"/>
                <a:gd name="T11" fmla="*/ 51 h 69"/>
                <a:gd name="T12" fmla="*/ 191 w 206"/>
                <a:gd name="T13" fmla="*/ 0 h 69"/>
                <a:gd name="T14" fmla="*/ 44 w 206"/>
                <a:gd name="T15" fmla="*/ 0 h 69"/>
                <a:gd name="T16" fmla="*/ 0 w 206"/>
                <a:gd name="T17" fmla="*/ 4 h 69"/>
                <a:gd name="T18" fmla="*/ 22 w 206"/>
                <a:gd name="T19" fmla="*/ 68 h 69"/>
                <a:gd name="T20" fmla="*/ 24 w 206"/>
                <a:gd name="T21" fmla="*/ 69 h 69"/>
                <a:gd name="T22" fmla="*/ 65 w 206"/>
                <a:gd name="T23" fmla="*/ 65 h 69"/>
                <a:gd name="T24" fmla="*/ 59 w 206"/>
                <a:gd name="T25" fmla="*/ 50 h 69"/>
                <a:gd name="T26" fmla="*/ 106 w 206"/>
                <a:gd name="T27" fmla="*/ 38 h 69"/>
                <a:gd name="T28" fmla="*/ 102 w 206"/>
                <a:gd name="T29" fmla="*/ 20 h 69"/>
                <a:gd name="T30" fmla="*/ 53 w 206"/>
                <a:gd name="T31" fmla="*/ 33 h 69"/>
                <a:gd name="T32" fmla="*/ 44 w 206"/>
                <a:gd name="T3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69">
                  <a:moveTo>
                    <a:pt x="191" y="0"/>
                  </a:moveTo>
                  <a:cubicBezTo>
                    <a:pt x="136" y="14"/>
                    <a:pt x="136" y="14"/>
                    <a:pt x="136" y="14"/>
                  </a:cubicBezTo>
                  <a:cubicBezTo>
                    <a:pt x="140" y="29"/>
                    <a:pt x="140" y="29"/>
                    <a:pt x="140" y="29"/>
                  </a:cubicBezTo>
                  <a:cubicBezTo>
                    <a:pt x="152" y="26"/>
                    <a:pt x="152" y="26"/>
                    <a:pt x="152" y="26"/>
                  </a:cubicBezTo>
                  <a:cubicBezTo>
                    <a:pt x="155" y="36"/>
                    <a:pt x="159" y="46"/>
                    <a:pt x="163" y="55"/>
                  </a:cubicBezTo>
                  <a:cubicBezTo>
                    <a:pt x="206" y="51"/>
                    <a:pt x="206" y="51"/>
                    <a:pt x="206" y="51"/>
                  </a:cubicBezTo>
                  <a:cubicBezTo>
                    <a:pt x="199" y="36"/>
                    <a:pt x="195" y="18"/>
                    <a:pt x="191" y="0"/>
                  </a:cubicBezTo>
                  <a:moveTo>
                    <a:pt x="44" y="0"/>
                  </a:moveTo>
                  <a:cubicBezTo>
                    <a:pt x="0" y="4"/>
                    <a:pt x="0" y="4"/>
                    <a:pt x="0" y="4"/>
                  </a:cubicBezTo>
                  <a:cubicBezTo>
                    <a:pt x="5" y="26"/>
                    <a:pt x="12" y="48"/>
                    <a:pt x="22" y="68"/>
                  </a:cubicBezTo>
                  <a:cubicBezTo>
                    <a:pt x="24" y="69"/>
                    <a:pt x="24" y="69"/>
                    <a:pt x="24" y="69"/>
                  </a:cubicBezTo>
                  <a:cubicBezTo>
                    <a:pt x="65" y="65"/>
                    <a:pt x="65" y="65"/>
                    <a:pt x="65" y="65"/>
                  </a:cubicBezTo>
                  <a:cubicBezTo>
                    <a:pt x="63" y="60"/>
                    <a:pt x="61" y="55"/>
                    <a:pt x="59" y="50"/>
                  </a:cubicBezTo>
                  <a:cubicBezTo>
                    <a:pt x="106" y="38"/>
                    <a:pt x="106" y="38"/>
                    <a:pt x="106" y="38"/>
                  </a:cubicBezTo>
                  <a:cubicBezTo>
                    <a:pt x="102" y="20"/>
                    <a:pt x="102" y="20"/>
                    <a:pt x="102" y="20"/>
                  </a:cubicBezTo>
                  <a:cubicBezTo>
                    <a:pt x="53" y="33"/>
                    <a:pt x="53" y="33"/>
                    <a:pt x="53" y="33"/>
                  </a:cubicBezTo>
                  <a:cubicBezTo>
                    <a:pt x="49" y="22"/>
                    <a:pt x="47" y="11"/>
                    <a:pt x="44" y="0"/>
                  </a:cubicBezTo>
                </a:path>
              </a:pathLst>
            </a:custGeom>
            <a:solidFill>
              <a:srgbClr val="8E939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3" name="iṡ1îďe"/>
            <p:cNvSpPr/>
            <p:nvPr/>
          </p:nvSpPr>
          <p:spPr bwMode="auto">
            <a:xfrm>
              <a:off x="7110413" y="4606925"/>
              <a:ext cx="330200" cy="73025"/>
            </a:xfrm>
            <a:custGeom>
              <a:avLst/>
              <a:gdLst>
                <a:gd name="T0" fmla="*/ 41 w 211"/>
                <a:gd name="T1" fmla="*/ 14 h 46"/>
                <a:gd name="T2" fmla="*/ 0 w 211"/>
                <a:gd name="T3" fmla="*/ 18 h 46"/>
                <a:gd name="T4" fmla="*/ 34 w 211"/>
                <a:gd name="T5" fmla="*/ 45 h 46"/>
                <a:gd name="T6" fmla="*/ 34 w 211"/>
                <a:gd name="T7" fmla="*/ 46 h 46"/>
                <a:gd name="T8" fmla="*/ 75 w 211"/>
                <a:gd name="T9" fmla="*/ 42 h 46"/>
                <a:gd name="T10" fmla="*/ 43 w 211"/>
                <a:gd name="T11" fmla="*/ 17 h 46"/>
                <a:gd name="T12" fmla="*/ 41 w 211"/>
                <a:gd name="T13" fmla="*/ 14 h 46"/>
                <a:gd name="T14" fmla="*/ 182 w 211"/>
                <a:gd name="T15" fmla="*/ 0 h 46"/>
                <a:gd name="T16" fmla="*/ 139 w 211"/>
                <a:gd name="T17" fmla="*/ 4 h 46"/>
                <a:gd name="T18" fmla="*/ 142 w 211"/>
                <a:gd name="T19" fmla="*/ 9 h 46"/>
                <a:gd name="T20" fmla="*/ 171 w 211"/>
                <a:gd name="T21" fmla="*/ 33 h 46"/>
                <a:gd name="T22" fmla="*/ 211 w 211"/>
                <a:gd name="T23" fmla="*/ 29 h 46"/>
                <a:gd name="T24" fmla="*/ 186 w 211"/>
                <a:gd name="T25" fmla="*/ 9 h 46"/>
                <a:gd name="T26" fmla="*/ 182 w 211"/>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46">
                  <a:moveTo>
                    <a:pt x="41" y="14"/>
                  </a:moveTo>
                  <a:cubicBezTo>
                    <a:pt x="0" y="18"/>
                    <a:pt x="0" y="18"/>
                    <a:pt x="0" y="18"/>
                  </a:cubicBezTo>
                  <a:cubicBezTo>
                    <a:pt x="34" y="45"/>
                    <a:pt x="34" y="45"/>
                    <a:pt x="34" y="45"/>
                  </a:cubicBezTo>
                  <a:cubicBezTo>
                    <a:pt x="34" y="46"/>
                    <a:pt x="34" y="46"/>
                    <a:pt x="34" y="46"/>
                  </a:cubicBezTo>
                  <a:cubicBezTo>
                    <a:pt x="75" y="42"/>
                    <a:pt x="75" y="42"/>
                    <a:pt x="75" y="42"/>
                  </a:cubicBezTo>
                  <a:cubicBezTo>
                    <a:pt x="43" y="17"/>
                    <a:pt x="43" y="17"/>
                    <a:pt x="43" y="17"/>
                  </a:cubicBezTo>
                  <a:cubicBezTo>
                    <a:pt x="42" y="16"/>
                    <a:pt x="42" y="15"/>
                    <a:pt x="41" y="14"/>
                  </a:cubicBezTo>
                  <a:moveTo>
                    <a:pt x="182" y="0"/>
                  </a:moveTo>
                  <a:cubicBezTo>
                    <a:pt x="139" y="4"/>
                    <a:pt x="139" y="4"/>
                    <a:pt x="139" y="4"/>
                  </a:cubicBezTo>
                  <a:cubicBezTo>
                    <a:pt x="140" y="6"/>
                    <a:pt x="141" y="8"/>
                    <a:pt x="142" y="9"/>
                  </a:cubicBezTo>
                  <a:cubicBezTo>
                    <a:pt x="171" y="33"/>
                    <a:pt x="171" y="33"/>
                    <a:pt x="171" y="33"/>
                  </a:cubicBezTo>
                  <a:cubicBezTo>
                    <a:pt x="211" y="29"/>
                    <a:pt x="211" y="29"/>
                    <a:pt x="211" y="29"/>
                  </a:cubicBezTo>
                  <a:cubicBezTo>
                    <a:pt x="186" y="9"/>
                    <a:pt x="186" y="9"/>
                    <a:pt x="186" y="9"/>
                  </a:cubicBezTo>
                  <a:cubicBezTo>
                    <a:pt x="185" y="6"/>
                    <a:pt x="183" y="3"/>
                    <a:pt x="182" y="0"/>
                  </a:cubicBezTo>
                </a:path>
              </a:pathLst>
            </a:custGeom>
            <a:solidFill>
              <a:srgbClr val="0C623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4" name="íś1îďè"/>
            <p:cNvSpPr/>
            <p:nvPr/>
          </p:nvSpPr>
          <p:spPr bwMode="auto">
            <a:xfrm>
              <a:off x="7262813" y="4770438"/>
              <a:ext cx="17463" cy="6350"/>
            </a:xfrm>
            <a:custGeom>
              <a:avLst/>
              <a:gdLst>
                <a:gd name="T0" fmla="*/ 10 w 11"/>
                <a:gd name="T1" fmla="*/ 0 h 4"/>
                <a:gd name="T2" fmla="*/ 0 w 11"/>
                <a:gd name="T3" fmla="*/ 3 h 4"/>
                <a:gd name="T4" fmla="*/ 2 w 11"/>
                <a:gd name="T5" fmla="*/ 4 h 4"/>
                <a:gd name="T6" fmla="*/ 11 w 11"/>
                <a:gd name="T7" fmla="*/ 4 h 4"/>
                <a:gd name="T8" fmla="*/ 10 w 11"/>
                <a:gd name="T9" fmla="*/ 0 h 4"/>
              </a:gdLst>
              <a:ahLst/>
              <a:cxnLst>
                <a:cxn ang="0">
                  <a:pos x="T0" y="T1"/>
                </a:cxn>
                <a:cxn ang="0">
                  <a:pos x="T2" y="T3"/>
                </a:cxn>
                <a:cxn ang="0">
                  <a:pos x="T4" y="T5"/>
                </a:cxn>
                <a:cxn ang="0">
                  <a:pos x="T6" y="T7"/>
                </a:cxn>
                <a:cxn ang="0">
                  <a:pos x="T8" y="T9"/>
                </a:cxn>
              </a:cxnLst>
              <a:rect l="0" t="0" r="r" b="b"/>
              <a:pathLst>
                <a:path w="11" h="4">
                  <a:moveTo>
                    <a:pt x="10" y="0"/>
                  </a:moveTo>
                  <a:lnTo>
                    <a:pt x="0" y="3"/>
                  </a:lnTo>
                  <a:lnTo>
                    <a:pt x="2" y="4"/>
                  </a:lnTo>
                  <a:lnTo>
                    <a:pt x="11" y="4"/>
                  </a:lnTo>
                  <a:lnTo>
                    <a:pt x="10" y="0"/>
                  </a:lnTo>
                  <a:close/>
                </a:path>
              </a:pathLst>
            </a:custGeom>
            <a:solidFill>
              <a:srgbClr val="90282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5" name="ï$1ïḓe"/>
            <p:cNvSpPr/>
            <p:nvPr/>
          </p:nvSpPr>
          <p:spPr bwMode="auto">
            <a:xfrm>
              <a:off x="7262813" y="4770438"/>
              <a:ext cx="17463" cy="6350"/>
            </a:xfrm>
            <a:custGeom>
              <a:avLst/>
              <a:gdLst>
                <a:gd name="T0" fmla="*/ 10 w 11"/>
                <a:gd name="T1" fmla="*/ 0 h 4"/>
                <a:gd name="T2" fmla="*/ 0 w 11"/>
                <a:gd name="T3" fmla="*/ 3 h 4"/>
                <a:gd name="T4" fmla="*/ 2 w 11"/>
                <a:gd name="T5" fmla="*/ 4 h 4"/>
                <a:gd name="T6" fmla="*/ 11 w 11"/>
                <a:gd name="T7" fmla="*/ 4 h 4"/>
                <a:gd name="T8" fmla="*/ 10 w 11"/>
                <a:gd name="T9" fmla="*/ 0 h 4"/>
              </a:gdLst>
              <a:ahLst/>
              <a:cxnLst>
                <a:cxn ang="0">
                  <a:pos x="T0" y="T1"/>
                </a:cxn>
                <a:cxn ang="0">
                  <a:pos x="T2" y="T3"/>
                </a:cxn>
                <a:cxn ang="0">
                  <a:pos x="T4" y="T5"/>
                </a:cxn>
                <a:cxn ang="0">
                  <a:pos x="T6" y="T7"/>
                </a:cxn>
                <a:cxn ang="0">
                  <a:pos x="T8" y="T9"/>
                </a:cxn>
              </a:cxnLst>
              <a:rect l="0" t="0" r="r" b="b"/>
              <a:pathLst>
                <a:path w="11" h="4">
                  <a:moveTo>
                    <a:pt x="10" y="0"/>
                  </a:moveTo>
                  <a:lnTo>
                    <a:pt x="0" y="3"/>
                  </a:lnTo>
                  <a:lnTo>
                    <a:pt x="2" y="4"/>
                  </a:lnTo>
                  <a:lnTo>
                    <a:pt x="11" y="4"/>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6" name="íṧḷíḓê"/>
            <p:cNvSpPr/>
            <p:nvPr/>
          </p:nvSpPr>
          <p:spPr bwMode="auto">
            <a:xfrm>
              <a:off x="7213600" y="4743450"/>
              <a:ext cx="65088" cy="31750"/>
            </a:xfrm>
            <a:custGeom>
              <a:avLst/>
              <a:gdLst>
                <a:gd name="T0" fmla="*/ 35 w 41"/>
                <a:gd name="T1" fmla="*/ 0 h 20"/>
                <a:gd name="T2" fmla="*/ 0 w 41"/>
                <a:gd name="T3" fmla="*/ 5 h 20"/>
                <a:gd name="T4" fmla="*/ 31 w 41"/>
                <a:gd name="T5" fmla="*/ 20 h 20"/>
                <a:gd name="T6" fmla="*/ 41 w 41"/>
                <a:gd name="T7" fmla="*/ 17 h 20"/>
                <a:gd name="T8" fmla="*/ 38 w 41"/>
                <a:gd name="T9" fmla="*/ 1 h 20"/>
                <a:gd name="T10" fmla="*/ 35 w 41"/>
                <a:gd name="T11" fmla="*/ 0 h 20"/>
              </a:gdLst>
              <a:ahLst/>
              <a:cxnLst>
                <a:cxn ang="0">
                  <a:pos x="T0" y="T1"/>
                </a:cxn>
                <a:cxn ang="0">
                  <a:pos x="T2" y="T3"/>
                </a:cxn>
                <a:cxn ang="0">
                  <a:pos x="T4" y="T5"/>
                </a:cxn>
                <a:cxn ang="0">
                  <a:pos x="T6" y="T7"/>
                </a:cxn>
                <a:cxn ang="0">
                  <a:pos x="T8" y="T9"/>
                </a:cxn>
                <a:cxn ang="0">
                  <a:pos x="T10" y="T11"/>
                </a:cxn>
              </a:cxnLst>
              <a:rect l="0" t="0" r="r" b="b"/>
              <a:pathLst>
                <a:path w="41" h="20">
                  <a:moveTo>
                    <a:pt x="35" y="0"/>
                  </a:moveTo>
                  <a:lnTo>
                    <a:pt x="0" y="5"/>
                  </a:lnTo>
                  <a:lnTo>
                    <a:pt x="31" y="20"/>
                  </a:lnTo>
                  <a:lnTo>
                    <a:pt x="41" y="17"/>
                  </a:lnTo>
                  <a:lnTo>
                    <a:pt x="38" y="1"/>
                  </a:lnTo>
                  <a:lnTo>
                    <a:pt x="35" y="0"/>
                  </a:lnTo>
                  <a:close/>
                </a:path>
              </a:pathLst>
            </a:custGeom>
            <a:solidFill>
              <a:srgbClr val="90282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7" name="išḷiḓe"/>
            <p:cNvSpPr/>
            <p:nvPr/>
          </p:nvSpPr>
          <p:spPr bwMode="auto">
            <a:xfrm>
              <a:off x="7213600" y="4743450"/>
              <a:ext cx="65088" cy="31750"/>
            </a:xfrm>
            <a:custGeom>
              <a:avLst/>
              <a:gdLst>
                <a:gd name="T0" fmla="*/ 35 w 41"/>
                <a:gd name="T1" fmla="*/ 0 h 20"/>
                <a:gd name="T2" fmla="*/ 0 w 41"/>
                <a:gd name="T3" fmla="*/ 5 h 20"/>
                <a:gd name="T4" fmla="*/ 31 w 41"/>
                <a:gd name="T5" fmla="*/ 20 h 20"/>
                <a:gd name="T6" fmla="*/ 41 w 41"/>
                <a:gd name="T7" fmla="*/ 17 h 20"/>
                <a:gd name="T8" fmla="*/ 38 w 41"/>
                <a:gd name="T9" fmla="*/ 1 h 20"/>
                <a:gd name="T10" fmla="*/ 35 w 41"/>
                <a:gd name="T11" fmla="*/ 0 h 20"/>
              </a:gdLst>
              <a:ahLst/>
              <a:cxnLst>
                <a:cxn ang="0">
                  <a:pos x="T0" y="T1"/>
                </a:cxn>
                <a:cxn ang="0">
                  <a:pos x="T2" y="T3"/>
                </a:cxn>
                <a:cxn ang="0">
                  <a:pos x="T4" y="T5"/>
                </a:cxn>
                <a:cxn ang="0">
                  <a:pos x="T6" y="T7"/>
                </a:cxn>
                <a:cxn ang="0">
                  <a:pos x="T8" y="T9"/>
                </a:cxn>
                <a:cxn ang="0">
                  <a:pos x="T10" y="T11"/>
                </a:cxn>
              </a:cxnLst>
              <a:rect l="0" t="0" r="r" b="b"/>
              <a:pathLst>
                <a:path w="41" h="20">
                  <a:moveTo>
                    <a:pt x="35" y="0"/>
                  </a:moveTo>
                  <a:lnTo>
                    <a:pt x="0" y="5"/>
                  </a:lnTo>
                  <a:lnTo>
                    <a:pt x="31" y="20"/>
                  </a:lnTo>
                  <a:lnTo>
                    <a:pt x="41" y="17"/>
                  </a:lnTo>
                  <a:lnTo>
                    <a:pt x="38" y="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8" name="ïṣḻïḓè"/>
            <p:cNvSpPr/>
            <p:nvPr/>
          </p:nvSpPr>
          <p:spPr bwMode="auto">
            <a:xfrm>
              <a:off x="7181850" y="4729163"/>
              <a:ext cx="87313" cy="22225"/>
            </a:xfrm>
            <a:custGeom>
              <a:avLst/>
              <a:gdLst>
                <a:gd name="T0" fmla="*/ 37 w 55"/>
                <a:gd name="T1" fmla="*/ 0 h 14"/>
                <a:gd name="T2" fmla="*/ 0 w 55"/>
                <a:gd name="T3" fmla="*/ 3 h 14"/>
                <a:gd name="T4" fmla="*/ 20 w 55"/>
                <a:gd name="T5" fmla="*/ 14 h 14"/>
                <a:gd name="T6" fmla="*/ 55 w 55"/>
                <a:gd name="T7" fmla="*/ 9 h 14"/>
                <a:gd name="T8" fmla="*/ 38 w 55"/>
                <a:gd name="T9" fmla="*/ 0 h 14"/>
                <a:gd name="T10" fmla="*/ 37 w 55"/>
                <a:gd name="T11" fmla="*/ 0 h 14"/>
              </a:gdLst>
              <a:ahLst/>
              <a:cxnLst>
                <a:cxn ang="0">
                  <a:pos x="T0" y="T1"/>
                </a:cxn>
                <a:cxn ang="0">
                  <a:pos x="T2" y="T3"/>
                </a:cxn>
                <a:cxn ang="0">
                  <a:pos x="T4" y="T5"/>
                </a:cxn>
                <a:cxn ang="0">
                  <a:pos x="T6" y="T7"/>
                </a:cxn>
                <a:cxn ang="0">
                  <a:pos x="T8" y="T9"/>
                </a:cxn>
                <a:cxn ang="0">
                  <a:pos x="T10" y="T11"/>
                </a:cxn>
              </a:cxnLst>
              <a:rect l="0" t="0" r="r" b="b"/>
              <a:pathLst>
                <a:path w="55" h="14">
                  <a:moveTo>
                    <a:pt x="37" y="0"/>
                  </a:moveTo>
                  <a:lnTo>
                    <a:pt x="0" y="3"/>
                  </a:lnTo>
                  <a:lnTo>
                    <a:pt x="20" y="14"/>
                  </a:lnTo>
                  <a:lnTo>
                    <a:pt x="55" y="9"/>
                  </a:lnTo>
                  <a:lnTo>
                    <a:pt x="38" y="0"/>
                  </a:lnTo>
                  <a:lnTo>
                    <a:pt x="37" y="0"/>
                  </a:lnTo>
                  <a:close/>
                </a:path>
              </a:pathLst>
            </a:custGeom>
            <a:solidFill>
              <a:srgbClr val="5B1A2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69" name="í$ļïḋê"/>
            <p:cNvSpPr/>
            <p:nvPr/>
          </p:nvSpPr>
          <p:spPr bwMode="auto">
            <a:xfrm>
              <a:off x="7181850" y="4729163"/>
              <a:ext cx="87313" cy="22225"/>
            </a:xfrm>
            <a:custGeom>
              <a:avLst/>
              <a:gdLst>
                <a:gd name="T0" fmla="*/ 37 w 55"/>
                <a:gd name="T1" fmla="*/ 0 h 14"/>
                <a:gd name="T2" fmla="*/ 0 w 55"/>
                <a:gd name="T3" fmla="*/ 3 h 14"/>
                <a:gd name="T4" fmla="*/ 20 w 55"/>
                <a:gd name="T5" fmla="*/ 14 h 14"/>
                <a:gd name="T6" fmla="*/ 55 w 55"/>
                <a:gd name="T7" fmla="*/ 9 h 14"/>
                <a:gd name="T8" fmla="*/ 38 w 55"/>
                <a:gd name="T9" fmla="*/ 0 h 14"/>
                <a:gd name="T10" fmla="*/ 37 w 55"/>
                <a:gd name="T11" fmla="*/ 0 h 14"/>
              </a:gdLst>
              <a:ahLst/>
              <a:cxnLst>
                <a:cxn ang="0">
                  <a:pos x="T0" y="T1"/>
                </a:cxn>
                <a:cxn ang="0">
                  <a:pos x="T2" y="T3"/>
                </a:cxn>
                <a:cxn ang="0">
                  <a:pos x="T4" y="T5"/>
                </a:cxn>
                <a:cxn ang="0">
                  <a:pos x="T6" y="T7"/>
                </a:cxn>
                <a:cxn ang="0">
                  <a:pos x="T8" y="T9"/>
                </a:cxn>
                <a:cxn ang="0">
                  <a:pos x="T10" y="T11"/>
                </a:cxn>
              </a:cxnLst>
              <a:rect l="0" t="0" r="r" b="b"/>
              <a:pathLst>
                <a:path w="55" h="14">
                  <a:moveTo>
                    <a:pt x="37" y="0"/>
                  </a:moveTo>
                  <a:lnTo>
                    <a:pt x="0" y="3"/>
                  </a:lnTo>
                  <a:lnTo>
                    <a:pt x="20" y="14"/>
                  </a:lnTo>
                  <a:lnTo>
                    <a:pt x="55" y="9"/>
                  </a:lnTo>
                  <a:lnTo>
                    <a:pt x="38" y="0"/>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0" name="îSľiďe"/>
            <p:cNvSpPr/>
            <p:nvPr/>
          </p:nvSpPr>
          <p:spPr bwMode="auto">
            <a:xfrm>
              <a:off x="7421563" y="4718050"/>
              <a:ext cx="69850" cy="22225"/>
            </a:xfrm>
            <a:custGeom>
              <a:avLst/>
              <a:gdLst>
                <a:gd name="T0" fmla="*/ 28 w 44"/>
                <a:gd name="T1" fmla="*/ 0 h 14"/>
                <a:gd name="T2" fmla="*/ 0 w 44"/>
                <a:gd name="T3" fmla="*/ 7 h 14"/>
                <a:gd name="T4" fmla="*/ 13 w 44"/>
                <a:gd name="T5" fmla="*/ 14 h 14"/>
                <a:gd name="T6" fmla="*/ 44 w 44"/>
                <a:gd name="T7" fmla="*/ 7 h 14"/>
                <a:gd name="T8" fmla="*/ 28 w 44"/>
                <a:gd name="T9" fmla="*/ 0 h 14"/>
                <a:gd name="T10" fmla="*/ 28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28" y="0"/>
                  </a:moveTo>
                  <a:lnTo>
                    <a:pt x="0" y="7"/>
                  </a:lnTo>
                  <a:lnTo>
                    <a:pt x="13" y="14"/>
                  </a:lnTo>
                  <a:lnTo>
                    <a:pt x="44" y="7"/>
                  </a:lnTo>
                  <a:lnTo>
                    <a:pt x="28" y="0"/>
                  </a:lnTo>
                  <a:lnTo>
                    <a:pt x="28" y="0"/>
                  </a:lnTo>
                  <a:close/>
                </a:path>
              </a:pathLst>
            </a:custGeom>
            <a:solidFill>
              <a:srgbClr val="90282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1" name="iśḻïḍè"/>
            <p:cNvSpPr/>
            <p:nvPr/>
          </p:nvSpPr>
          <p:spPr bwMode="auto">
            <a:xfrm>
              <a:off x="7421563" y="4718050"/>
              <a:ext cx="69850" cy="22225"/>
            </a:xfrm>
            <a:custGeom>
              <a:avLst/>
              <a:gdLst>
                <a:gd name="T0" fmla="*/ 28 w 44"/>
                <a:gd name="T1" fmla="*/ 0 h 14"/>
                <a:gd name="T2" fmla="*/ 0 w 44"/>
                <a:gd name="T3" fmla="*/ 7 h 14"/>
                <a:gd name="T4" fmla="*/ 13 w 44"/>
                <a:gd name="T5" fmla="*/ 14 h 14"/>
                <a:gd name="T6" fmla="*/ 44 w 44"/>
                <a:gd name="T7" fmla="*/ 7 h 14"/>
                <a:gd name="T8" fmla="*/ 28 w 44"/>
                <a:gd name="T9" fmla="*/ 0 h 14"/>
                <a:gd name="T10" fmla="*/ 28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28" y="0"/>
                  </a:moveTo>
                  <a:lnTo>
                    <a:pt x="0" y="7"/>
                  </a:lnTo>
                  <a:lnTo>
                    <a:pt x="13" y="14"/>
                  </a:lnTo>
                  <a:lnTo>
                    <a:pt x="44" y="7"/>
                  </a:lnTo>
                  <a:lnTo>
                    <a:pt x="28"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2" name="ïšļíḍe"/>
            <p:cNvSpPr/>
            <p:nvPr/>
          </p:nvSpPr>
          <p:spPr bwMode="auto">
            <a:xfrm>
              <a:off x="7408863" y="4714875"/>
              <a:ext cx="57150" cy="14288"/>
            </a:xfrm>
            <a:custGeom>
              <a:avLst/>
              <a:gdLst>
                <a:gd name="T0" fmla="*/ 36 w 36"/>
                <a:gd name="T1" fmla="*/ 0 h 9"/>
                <a:gd name="T2" fmla="*/ 0 w 36"/>
                <a:gd name="T3" fmla="*/ 5 h 9"/>
                <a:gd name="T4" fmla="*/ 8 w 36"/>
                <a:gd name="T5" fmla="*/ 9 h 9"/>
                <a:gd name="T6" fmla="*/ 36 w 36"/>
                <a:gd name="T7" fmla="*/ 2 h 9"/>
                <a:gd name="T8" fmla="*/ 36 w 36"/>
                <a:gd name="T9" fmla="*/ 0 h 9"/>
              </a:gdLst>
              <a:ahLst/>
              <a:cxnLst>
                <a:cxn ang="0">
                  <a:pos x="T0" y="T1"/>
                </a:cxn>
                <a:cxn ang="0">
                  <a:pos x="T2" y="T3"/>
                </a:cxn>
                <a:cxn ang="0">
                  <a:pos x="T4" y="T5"/>
                </a:cxn>
                <a:cxn ang="0">
                  <a:pos x="T6" y="T7"/>
                </a:cxn>
                <a:cxn ang="0">
                  <a:pos x="T8" y="T9"/>
                </a:cxn>
              </a:cxnLst>
              <a:rect l="0" t="0" r="r" b="b"/>
              <a:pathLst>
                <a:path w="36" h="9">
                  <a:moveTo>
                    <a:pt x="36" y="0"/>
                  </a:moveTo>
                  <a:lnTo>
                    <a:pt x="0" y="5"/>
                  </a:lnTo>
                  <a:lnTo>
                    <a:pt x="8" y="9"/>
                  </a:lnTo>
                  <a:lnTo>
                    <a:pt x="36" y="2"/>
                  </a:lnTo>
                  <a:lnTo>
                    <a:pt x="36" y="0"/>
                  </a:lnTo>
                  <a:close/>
                </a:path>
              </a:pathLst>
            </a:custGeom>
            <a:solidFill>
              <a:srgbClr val="90282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3" name="íṩļïḓe"/>
            <p:cNvSpPr/>
            <p:nvPr/>
          </p:nvSpPr>
          <p:spPr bwMode="auto">
            <a:xfrm>
              <a:off x="7408863" y="4714875"/>
              <a:ext cx="57150" cy="14288"/>
            </a:xfrm>
            <a:custGeom>
              <a:avLst/>
              <a:gdLst>
                <a:gd name="T0" fmla="*/ 36 w 36"/>
                <a:gd name="T1" fmla="*/ 0 h 9"/>
                <a:gd name="T2" fmla="*/ 0 w 36"/>
                <a:gd name="T3" fmla="*/ 5 h 9"/>
                <a:gd name="T4" fmla="*/ 8 w 36"/>
                <a:gd name="T5" fmla="*/ 9 h 9"/>
                <a:gd name="T6" fmla="*/ 36 w 36"/>
                <a:gd name="T7" fmla="*/ 2 h 9"/>
                <a:gd name="T8" fmla="*/ 36 w 36"/>
                <a:gd name="T9" fmla="*/ 0 h 9"/>
              </a:gdLst>
              <a:ahLst/>
              <a:cxnLst>
                <a:cxn ang="0">
                  <a:pos x="T0" y="T1"/>
                </a:cxn>
                <a:cxn ang="0">
                  <a:pos x="T2" y="T3"/>
                </a:cxn>
                <a:cxn ang="0">
                  <a:pos x="T4" y="T5"/>
                </a:cxn>
                <a:cxn ang="0">
                  <a:pos x="T6" y="T7"/>
                </a:cxn>
                <a:cxn ang="0">
                  <a:pos x="T8" y="T9"/>
                </a:cxn>
              </a:cxnLst>
              <a:rect l="0" t="0" r="r" b="b"/>
              <a:pathLst>
                <a:path w="36" h="9">
                  <a:moveTo>
                    <a:pt x="36" y="0"/>
                  </a:moveTo>
                  <a:lnTo>
                    <a:pt x="0" y="5"/>
                  </a:lnTo>
                  <a:lnTo>
                    <a:pt x="8" y="9"/>
                  </a:lnTo>
                  <a:lnTo>
                    <a:pt x="36" y="2"/>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4" name="îsľïḍè"/>
            <p:cNvSpPr/>
            <p:nvPr/>
          </p:nvSpPr>
          <p:spPr bwMode="auto">
            <a:xfrm>
              <a:off x="7396163" y="4706938"/>
              <a:ext cx="69850" cy="15875"/>
            </a:xfrm>
            <a:custGeom>
              <a:avLst/>
              <a:gdLst>
                <a:gd name="T0" fmla="*/ 43 w 44"/>
                <a:gd name="T1" fmla="*/ 0 h 10"/>
                <a:gd name="T2" fmla="*/ 0 w 44"/>
                <a:gd name="T3" fmla="*/ 4 h 10"/>
                <a:gd name="T4" fmla="*/ 0 w 44"/>
                <a:gd name="T5" fmla="*/ 7 h 10"/>
                <a:gd name="T6" fmla="*/ 8 w 44"/>
                <a:gd name="T7" fmla="*/ 10 h 10"/>
                <a:gd name="T8" fmla="*/ 44 w 44"/>
                <a:gd name="T9" fmla="*/ 5 h 10"/>
                <a:gd name="T10" fmla="*/ 43 w 44"/>
                <a:gd name="T11" fmla="*/ 0 h 10"/>
              </a:gdLst>
              <a:ahLst/>
              <a:cxnLst>
                <a:cxn ang="0">
                  <a:pos x="T0" y="T1"/>
                </a:cxn>
                <a:cxn ang="0">
                  <a:pos x="T2" y="T3"/>
                </a:cxn>
                <a:cxn ang="0">
                  <a:pos x="T4" y="T5"/>
                </a:cxn>
                <a:cxn ang="0">
                  <a:pos x="T6" y="T7"/>
                </a:cxn>
                <a:cxn ang="0">
                  <a:pos x="T8" y="T9"/>
                </a:cxn>
                <a:cxn ang="0">
                  <a:pos x="T10" y="T11"/>
                </a:cxn>
              </a:cxnLst>
              <a:rect l="0" t="0" r="r" b="b"/>
              <a:pathLst>
                <a:path w="44" h="10">
                  <a:moveTo>
                    <a:pt x="43" y="0"/>
                  </a:moveTo>
                  <a:lnTo>
                    <a:pt x="0" y="4"/>
                  </a:lnTo>
                  <a:lnTo>
                    <a:pt x="0" y="7"/>
                  </a:lnTo>
                  <a:lnTo>
                    <a:pt x="8" y="10"/>
                  </a:lnTo>
                  <a:lnTo>
                    <a:pt x="44" y="5"/>
                  </a:lnTo>
                  <a:lnTo>
                    <a:pt x="43" y="0"/>
                  </a:lnTo>
                  <a:close/>
                </a:path>
              </a:pathLst>
            </a:custGeom>
            <a:solidFill>
              <a:srgbClr val="5B1A2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5" name="îṩļïḑé"/>
            <p:cNvSpPr/>
            <p:nvPr/>
          </p:nvSpPr>
          <p:spPr bwMode="auto">
            <a:xfrm>
              <a:off x="7396163" y="4706938"/>
              <a:ext cx="69850" cy="15875"/>
            </a:xfrm>
            <a:custGeom>
              <a:avLst/>
              <a:gdLst>
                <a:gd name="T0" fmla="*/ 43 w 44"/>
                <a:gd name="T1" fmla="*/ 0 h 10"/>
                <a:gd name="T2" fmla="*/ 0 w 44"/>
                <a:gd name="T3" fmla="*/ 4 h 10"/>
                <a:gd name="T4" fmla="*/ 0 w 44"/>
                <a:gd name="T5" fmla="*/ 7 h 10"/>
                <a:gd name="T6" fmla="*/ 8 w 44"/>
                <a:gd name="T7" fmla="*/ 10 h 10"/>
                <a:gd name="T8" fmla="*/ 44 w 44"/>
                <a:gd name="T9" fmla="*/ 5 h 10"/>
                <a:gd name="T10" fmla="*/ 43 w 44"/>
                <a:gd name="T11" fmla="*/ 0 h 10"/>
              </a:gdLst>
              <a:ahLst/>
              <a:cxnLst>
                <a:cxn ang="0">
                  <a:pos x="T0" y="T1"/>
                </a:cxn>
                <a:cxn ang="0">
                  <a:pos x="T2" y="T3"/>
                </a:cxn>
                <a:cxn ang="0">
                  <a:pos x="T4" y="T5"/>
                </a:cxn>
                <a:cxn ang="0">
                  <a:pos x="T6" y="T7"/>
                </a:cxn>
                <a:cxn ang="0">
                  <a:pos x="T8" y="T9"/>
                </a:cxn>
                <a:cxn ang="0">
                  <a:pos x="T10" y="T11"/>
                </a:cxn>
              </a:cxnLst>
              <a:rect l="0" t="0" r="r" b="b"/>
              <a:pathLst>
                <a:path w="44" h="10">
                  <a:moveTo>
                    <a:pt x="43" y="0"/>
                  </a:moveTo>
                  <a:lnTo>
                    <a:pt x="0" y="4"/>
                  </a:lnTo>
                  <a:lnTo>
                    <a:pt x="0" y="7"/>
                  </a:lnTo>
                  <a:lnTo>
                    <a:pt x="8" y="10"/>
                  </a:lnTo>
                  <a:lnTo>
                    <a:pt x="44" y="5"/>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6" name="íšḻîďè"/>
            <p:cNvSpPr/>
            <p:nvPr/>
          </p:nvSpPr>
          <p:spPr bwMode="auto">
            <a:xfrm>
              <a:off x="7521575" y="4757738"/>
              <a:ext cx="38100" cy="6350"/>
            </a:xfrm>
            <a:custGeom>
              <a:avLst/>
              <a:gdLst>
                <a:gd name="T0" fmla="*/ 15 w 24"/>
                <a:gd name="T1" fmla="*/ 0 h 4"/>
                <a:gd name="T2" fmla="*/ 0 w 24"/>
                <a:gd name="T3" fmla="*/ 4 h 4"/>
                <a:gd name="T4" fmla="*/ 24 w 24"/>
                <a:gd name="T5" fmla="*/ 4 h 4"/>
                <a:gd name="T6" fmla="*/ 15 w 24"/>
                <a:gd name="T7" fmla="*/ 0 h 4"/>
              </a:gdLst>
              <a:ahLst/>
              <a:cxnLst>
                <a:cxn ang="0">
                  <a:pos x="T0" y="T1"/>
                </a:cxn>
                <a:cxn ang="0">
                  <a:pos x="T2" y="T3"/>
                </a:cxn>
                <a:cxn ang="0">
                  <a:pos x="T4" y="T5"/>
                </a:cxn>
                <a:cxn ang="0">
                  <a:pos x="T6" y="T7"/>
                </a:cxn>
              </a:cxnLst>
              <a:rect l="0" t="0" r="r" b="b"/>
              <a:pathLst>
                <a:path w="24" h="4">
                  <a:moveTo>
                    <a:pt x="15" y="0"/>
                  </a:moveTo>
                  <a:lnTo>
                    <a:pt x="0" y="4"/>
                  </a:lnTo>
                  <a:lnTo>
                    <a:pt x="24" y="4"/>
                  </a:lnTo>
                  <a:lnTo>
                    <a:pt x="15" y="0"/>
                  </a:lnTo>
                  <a:close/>
                </a:path>
              </a:pathLst>
            </a:custGeom>
            <a:solidFill>
              <a:srgbClr val="90282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7" name="işlîďê"/>
            <p:cNvSpPr/>
            <p:nvPr/>
          </p:nvSpPr>
          <p:spPr bwMode="auto">
            <a:xfrm>
              <a:off x="7521575" y="4757738"/>
              <a:ext cx="38100" cy="6350"/>
            </a:xfrm>
            <a:custGeom>
              <a:avLst/>
              <a:gdLst>
                <a:gd name="T0" fmla="*/ 15 w 24"/>
                <a:gd name="T1" fmla="*/ 0 h 4"/>
                <a:gd name="T2" fmla="*/ 0 w 24"/>
                <a:gd name="T3" fmla="*/ 4 h 4"/>
                <a:gd name="T4" fmla="*/ 24 w 24"/>
                <a:gd name="T5" fmla="*/ 4 h 4"/>
                <a:gd name="T6" fmla="*/ 15 w 24"/>
                <a:gd name="T7" fmla="*/ 0 h 4"/>
              </a:gdLst>
              <a:ahLst/>
              <a:cxnLst>
                <a:cxn ang="0">
                  <a:pos x="T0" y="T1"/>
                </a:cxn>
                <a:cxn ang="0">
                  <a:pos x="T2" y="T3"/>
                </a:cxn>
                <a:cxn ang="0">
                  <a:pos x="T4" y="T5"/>
                </a:cxn>
                <a:cxn ang="0">
                  <a:pos x="T6" y="T7"/>
                </a:cxn>
              </a:cxnLst>
              <a:rect l="0" t="0" r="r" b="b"/>
              <a:pathLst>
                <a:path w="24" h="4">
                  <a:moveTo>
                    <a:pt x="15" y="0"/>
                  </a:moveTo>
                  <a:lnTo>
                    <a:pt x="0" y="4"/>
                  </a:lnTo>
                  <a:lnTo>
                    <a:pt x="24" y="4"/>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8" name="îsḷîḑê"/>
            <p:cNvSpPr/>
            <p:nvPr/>
          </p:nvSpPr>
          <p:spPr bwMode="auto">
            <a:xfrm>
              <a:off x="7164388" y="4260850"/>
              <a:ext cx="300038" cy="473075"/>
            </a:xfrm>
            <a:custGeom>
              <a:avLst/>
              <a:gdLst>
                <a:gd name="T0" fmla="*/ 41 w 192"/>
                <a:gd name="T1" fmla="*/ 264 h 303"/>
                <a:gd name="T2" fmla="*/ 0 w 192"/>
                <a:gd name="T3" fmla="*/ 268 h 303"/>
                <a:gd name="T4" fmla="*/ 5 w 192"/>
                <a:gd name="T5" fmla="*/ 300 h 303"/>
                <a:gd name="T6" fmla="*/ 11 w 192"/>
                <a:gd name="T7" fmla="*/ 303 h 303"/>
                <a:gd name="T8" fmla="*/ 49 w 192"/>
                <a:gd name="T9" fmla="*/ 300 h 303"/>
                <a:gd name="T10" fmla="*/ 44 w 192"/>
                <a:gd name="T11" fmla="*/ 267 h 303"/>
                <a:gd name="T12" fmla="*/ 41 w 192"/>
                <a:gd name="T13" fmla="*/ 264 h 303"/>
                <a:gd name="T14" fmla="*/ 177 w 192"/>
                <a:gd name="T15" fmla="*/ 251 h 303"/>
                <a:gd name="T16" fmla="*/ 137 w 192"/>
                <a:gd name="T17" fmla="*/ 255 h 303"/>
                <a:gd name="T18" fmla="*/ 143 w 192"/>
                <a:gd name="T19" fmla="*/ 259 h 303"/>
                <a:gd name="T20" fmla="*/ 148 w 192"/>
                <a:gd name="T21" fmla="*/ 290 h 303"/>
                <a:gd name="T22" fmla="*/ 192 w 192"/>
                <a:gd name="T23" fmla="*/ 286 h 303"/>
                <a:gd name="T24" fmla="*/ 188 w 192"/>
                <a:gd name="T25" fmla="*/ 259 h 303"/>
                <a:gd name="T26" fmla="*/ 177 w 192"/>
                <a:gd name="T27" fmla="*/ 251 h 303"/>
                <a:gd name="T28" fmla="*/ 130 w 192"/>
                <a:gd name="T29" fmla="*/ 0 h 303"/>
                <a:gd name="T30" fmla="*/ 87 w 192"/>
                <a:gd name="T31" fmla="*/ 12 h 303"/>
                <a:gd name="T32" fmla="*/ 87 w 192"/>
                <a:gd name="T33" fmla="*/ 13 h 303"/>
                <a:gd name="T34" fmla="*/ 129 w 192"/>
                <a:gd name="T35" fmla="*/ 9 h 303"/>
                <a:gd name="T36" fmla="*/ 130 w 192"/>
                <a:gd name="T3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303">
                  <a:moveTo>
                    <a:pt x="41" y="264"/>
                  </a:moveTo>
                  <a:cubicBezTo>
                    <a:pt x="0" y="268"/>
                    <a:pt x="0" y="268"/>
                    <a:pt x="0" y="268"/>
                  </a:cubicBezTo>
                  <a:cubicBezTo>
                    <a:pt x="5" y="300"/>
                    <a:pt x="5" y="300"/>
                    <a:pt x="5" y="300"/>
                  </a:cubicBezTo>
                  <a:cubicBezTo>
                    <a:pt x="11" y="303"/>
                    <a:pt x="11" y="303"/>
                    <a:pt x="11" y="303"/>
                  </a:cubicBezTo>
                  <a:cubicBezTo>
                    <a:pt x="49" y="300"/>
                    <a:pt x="49" y="300"/>
                    <a:pt x="49" y="300"/>
                  </a:cubicBezTo>
                  <a:cubicBezTo>
                    <a:pt x="44" y="267"/>
                    <a:pt x="44" y="267"/>
                    <a:pt x="44" y="267"/>
                  </a:cubicBezTo>
                  <a:cubicBezTo>
                    <a:pt x="41" y="264"/>
                    <a:pt x="41" y="264"/>
                    <a:pt x="41" y="264"/>
                  </a:cubicBezTo>
                  <a:moveTo>
                    <a:pt x="177" y="251"/>
                  </a:moveTo>
                  <a:cubicBezTo>
                    <a:pt x="137" y="255"/>
                    <a:pt x="137" y="255"/>
                    <a:pt x="137" y="255"/>
                  </a:cubicBezTo>
                  <a:cubicBezTo>
                    <a:pt x="143" y="259"/>
                    <a:pt x="143" y="259"/>
                    <a:pt x="143" y="259"/>
                  </a:cubicBezTo>
                  <a:cubicBezTo>
                    <a:pt x="148" y="290"/>
                    <a:pt x="148" y="290"/>
                    <a:pt x="148" y="290"/>
                  </a:cubicBezTo>
                  <a:cubicBezTo>
                    <a:pt x="192" y="286"/>
                    <a:pt x="192" y="286"/>
                    <a:pt x="192" y="286"/>
                  </a:cubicBezTo>
                  <a:cubicBezTo>
                    <a:pt x="188" y="259"/>
                    <a:pt x="188" y="259"/>
                    <a:pt x="188" y="259"/>
                  </a:cubicBezTo>
                  <a:cubicBezTo>
                    <a:pt x="177" y="251"/>
                    <a:pt x="177" y="251"/>
                    <a:pt x="177" y="251"/>
                  </a:cubicBezTo>
                  <a:moveTo>
                    <a:pt x="130" y="0"/>
                  </a:moveTo>
                  <a:cubicBezTo>
                    <a:pt x="87" y="12"/>
                    <a:pt x="87" y="12"/>
                    <a:pt x="87" y="12"/>
                  </a:cubicBezTo>
                  <a:cubicBezTo>
                    <a:pt x="87" y="13"/>
                    <a:pt x="87" y="13"/>
                    <a:pt x="87" y="13"/>
                  </a:cubicBezTo>
                  <a:cubicBezTo>
                    <a:pt x="129" y="9"/>
                    <a:pt x="129" y="9"/>
                    <a:pt x="129" y="9"/>
                  </a:cubicBezTo>
                  <a:cubicBezTo>
                    <a:pt x="130" y="6"/>
                    <a:pt x="130" y="3"/>
                    <a:pt x="130" y="0"/>
                  </a:cubicBezTo>
                </a:path>
              </a:pathLst>
            </a:custGeom>
            <a:solidFill>
              <a:srgbClr val="39843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79" name="íṧľiḑê"/>
            <p:cNvSpPr/>
            <p:nvPr/>
          </p:nvSpPr>
          <p:spPr bwMode="auto">
            <a:xfrm>
              <a:off x="7067550" y="4456113"/>
              <a:ext cx="298450" cy="77788"/>
            </a:xfrm>
            <a:custGeom>
              <a:avLst/>
              <a:gdLst>
                <a:gd name="T0" fmla="*/ 44 w 191"/>
                <a:gd name="T1" fmla="*/ 15 h 50"/>
                <a:gd name="T2" fmla="*/ 0 w 191"/>
                <a:gd name="T3" fmla="*/ 20 h 50"/>
                <a:gd name="T4" fmla="*/ 4 w 191"/>
                <a:gd name="T5" fmla="*/ 50 h 50"/>
                <a:gd name="T6" fmla="*/ 48 w 191"/>
                <a:gd name="T7" fmla="*/ 46 h 50"/>
                <a:gd name="T8" fmla="*/ 44 w 191"/>
                <a:gd name="T9" fmla="*/ 15 h 50"/>
                <a:gd name="T10" fmla="*/ 190 w 191"/>
                <a:gd name="T11" fmla="*/ 0 h 50"/>
                <a:gd name="T12" fmla="*/ 145 w 191"/>
                <a:gd name="T13" fmla="*/ 5 h 50"/>
                <a:gd name="T14" fmla="*/ 148 w 191"/>
                <a:gd name="T15" fmla="*/ 29 h 50"/>
                <a:gd name="T16" fmla="*/ 191 w 191"/>
                <a:gd name="T17" fmla="*/ 18 h 50"/>
                <a:gd name="T18" fmla="*/ 190 w 191"/>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0">
                  <a:moveTo>
                    <a:pt x="44" y="15"/>
                  </a:moveTo>
                  <a:cubicBezTo>
                    <a:pt x="0" y="20"/>
                    <a:pt x="0" y="20"/>
                    <a:pt x="0" y="20"/>
                  </a:cubicBezTo>
                  <a:cubicBezTo>
                    <a:pt x="1" y="30"/>
                    <a:pt x="2" y="40"/>
                    <a:pt x="4" y="50"/>
                  </a:cubicBezTo>
                  <a:cubicBezTo>
                    <a:pt x="48" y="46"/>
                    <a:pt x="48" y="46"/>
                    <a:pt x="48" y="46"/>
                  </a:cubicBezTo>
                  <a:cubicBezTo>
                    <a:pt x="47" y="35"/>
                    <a:pt x="45" y="25"/>
                    <a:pt x="44" y="15"/>
                  </a:cubicBezTo>
                  <a:moveTo>
                    <a:pt x="190" y="0"/>
                  </a:moveTo>
                  <a:cubicBezTo>
                    <a:pt x="145" y="5"/>
                    <a:pt x="145" y="5"/>
                    <a:pt x="145" y="5"/>
                  </a:cubicBezTo>
                  <a:cubicBezTo>
                    <a:pt x="146" y="13"/>
                    <a:pt x="147" y="21"/>
                    <a:pt x="148" y="29"/>
                  </a:cubicBezTo>
                  <a:cubicBezTo>
                    <a:pt x="191" y="18"/>
                    <a:pt x="191" y="18"/>
                    <a:pt x="191" y="18"/>
                  </a:cubicBezTo>
                  <a:cubicBezTo>
                    <a:pt x="191" y="12"/>
                    <a:pt x="190" y="6"/>
                    <a:pt x="190" y="0"/>
                  </a:cubicBezTo>
                </a:path>
              </a:pathLst>
            </a:custGeom>
            <a:solidFill>
              <a:srgbClr val="7E817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0" name="îśḻíḍê"/>
            <p:cNvSpPr/>
            <p:nvPr/>
          </p:nvSpPr>
          <p:spPr bwMode="auto">
            <a:xfrm>
              <a:off x="4768850" y="3624263"/>
              <a:ext cx="2933700" cy="161925"/>
            </a:xfrm>
            <a:custGeom>
              <a:avLst/>
              <a:gdLst>
                <a:gd name="T0" fmla="*/ 1848 w 1848"/>
                <a:gd name="T1" fmla="*/ 34 h 102"/>
                <a:gd name="T2" fmla="*/ 1309 w 1848"/>
                <a:gd name="T3" fmla="*/ 102 h 102"/>
                <a:gd name="T4" fmla="*/ 868 w 1848"/>
                <a:gd name="T5" fmla="*/ 102 h 102"/>
                <a:gd name="T6" fmla="*/ 362 w 1848"/>
                <a:gd name="T7" fmla="*/ 58 h 102"/>
                <a:gd name="T8" fmla="*/ 0 w 1848"/>
                <a:gd name="T9" fmla="*/ 27 h 102"/>
                <a:gd name="T10" fmla="*/ 749 w 1848"/>
                <a:gd name="T11" fmla="*/ 0 h 102"/>
                <a:gd name="T12" fmla="*/ 1756 w 1848"/>
                <a:gd name="T13" fmla="*/ 31 h 102"/>
                <a:gd name="T14" fmla="*/ 1848 w 1848"/>
                <a:gd name="T15" fmla="*/ 34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102">
                  <a:moveTo>
                    <a:pt x="1848" y="34"/>
                  </a:moveTo>
                  <a:lnTo>
                    <a:pt x="1309" y="102"/>
                  </a:lnTo>
                  <a:lnTo>
                    <a:pt x="868" y="102"/>
                  </a:lnTo>
                  <a:lnTo>
                    <a:pt x="362" y="58"/>
                  </a:lnTo>
                  <a:lnTo>
                    <a:pt x="0" y="27"/>
                  </a:lnTo>
                  <a:lnTo>
                    <a:pt x="749" y="0"/>
                  </a:lnTo>
                  <a:lnTo>
                    <a:pt x="1756" y="31"/>
                  </a:lnTo>
                  <a:lnTo>
                    <a:pt x="1848" y="34"/>
                  </a:lnTo>
                  <a:close/>
                </a:path>
              </a:pathLst>
            </a:custGeom>
            <a:solidFill>
              <a:srgbClr val="BA5A3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1" name="îşlïďé"/>
            <p:cNvSpPr/>
            <p:nvPr/>
          </p:nvSpPr>
          <p:spPr bwMode="auto">
            <a:xfrm>
              <a:off x="4768850" y="3624263"/>
              <a:ext cx="2933700" cy="161925"/>
            </a:xfrm>
            <a:custGeom>
              <a:avLst/>
              <a:gdLst>
                <a:gd name="T0" fmla="*/ 1848 w 1848"/>
                <a:gd name="T1" fmla="*/ 34 h 102"/>
                <a:gd name="T2" fmla="*/ 1309 w 1848"/>
                <a:gd name="T3" fmla="*/ 102 h 102"/>
                <a:gd name="T4" fmla="*/ 868 w 1848"/>
                <a:gd name="T5" fmla="*/ 102 h 102"/>
                <a:gd name="T6" fmla="*/ 362 w 1848"/>
                <a:gd name="T7" fmla="*/ 58 h 102"/>
                <a:gd name="T8" fmla="*/ 0 w 1848"/>
                <a:gd name="T9" fmla="*/ 27 h 102"/>
                <a:gd name="T10" fmla="*/ 749 w 1848"/>
                <a:gd name="T11" fmla="*/ 0 h 102"/>
                <a:gd name="T12" fmla="*/ 1756 w 1848"/>
                <a:gd name="T13" fmla="*/ 31 h 102"/>
                <a:gd name="T14" fmla="*/ 1848 w 1848"/>
                <a:gd name="T15" fmla="*/ 34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102">
                  <a:moveTo>
                    <a:pt x="1848" y="34"/>
                  </a:moveTo>
                  <a:lnTo>
                    <a:pt x="1309" y="102"/>
                  </a:lnTo>
                  <a:lnTo>
                    <a:pt x="868" y="102"/>
                  </a:lnTo>
                  <a:lnTo>
                    <a:pt x="362" y="58"/>
                  </a:lnTo>
                  <a:lnTo>
                    <a:pt x="0" y="27"/>
                  </a:lnTo>
                  <a:lnTo>
                    <a:pt x="749" y="0"/>
                  </a:lnTo>
                  <a:lnTo>
                    <a:pt x="1756" y="31"/>
                  </a:lnTo>
                  <a:lnTo>
                    <a:pt x="1848"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2" name="išļiḓê"/>
            <p:cNvSpPr/>
            <p:nvPr/>
          </p:nvSpPr>
          <p:spPr bwMode="auto">
            <a:xfrm>
              <a:off x="6842125" y="3678238"/>
              <a:ext cx="1001713" cy="719138"/>
            </a:xfrm>
            <a:custGeom>
              <a:avLst/>
              <a:gdLst>
                <a:gd name="T0" fmla="*/ 640 w 640"/>
                <a:gd name="T1" fmla="*/ 90 h 461"/>
                <a:gd name="T2" fmla="*/ 640 w 640"/>
                <a:gd name="T3" fmla="*/ 203 h 461"/>
                <a:gd name="T4" fmla="*/ 635 w 640"/>
                <a:gd name="T5" fmla="*/ 228 h 461"/>
                <a:gd name="T6" fmla="*/ 611 w 640"/>
                <a:gd name="T7" fmla="*/ 261 h 461"/>
                <a:gd name="T8" fmla="*/ 556 w 640"/>
                <a:gd name="T9" fmla="*/ 291 h 461"/>
                <a:gd name="T10" fmla="*/ 550 w 640"/>
                <a:gd name="T11" fmla="*/ 293 h 461"/>
                <a:gd name="T12" fmla="*/ 437 w 640"/>
                <a:gd name="T13" fmla="*/ 327 h 461"/>
                <a:gd name="T14" fmla="*/ 437 w 640"/>
                <a:gd name="T15" fmla="*/ 327 h 461"/>
                <a:gd name="T16" fmla="*/ 346 w 640"/>
                <a:gd name="T17" fmla="*/ 355 h 461"/>
                <a:gd name="T18" fmla="*/ 346 w 640"/>
                <a:gd name="T19" fmla="*/ 355 h 461"/>
                <a:gd name="T20" fmla="*/ 0 w 640"/>
                <a:gd name="T21" fmla="*/ 461 h 461"/>
                <a:gd name="T22" fmla="*/ 0 w 640"/>
                <a:gd name="T23" fmla="*/ 420 h 461"/>
                <a:gd name="T24" fmla="*/ 4 w 640"/>
                <a:gd name="T25" fmla="*/ 68 h 461"/>
                <a:gd name="T26" fmla="*/ 279 w 640"/>
                <a:gd name="T27" fmla="*/ 34 h 461"/>
                <a:gd name="T28" fmla="*/ 279 w 640"/>
                <a:gd name="T29" fmla="*/ 34 h 461"/>
                <a:gd name="T30" fmla="*/ 303 w 640"/>
                <a:gd name="T31" fmla="*/ 31 h 461"/>
                <a:gd name="T32" fmla="*/ 303 w 640"/>
                <a:gd name="T33" fmla="*/ 31 h 461"/>
                <a:gd name="T34" fmla="*/ 550 w 640"/>
                <a:gd name="T35" fmla="*/ 0 h 461"/>
                <a:gd name="T36" fmla="*/ 555 w 640"/>
                <a:gd name="T37" fmla="*/ 0 h 461"/>
                <a:gd name="T38" fmla="*/ 581 w 640"/>
                <a:gd name="T39" fmla="*/ 6 h 461"/>
                <a:gd name="T40" fmla="*/ 640 w 640"/>
                <a:gd name="T41" fmla="*/ 9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0" h="461">
                  <a:moveTo>
                    <a:pt x="640" y="90"/>
                  </a:moveTo>
                  <a:cubicBezTo>
                    <a:pt x="640" y="203"/>
                    <a:pt x="640" y="203"/>
                    <a:pt x="640" y="203"/>
                  </a:cubicBezTo>
                  <a:cubicBezTo>
                    <a:pt x="640" y="212"/>
                    <a:pt x="638" y="221"/>
                    <a:pt x="635" y="228"/>
                  </a:cubicBezTo>
                  <a:cubicBezTo>
                    <a:pt x="630" y="241"/>
                    <a:pt x="622" y="252"/>
                    <a:pt x="611" y="261"/>
                  </a:cubicBezTo>
                  <a:cubicBezTo>
                    <a:pt x="595" y="274"/>
                    <a:pt x="575" y="284"/>
                    <a:pt x="556" y="291"/>
                  </a:cubicBezTo>
                  <a:cubicBezTo>
                    <a:pt x="554" y="291"/>
                    <a:pt x="552" y="292"/>
                    <a:pt x="550" y="293"/>
                  </a:cubicBezTo>
                  <a:cubicBezTo>
                    <a:pt x="437" y="327"/>
                    <a:pt x="437" y="327"/>
                    <a:pt x="437" y="327"/>
                  </a:cubicBezTo>
                  <a:cubicBezTo>
                    <a:pt x="437" y="327"/>
                    <a:pt x="437" y="327"/>
                    <a:pt x="437" y="327"/>
                  </a:cubicBezTo>
                  <a:cubicBezTo>
                    <a:pt x="346" y="355"/>
                    <a:pt x="346" y="355"/>
                    <a:pt x="346" y="355"/>
                  </a:cubicBezTo>
                  <a:cubicBezTo>
                    <a:pt x="346" y="355"/>
                    <a:pt x="346" y="355"/>
                    <a:pt x="346" y="355"/>
                  </a:cubicBezTo>
                  <a:cubicBezTo>
                    <a:pt x="0" y="461"/>
                    <a:pt x="0" y="461"/>
                    <a:pt x="0" y="461"/>
                  </a:cubicBezTo>
                  <a:cubicBezTo>
                    <a:pt x="0" y="420"/>
                    <a:pt x="0" y="420"/>
                    <a:pt x="0" y="420"/>
                  </a:cubicBezTo>
                  <a:cubicBezTo>
                    <a:pt x="4" y="68"/>
                    <a:pt x="4" y="68"/>
                    <a:pt x="4" y="68"/>
                  </a:cubicBezTo>
                  <a:cubicBezTo>
                    <a:pt x="279" y="34"/>
                    <a:pt x="279" y="34"/>
                    <a:pt x="279" y="34"/>
                  </a:cubicBezTo>
                  <a:cubicBezTo>
                    <a:pt x="279" y="34"/>
                    <a:pt x="279" y="34"/>
                    <a:pt x="279" y="34"/>
                  </a:cubicBezTo>
                  <a:cubicBezTo>
                    <a:pt x="303" y="31"/>
                    <a:pt x="303" y="31"/>
                    <a:pt x="303" y="31"/>
                  </a:cubicBezTo>
                  <a:cubicBezTo>
                    <a:pt x="303" y="31"/>
                    <a:pt x="303" y="31"/>
                    <a:pt x="303" y="31"/>
                  </a:cubicBezTo>
                  <a:cubicBezTo>
                    <a:pt x="550" y="0"/>
                    <a:pt x="550" y="0"/>
                    <a:pt x="550" y="0"/>
                  </a:cubicBezTo>
                  <a:cubicBezTo>
                    <a:pt x="552" y="0"/>
                    <a:pt x="553" y="0"/>
                    <a:pt x="555" y="0"/>
                  </a:cubicBezTo>
                  <a:cubicBezTo>
                    <a:pt x="564" y="1"/>
                    <a:pt x="573" y="3"/>
                    <a:pt x="581" y="6"/>
                  </a:cubicBezTo>
                  <a:cubicBezTo>
                    <a:pt x="615" y="18"/>
                    <a:pt x="640" y="51"/>
                    <a:pt x="640" y="90"/>
                  </a:cubicBezTo>
                </a:path>
              </a:pathLst>
            </a:custGeom>
            <a:solidFill>
              <a:srgbClr val="B5484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3" name="ïşlîḋe"/>
            <p:cNvSpPr/>
            <p:nvPr/>
          </p:nvSpPr>
          <p:spPr bwMode="auto">
            <a:xfrm>
              <a:off x="7791450" y="4079875"/>
              <a:ext cx="12700" cy="9525"/>
            </a:xfrm>
            <a:custGeom>
              <a:avLst/>
              <a:gdLst>
                <a:gd name="T0" fmla="*/ 8 w 8"/>
                <a:gd name="T1" fmla="*/ 0 h 6"/>
                <a:gd name="T2" fmla="*/ 4 w 8"/>
                <a:gd name="T3" fmla="*/ 3 h 6"/>
                <a:gd name="T4" fmla="*/ 0 w 8"/>
                <a:gd name="T5" fmla="*/ 6 h 6"/>
                <a:gd name="T6" fmla="*/ 0 w 8"/>
                <a:gd name="T7" fmla="*/ 6 h 6"/>
                <a:gd name="T8" fmla="*/ 8 w 8"/>
                <a:gd name="T9" fmla="*/ 0 h 6"/>
              </a:gdLst>
              <a:ahLst/>
              <a:cxnLst>
                <a:cxn ang="0">
                  <a:pos x="T0" y="T1"/>
                </a:cxn>
                <a:cxn ang="0">
                  <a:pos x="T2" y="T3"/>
                </a:cxn>
                <a:cxn ang="0">
                  <a:pos x="T4" y="T5"/>
                </a:cxn>
                <a:cxn ang="0">
                  <a:pos x="T6" y="T7"/>
                </a:cxn>
                <a:cxn ang="0">
                  <a:pos x="T8" y="T9"/>
                </a:cxn>
              </a:cxnLst>
              <a:rect l="0" t="0" r="r" b="b"/>
              <a:pathLst>
                <a:path w="8" h="6">
                  <a:moveTo>
                    <a:pt x="8" y="0"/>
                  </a:moveTo>
                  <a:cubicBezTo>
                    <a:pt x="6" y="1"/>
                    <a:pt x="5" y="2"/>
                    <a:pt x="4" y="3"/>
                  </a:cubicBezTo>
                  <a:cubicBezTo>
                    <a:pt x="2" y="4"/>
                    <a:pt x="1" y="5"/>
                    <a:pt x="0" y="6"/>
                  </a:cubicBezTo>
                  <a:cubicBezTo>
                    <a:pt x="0" y="6"/>
                    <a:pt x="0" y="6"/>
                    <a:pt x="0" y="6"/>
                  </a:cubicBezTo>
                  <a:cubicBezTo>
                    <a:pt x="3" y="4"/>
                    <a:pt x="5" y="2"/>
                    <a:pt x="8" y="0"/>
                  </a:cubicBezTo>
                </a:path>
              </a:pathLst>
            </a:custGeom>
            <a:solidFill>
              <a:srgbClr val="A9A9A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4" name="ïşḻïḑé"/>
            <p:cNvSpPr/>
            <p:nvPr/>
          </p:nvSpPr>
          <p:spPr bwMode="auto">
            <a:xfrm>
              <a:off x="7708900" y="4132263"/>
              <a:ext cx="3175"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2" y="0"/>
                  </a:cubicBezTo>
                  <a:cubicBezTo>
                    <a:pt x="2" y="0"/>
                    <a:pt x="2" y="0"/>
                    <a:pt x="2" y="0"/>
                  </a:cubicBezTo>
                </a:path>
              </a:pathLst>
            </a:custGeom>
            <a:solidFill>
              <a:srgbClr val="0D6D3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5" name="í$liďé"/>
            <p:cNvSpPr/>
            <p:nvPr/>
          </p:nvSpPr>
          <p:spPr bwMode="auto">
            <a:xfrm>
              <a:off x="6894513" y="3992563"/>
              <a:ext cx="941388" cy="388938"/>
            </a:xfrm>
            <a:custGeom>
              <a:avLst/>
              <a:gdLst>
                <a:gd name="T0" fmla="*/ 417 w 601"/>
                <a:gd name="T1" fmla="*/ 77 h 249"/>
                <a:gd name="T2" fmla="*/ 385 w 601"/>
                <a:gd name="T3" fmla="*/ 86 h 249"/>
                <a:gd name="T4" fmla="*/ 395 w 601"/>
                <a:gd name="T5" fmla="*/ 128 h 249"/>
                <a:gd name="T6" fmla="*/ 400 w 601"/>
                <a:gd name="T7" fmla="*/ 126 h 249"/>
                <a:gd name="T8" fmla="*/ 417 w 601"/>
                <a:gd name="T9" fmla="*/ 77 h 249"/>
                <a:gd name="T10" fmla="*/ 127 w 601"/>
                <a:gd name="T11" fmla="*/ 52 h 249"/>
                <a:gd name="T12" fmla="*/ 127 w 601"/>
                <a:gd name="T13" fmla="*/ 154 h 249"/>
                <a:gd name="T14" fmla="*/ 51 w 601"/>
                <a:gd name="T15" fmla="*/ 175 h 249"/>
                <a:gd name="T16" fmla="*/ 41 w 601"/>
                <a:gd name="T17" fmla="*/ 210 h 249"/>
                <a:gd name="T18" fmla="*/ 18 w 601"/>
                <a:gd name="T19" fmla="*/ 238 h 249"/>
                <a:gd name="T20" fmla="*/ 0 w 601"/>
                <a:gd name="T21" fmla="*/ 249 h 249"/>
                <a:gd name="T22" fmla="*/ 179 w 601"/>
                <a:gd name="T23" fmla="*/ 194 h 249"/>
                <a:gd name="T24" fmla="*/ 168 w 601"/>
                <a:gd name="T25" fmla="*/ 143 h 249"/>
                <a:gd name="T26" fmla="*/ 168 w 601"/>
                <a:gd name="T27" fmla="*/ 143 h 249"/>
                <a:gd name="T28" fmla="*/ 168 w 601"/>
                <a:gd name="T29" fmla="*/ 142 h 249"/>
                <a:gd name="T30" fmla="*/ 153 w 601"/>
                <a:gd name="T31" fmla="*/ 74 h 249"/>
                <a:gd name="T32" fmla="*/ 127 w 601"/>
                <a:gd name="T33" fmla="*/ 52 h 249"/>
                <a:gd name="T34" fmla="*/ 546 w 601"/>
                <a:gd name="T35" fmla="*/ 41 h 249"/>
                <a:gd name="T36" fmla="*/ 447 w 601"/>
                <a:gd name="T37" fmla="*/ 69 h 249"/>
                <a:gd name="T38" fmla="*/ 441 w 601"/>
                <a:gd name="T39" fmla="*/ 114 h 249"/>
                <a:gd name="T40" fmla="*/ 516 w 601"/>
                <a:gd name="T41" fmla="*/ 91 h 249"/>
                <a:gd name="T42" fmla="*/ 520 w 601"/>
                <a:gd name="T43" fmla="*/ 89 h 249"/>
                <a:gd name="T44" fmla="*/ 522 w 601"/>
                <a:gd name="T45" fmla="*/ 89 h 249"/>
                <a:gd name="T46" fmla="*/ 520 w 601"/>
                <a:gd name="T47" fmla="*/ 89 h 249"/>
                <a:gd name="T48" fmla="*/ 512 w 601"/>
                <a:gd name="T49" fmla="*/ 88 h 249"/>
                <a:gd name="T50" fmla="*/ 514 w 601"/>
                <a:gd name="T51" fmla="*/ 88 h 249"/>
                <a:gd name="T52" fmla="*/ 546 w 601"/>
                <a:gd name="T53" fmla="*/ 41 h 249"/>
                <a:gd name="T54" fmla="*/ 601 w 601"/>
                <a:gd name="T55" fmla="*/ 26 h 249"/>
                <a:gd name="T56" fmla="*/ 577 w 601"/>
                <a:gd name="T57" fmla="*/ 33 h 249"/>
                <a:gd name="T58" fmla="*/ 574 w 601"/>
                <a:gd name="T59" fmla="*/ 59 h 249"/>
                <a:gd name="T60" fmla="*/ 573 w 601"/>
                <a:gd name="T61" fmla="*/ 62 h 249"/>
                <a:gd name="T62" fmla="*/ 577 w 601"/>
                <a:gd name="T63" fmla="*/ 59 h 249"/>
                <a:gd name="T64" fmla="*/ 581 w 601"/>
                <a:gd name="T65" fmla="*/ 56 h 249"/>
                <a:gd name="T66" fmla="*/ 601 w 601"/>
                <a:gd name="T67" fmla="*/ 26 h 249"/>
                <a:gd name="T68" fmla="*/ 317 w 601"/>
                <a:gd name="T69" fmla="*/ 0 h 249"/>
                <a:gd name="T70" fmla="*/ 308 w 601"/>
                <a:gd name="T71" fmla="*/ 105 h 249"/>
                <a:gd name="T72" fmla="*/ 243 w 601"/>
                <a:gd name="T73" fmla="*/ 123 h 249"/>
                <a:gd name="T74" fmla="*/ 202 w 601"/>
                <a:gd name="T75" fmla="*/ 134 h 249"/>
                <a:gd name="T76" fmla="*/ 209 w 601"/>
                <a:gd name="T77" fmla="*/ 168 h 249"/>
                <a:gd name="T78" fmla="*/ 363 w 601"/>
                <a:gd name="T79" fmla="*/ 127 h 249"/>
                <a:gd name="T80" fmla="*/ 348 w 601"/>
                <a:gd name="T81" fmla="*/ 60 h 249"/>
                <a:gd name="T82" fmla="*/ 317 w 601"/>
                <a:gd name="T8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1" h="249">
                  <a:moveTo>
                    <a:pt x="417" y="77"/>
                  </a:moveTo>
                  <a:cubicBezTo>
                    <a:pt x="385" y="86"/>
                    <a:pt x="385" y="86"/>
                    <a:pt x="385" y="86"/>
                  </a:cubicBezTo>
                  <a:cubicBezTo>
                    <a:pt x="395" y="128"/>
                    <a:pt x="395" y="128"/>
                    <a:pt x="395" y="128"/>
                  </a:cubicBezTo>
                  <a:cubicBezTo>
                    <a:pt x="400" y="126"/>
                    <a:pt x="400" y="126"/>
                    <a:pt x="400" y="126"/>
                  </a:cubicBezTo>
                  <a:cubicBezTo>
                    <a:pt x="409" y="117"/>
                    <a:pt x="415" y="100"/>
                    <a:pt x="417" y="77"/>
                  </a:cubicBezTo>
                  <a:moveTo>
                    <a:pt x="127" y="52"/>
                  </a:moveTo>
                  <a:cubicBezTo>
                    <a:pt x="127" y="104"/>
                    <a:pt x="127" y="134"/>
                    <a:pt x="127" y="154"/>
                  </a:cubicBezTo>
                  <a:cubicBezTo>
                    <a:pt x="51" y="175"/>
                    <a:pt x="51" y="175"/>
                    <a:pt x="51" y="175"/>
                  </a:cubicBezTo>
                  <a:cubicBezTo>
                    <a:pt x="50" y="188"/>
                    <a:pt x="47" y="200"/>
                    <a:pt x="41" y="210"/>
                  </a:cubicBezTo>
                  <a:cubicBezTo>
                    <a:pt x="36" y="221"/>
                    <a:pt x="27" y="230"/>
                    <a:pt x="18" y="238"/>
                  </a:cubicBezTo>
                  <a:cubicBezTo>
                    <a:pt x="12" y="242"/>
                    <a:pt x="6" y="246"/>
                    <a:pt x="0" y="249"/>
                  </a:cubicBezTo>
                  <a:cubicBezTo>
                    <a:pt x="179" y="194"/>
                    <a:pt x="179" y="194"/>
                    <a:pt x="179" y="194"/>
                  </a:cubicBezTo>
                  <a:cubicBezTo>
                    <a:pt x="168" y="143"/>
                    <a:pt x="168" y="143"/>
                    <a:pt x="168" y="143"/>
                  </a:cubicBezTo>
                  <a:cubicBezTo>
                    <a:pt x="168" y="143"/>
                    <a:pt x="168" y="143"/>
                    <a:pt x="168" y="143"/>
                  </a:cubicBezTo>
                  <a:cubicBezTo>
                    <a:pt x="168" y="142"/>
                    <a:pt x="168" y="142"/>
                    <a:pt x="168" y="142"/>
                  </a:cubicBezTo>
                  <a:cubicBezTo>
                    <a:pt x="153" y="74"/>
                    <a:pt x="153" y="74"/>
                    <a:pt x="153" y="74"/>
                  </a:cubicBezTo>
                  <a:cubicBezTo>
                    <a:pt x="127" y="52"/>
                    <a:pt x="127" y="52"/>
                    <a:pt x="127" y="52"/>
                  </a:cubicBezTo>
                  <a:moveTo>
                    <a:pt x="546" y="41"/>
                  </a:moveTo>
                  <a:cubicBezTo>
                    <a:pt x="447" y="69"/>
                    <a:pt x="447" y="69"/>
                    <a:pt x="447" y="69"/>
                  </a:cubicBezTo>
                  <a:cubicBezTo>
                    <a:pt x="447" y="87"/>
                    <a:pt x="445" y="102"/>
                    <a:pt x="441" y="114"/>
                  </a:cubicBezTo>
                  <a:cubicBezTo>
                    <a:pt x="516" y="91"/>
                    <a:pt x="516" y="91"/>
                    <a:pt x="516" y="91"/>
                  </a:cubicBezTo>
                  <a:cubicBezTo>
                    <a:pt x="518" y="90"/>
                    <a:pt x="519" y="90"/>
                    <a:pt x="520" y="89"/>
                  </a:cubicBezTo>
                  <a:cubicBezTo>
                    <a:pt x="521" y="89"/>
                    <a:pt x="521" y="89"/>
                    <a:pt x="522" y="89"/>
                  </a:cubicBezTo>
                  <a:cubicBezTo>
                    <a:pt x="520" y="89"/>
                    <a:pt x="520" y="89"/>
                    <a:pt x="520" y="89"/>
                  </a:cubicBezTo>
                  <a:cubicBezTo>
                    <a:pt x="512" y="88"/>
                    <a:pt x="512" y="88"/>
                    <a:pt x="512" y="88"/>
                  </a:cubicBezTo>
                  <a:cubicBezTo>
                    <a:pt x="512" y="88"/>
                    <a:pt x="513" y="88"/>
                    <a:pt x="514" y="88"/>
                  </a:cubicBezTo>
                  <a:cubicBezTo>
                    <a:pt x="531" y="88"/>
                    <a:pt x="542" y="69"/>
                    <a:pt x="546" y="41"/>
                  </a:cubicBezTo>
                  <a:moveTo>
                    <a:pt x="601" y="26"/>
                  </a:moveTo>
                  <a:cubicBezTo>
                    <a:pt x="577" y="33"/>
                    <a:pt x="577" y="33"/>
                    <a:pt x="577" y="33"/>
                  </a:cubicBezTo>
                  <a:cubicBezTo>
                    <a:pt x="577" y="43"/>
                    <a:pt x="576" y="52"/>
                    <a:pt x="574" y="59"/>
                  </a:cubicBezTo>
                  <a:cubicBezTo>
                    <a:pt x="574" y="60"/>
                    <a:pt x="573" y="61"/>
                    <a:pt x="573" y="62"/>
                  </a:cubicBezTo>
                  <a:cubicBezTo>
                    <a:pt x="574" y="61"/>
                    <a:pt x="575" y="60"/>
                    <a:pt x="577" y="59"/>
                  </a:cubicBezTo>
                  <a:cubicBezTo>
                    <a:pt x="578" y="58"/>
                    <a:pt x="579" y="57"/>
                    <a:pt x="581" y="56"/>
                  </a:cubicBezTo>
                  <a:cubicBezTo>
                    <a:pt x="590" y="47"/>
                    <a:pt x="597" y="38"/>
                    <a:pt x="601" y="26"/>
                  </a:cubicBezTo>
                  <a:moveTo>
                    <a:pt x="317" y="0"/>
                  </a:moveTo>
                  <a:cubicBezTo>
                    <a:pt x="308" y="105"/>
                    <a:pt x="308" y="105"/>
                    <a:pt x="308" y="105"/>
                  </a:cubicBezTo>
                  <a:cubicBezTo>
                    <a:pt x="243" y="123"/>
                    <a:pt x="243" y="123"/>
                    <a:pt x="243" y="123"/>
                  </a:cubicBezTo>
                  <a:cubicBezTo>
                    <a:pt x="202" y="134"/>
                    <a:pt x="202" y="134"/>
                    <a:pt x="202" y="134"/>
                  </a:cubicBezTo>
                  <a:cubicBezTo>
                    <a:pt x="209" y="168"/>
                    <a:pt x="209" y="168"/>
                    <a:pt x="209" y="168"/>
                  </a:cubicBezTo>
                  <a:cubicBezTo>
                    <a:pt x="363" y="127"/>
                    <a:pt x="363" y="127"/>
                    <a:pt x="363" y="127"/>
                  </a:cubicBezTo>
                  <a:cubicBezTo>
                    <a:pt x="348" y="60"/>
                    <a:pt x="348" y="60"/>
                    <a:pt x="348" y="60"/>
                  </a:cubicBezTo>
                  <a:cubicBezTo>
                    <a:pt x="317" y="0"/>
                    <a:pt x="317" y="0"/>
                    <a:pt x="317" y="0"/>
                  </a:cubicBezTo>
                </a:path>
              </a:pathLst>
            </a:custGeom>
            <a:solidFill>
              <a:srgbClr val="78302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6" name="íŝľíďe"/>
            <p:cNvSpPr/>
            <p:nvPr/>
          </p:nvSpPr>
          <p:spPr bwMode="auto">
            <a:xfrm>
              <a:off x="4887913" y="3695700"/>
              <a:ext cx="1984375" cy="666750"/>
            </a:xfrm>
            <a:custGeom>
              <a:avLst/>
              <a:gdLst>
                <a:gd name="T0" fmla="*/ 1268 w 1268"/>
                <a:gd name="T1" fmla="*/ 75 h 426"/>
                <a:gd name="T2" fmla="*/ 1268 w 1268"/>
                <a:gd name="T3" fmla="*/ 426 h 426"/>
                <a:gd name="T4" fmla="*/ 0 w 1268"/>
                <a:gd name="T5" fmla="*/ 285 h 426"/>
                <a:gd name="T6" fmla="*/ 53 w 1268"/>
                <a:gd name="T7" fmla="*/ 137 h 426"/>
                <a:gd name="T8" fmla="*/ 15 w 1268"/>
                <a:gd name="T9" fmla="*/ 18 h 426"/>
                <a:gd name="T10" fmla="*/ 0 w 1268"/>
                <a:gd name="T11" fmla="*/ 0 h 426"/>
                <a:gd name="T12" fmla="*/ 1268 w 1268"/>
                <a:gd name="T13" fmla="*/ 75 h 426"/>
              </a:gdLst>
              <a:ahLst/>
              <a:cxnLst>
                <a:cxn ang="0">
                  <a:pos x="T0" y="T1"/>
                </a:cxn>
                <a:cxn ang="0">
                  <a:pos x="T2" y="T3"/>
                </a:cxn>
                <a:cxn ang="0">
                  <a:pos x="T4" y="T5"/>
                </a:cxn>
                <a:cxn ang="0">
                  <a:pos x="T6" y="T7"/>
                </a:cxn>
                <a:cxn ang="0">
                  <a:pos x="T8" y="T9"/>
                </a:cxn>
                <a:cxn ang="0">
                  <a:pos x="T10" y="T11"/>
                </a:cxn>
                <a:cxn ang="0">
                  <a:pos x="T12" y="T13"/>
                </a:cxn>
              </a:cxnLst>
              <a:rect l="0" t="0" r="r" b="b"/>
              <a:pathLst>
                <a:path w="1268" h="426">
                  <a:moveTo>
                    <a:pt x="1268" y="75"/>
                  </a:moveTo>
                  <a:cubicBezTo>
                    <a:pt x="1268" y="426"/>
                    <a:pt x="1268" y="426"/>
                    <a:pt x="1268" y="426"/>
                  </a:cubicBezTo>
                  <a:cubicBezTo>
                    <a:pt x="0" y="285"/>
                    <a:pt x="0" y="285"/>
                    <a:pt x="0" y="285"/>
                  </a:cubicBezTo>
                  <a:cubicBezTo>
                    <a:pt x="43" y="234"/>
                    <a:pt x="60" y="214"/>
                    <a:pt x="53" y="137"/>
                  </a:cubicBezTo>
                  <a:cubicBezTo>
                    <a:pt x="49" y="91"/>
                    <a:pt x="36" y="48"/>
                    <a:pt x="15" y="18"/>
                  </a:cubicBezTo>
                  <a:cubicBezTo>
                    <a:pt x="10" y="11"/>
                    <a:pt x="5" y="5"/>
                    <a:pt x="0" y="0"/>
                  </a:cubicBezTo>
                  <a:cubicBezTo>
                    <a:pt x="1268" y="75"/>
                    <a:pt x="1268" y="75"/>
                    <a:pt x="1268" y="75"/>
                  </a:cubicBezTo>
                </a:path>
              </a:pathLst>
            </a:custGeom>
            <a:solidFill>
              <a:srgbClr val="D8CAC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7" name="îŝliḍê"/>
            <p:cNvSpPr/>
            <p:nvPr/>
          </p:nvSpPr>
          <p:spPr bwMode="auto">
            <a:xfrm>
              <a:off x="4910138" y="3733800"/>
              <a:ext cx="1925638" cy="303213"/>
            </a:xfrm>
            <a:custGeom>
              <a:avLst/>
              <a:gdLst>
                <a:gd name="T0" fmla="*/ 1229 w 1229"/>
                <a:gd name="T1" fmla="*/ 75 h 194"/>
                <a:gd name="T2" fmla="*/ 1229 w 1229"/>
                <a:gd name="T3" fmla="*/ 194 h 194"/>
                <a:gd name="T4" fmla="*/ 40 w 1229"/>
                <a:gd name="T5" fmla="*/ 119 h 194"/>
                <a:gd name="T6" fmla="*/ 30 w 1229"/>
                <a:gd name="T7" fmla="*/ 66 h 194"/>
                <a:gd name="T8" fmla="*/ 0 w 1229"/>
                <a:gd name="T9" fmla="*/ 0 h 194"/>
                <a:gd name="T10" fmla="*/ 1229 w 1229"/>
                <a:gd name="T11" fmla="*/ 75 h 194"/>
              </a:gdLst>
              <a:ahLst/>
              <a:cxnLst>
                <a:cxn ang="0">
                  <a:pos x="T0" y="T1"/>
                </a:cxn>
                <a:cxn ang="0">
                  <a:pos x="T2" y="T3"/>
                </a:cxn>
                <a:cxn ang="0">
                  <a:pos x="T4" y="T5"/>
                </a:cxn>
                <a:cxn ang="0">
                  <a:pos x="T6" y="T7"/>
                </a:cxn>
                <a:cxn ang="0">
                  <a:pos x="T8" y="T9"/>
                </a:cxn>
                <a:cxn ang="0">
                  <a:pos x="T10" y="T11"/>
                </a:cxn>
              </a:cxnLst>
              <a:rect l="0" t="0" r="r" b="b"/>
              <a:pathLst>
                <a:path w="1229" h="194">
                  <a:moveTo>
                    <a:pt x="1229" y="75"/>
                  </a:moveTo>
                  <a:cubicBezTo>
                    <a:pt x="1229" y="194"/>
                    <a:pt x="1229" y="194"/>
                    <a:pt x="1229" y="194"/>
                  </a:cubicBezTo>
                  <a:cubicBezTo>
                    <a:pt x="40" y="119"/>
                    <a:pt x="40" y="119"/>
                    <a:pt x="40" y="119"/>
                  </a:cubicBezTo>
                  <a:cubicBezTo>
                    <a:pt x="38" y="101"/>
                    <a:pt x="35" y="83"/>
                    <a:pt x="30" y="66"/>
                  </a:cubicBezTo>
                  <a:cubicBezTo>
                    <a:pt x="23" y="41"/>
                    <a:pt x="13" y="18"/>
                    <a:pt x="0" y="0"/>
                  </a:cubicBezTo>
                  <a:cubicBezTo>
                    <a:pt x="1229" y="75"/>
                    <a:pt x="1229" y="75"/>
                    <a:pt x="1229" y="75"/>
                  </a:cubicBezTo>
                </a:path>
              </a:pathLst>
            </a:custGeom>
            <a:solidFill>
              <a:srgbClr val="EFE8E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8" name="is1îḋé"/>
            <p:cNvSpPr/>
            <p:nvPr/>
          </p:nvSpPr>
          <p:spPr bwMode="auto">
            <a:xfrm>
              <a:off x="5857875" y="3810000"/>
              <a:ext cx="977900" cy="147638"/>
            </a:xfrm>
            <a:custGeom>
              <a:avLst/>
              <a:gdLst>
                <a:gd name="T0" fmla="*/ 0 w 624"/>
                <a:gd name="T1" fmla="*/ 0 h 94"/>
                <a:gd name="T2" fmla="*/ 0 w 624"/>
                <a:gd name="T3" fmla="*/ 2 h 94"/>
                <a:gd name="T4" fmla="*/ 45 w 624"/>
                <a:gd name="T5" fmla="*/ 4 h 94"/>
                <a:gd name="T6" fmla="*/ 45 w 624"/>
                <a:gd name="T7" fmla="*/ 58 h 94"/>
                <a:gd name="T8" fmla="*/ 610 w 624"/>
                <a:gd name="T9" fmla="*/ 94 h 94"/>
                <a:gd name="T10" fmla="*/ 624 w 624"/>
                <a:gd name="T11" fmla="*/ 61 h 94"/>
                <a:gd name="T12" fmla="*/ 624 w 624"/>
                <a:gd name="T13" fmla="*/ 36 h 94"/>
                <a:gd name="T14" fmla="*/ 609 w 624"/>
                <a:gd name="T15" fmla="*/ 35 h 94"/>
                <a:gd name="T16" fmla="*/ 609 w 624"/>
                <a:gd name="T17" fmla="*/ 35 h 94"/>
                <a:gd name="T18" fmla="*/ 608 w 624"/>
                <a:gd name="T19" fmla="*/ 35 h 94"/>
                <a:gd name="T20" fmla="*/ 0 w 624"/>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4" h="94">
                  <a:moveTo>
                    <a:pt x="0" y="0"/>
                  </a:moveTo>
                  <a:cubicBezTo>
                    <a:pt x="0" y="2"/>
                    <a:pt x="0" y="2"/>
                    <a:pt x="0" y="2"/>
                  </a:cubicBezTo>
                  <a:cubicBezTo>
                    <a:pt x="45" y="4"/>
                    <a:pt x="45" y="4"/>
                    <a:pt x="45" y="4"/>
                  </a:cubicBezTo>
                  <a:cubicBezTo>
                    <a:pt x="45" y="58"/>
                    <a:pt x="45" y="58"/>
                    <a:pt x="45" y="58"/>
                  </a:cubicBezTo>
                  <a:cubicBezTo>
                    <a:pt x="336" y="77"/>
                    <a:pt x="610" y="94"/>
                    <a:pt x="610" y="94"/>
                  </a:cubicBezTo>
                  <a:cubicBezTo>
                    <a:pt x="624" y="61"/>
                    <a:pt x="624" y="61"/>
                    <a:pt x="624" y="61"/>
                  </a:cubicBezTo>
                  <a:cubicBezTo>
                    <a:pt x="624" y="36"/>
                    <a:pt x="624" y="36"/>
                    <a:pt x="624" y="36"/>
                  </a:cubicBezTo>
                  <a:cubicBezTo>
                    <a:pt x="620" y="35"/>
                    <a:pt x="614" y="35"/>
                    <a:pt x="609" y="35"/>
                  </a:cubicBezTo>
                  <a:cubicBezTo>
                    <a:pt x="609" y="35"/>
                    <a:pt x="609" y="35"/>
                    <a:pt x="609" y="35"/>
                  </a:cubicBezTo>
                  <a:cubicBezTo>
                    <a:pt x="608" y="35"/>
                    <a:pt x="608" y="35"/>
                    <a:pt x="608" y="35"/>
                  </a:cubicBezTo>
                  <a:cubicBezTo>
                    <a:pt x="0" y="0"/>
                    <a:pt x="0" y="0"/>
                    <a:pt x="0" y="0"/>
                  </a:cubicBezTo>
                </a:path>
              </a:pathLst>
            </a:custGeom>
            <a:solidFill>
              <a:srgbClr val="9695A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89" name="îs1îḓè"/>
            <p:cNvSpPr/>
            <p:nvPr/>
          </p:nvSpPr>
          <p:spPr bwMode="auto">
            <a:xfrm>
              <a:off x="6746875" y="3844925"/>
              <a:ext cx="176213" cy="493713"/>
            </a:xfrm>
            <a:custGeom>
              <a:avLst/>
              <a:gdLst>
                <a:gd name="T0" fmla="*/ 112 w 112"/>
                <a:gd name="T1" fmla="*/ 316 h 316"/>
                <a:gd name="T2" fmla="*/ 0 w 112"/>
                <a:gd name="T3" fmla="*/ 316 h 316"/>
                <a:gd name="T4" fmla="*/ 0 w 112"/>
                <a:gd name="T5" fmla="*/ 0 h 316"/>
                <a:gd name="T6" fmla="*/ 112 w 112"/>
                <a:gd name="T7" fmla="*/ 0 h 316"/>
                <a:gd name="T8" fmla="*/ 112 w 112"/>
                <a:gd name="T9" fmla="*/ 316 h 316"/>
              </a:gdLst>
              <a:ahLst/>
              <a:cxnLst>
                <a:cxn ang="0">
                  <a:pos x="T0" y="T1"/>
                </a:cxn>
                <a:cxn ang="0">
                  <a:pos x="T2" y="T3"/>
                </a:cxn>
                <a:cxn ang="0">
                  <a:pos x="T4" y="T5"/>
                </a:cxn>
                <a:cxn ang="0">
                  <a:pos x="T6" y="T7"/>
                </a:cxn>
                <a:cxn ang="0">
                  <a:pos x="T8" y="T9"/>
                </a:cxn>
              </a:cxnLst>
              <a:rect l="0" t="0" r="r" b="b"/>
              <a:pathLst>
                <a:path w="112" h="316">
                  <a:moveTo>
                    <a:pt x="112" y="316"/>
                  </a:moveTo>
                  <a:cubicBezTo>
                    <a:pt x="0" y="316"/>
                    <a:pt x="0" y="316"/>
                    <a:pt x="0" y="316"/>
                  </a:cubicBezTo>
                  <a:cubicBezTo>
                    <a:pt x="33" y="258"/>
                    <a:pt x="36" y="39"/>
                    <a:pt x="0" y="0"/>
                  </a:cubicBezTo>
                  <a:cubicBezTo>
                    <a:pt x="112" y="0"/>
                    <a:pt x="112" y="0"/>
                    <a:pt x="112" y="0"/>
                  </a:cubicBezTo>
                  <a:lnTo>
                    <a:pt x="112" y="316"/>
                  </a:lnTo>
                  <a:close/>
                </a:path>
              </a:pathLst>
            </a:custGeom>
            <a:solidFill>
              <a:srgbClr val="2A303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0" name="ïšľîḑé"/>
            <p:cNvSpPr/>
            <p:nvPr/>
          </p:nvSpPr>
          <p:spPr bwMode="auto">
            <a:xfrm>
              <a:off x="4762500" y="3667125"/>
              <a:ext cx="2211388" cy="733425"/>
            </a:xfrm>
            <a:custGeom>
              <a:avLst/>
              <a:gdLst>
                <a:gd name="T0" fmla="*/ 0 w 1413"/>
                <a:gd name="T1" fmla="*/ 345 h 470"/>
                <a:gd name="T2" fmla="*/ 1308 w 1413"/>
                <a:gd name="T3" fmla="*/ 470 h 470"/>
                <a:gd name="T4" fmla="*/ 1309 w 1413"/>
                <a:gd name="T5" fmla="*/ 470 h 470"/>
                <a:gd name="T6" fmla="*/ 1380 w 1413"/>
                <a:gd name="T7" fmla="*/ 447 h 470"/>
                <a:gd name="T8" fmla="*/ 1403 w 1413"/>
                <a:gd name="T9" fmla="*/ 419 h 470"/>
                <a:gd name="T10" fmla="*/ 1413 w 1413"/>
                <a:gd name="T11" fmla="*/ 383 h 470"/>
                <a:gd name="T12" fmla="*/ 1413 w 1413"/>
                <a:gd name="T13" fmla="*/ 162 h 470"/>
                <a:gd name="T14" fmla="*/ 1403 w 1413"/>
                <a:gd name="T15" fmla="*/ 126 h 470"/>
                <a:gd name="T16" fmla="*/ 1365 w 1413"/>
                <a:gd name="T17" fmla="*/ 88 h 470"/>
                <a:gd name="T18" fmla="*/ 1309 w 1413"/>
                <a:gd name="T19" fmla="*/ 75 h 470"/>
                <a:gd name="T20" fmla="*/ 1309 w 1413"/>
                <a:gd name="T21" fmla="*/ 101 h 470"/>
                <a:gd name="T22" fmla="*/ 1310 w 1413"/>
                <a:gd name="T23" fmla="*/ 75 h 470"/>
                <a:gd name="T24" fmla="*/ 4 w 1413"/>
                <a:gd name="T25" fmla="*/ 0 h 470"/>
                <a:gd name="T26" fmla="*/ 1 w 1413"/>
                <a:gd name="T27" fmla="*/ 52 h 470"/>
                <a:gd name="T28" fmla="*/ 1308 w 1413"/>
                <a:gd name="T29" fmla="*/ 127 h 470"/>
                <a:gd name="T30" fmla="*/ 1309 w 1413"/>
                <a:gd name="T31" fmla="*/ 127 h 470"/>
                <a:gd name="T32" fmla="*/ 1348 w 1413"/>
                <a:gd name="T33" fmla="*/ 139 h 470"/>
                <a:gd name="T34" fmla="*/ 1357 w 1413"/>
                <a:gd name="T35" fmla="*/ 150 h 470"/>
                <a:gd name="T36" fmla="*/ 1360 w 1413"/>
                <a:gd name="T37" fmla="*/ 162 h 470"/>
                <a:gd name="T38" fmla="*/ 1360 w 1413"/>
                <a:gd name="T39" fmla="*/ 383 h 470"/>
                <a:gd name="T40" fmla="*/ 1357 w 1413"/>
                <a:gd name="T41" fmla="*/ 394 h 470"/>
                <a:gd name="T42" fmla="*/ 1340 w 1413"/>
                <a:gd name="T43" fmla="*/ 411 h 470"/>
                <a:gd name="T44" fmla="*/ 1309 w 1413"/>
                <a:gd name="T45" fmla="*/ 418 h 470"/>
                <a:gd name="T46" fmla="*/ 1309 w 1413"/>
                <a:gd name="T47" fmla="*/ 444 h 470"/>
                <a:gd name="T48" fmla="*/ 1311 w 1413"/>
                <a:gd name="T49" fmla="*/ 418 h 470"/>
                <a:gd name="T50" fmla="*/ 5 w 1413"/>
                <a:gd name="T51" fmla="*/ 293 h 470"/>
                <a:gd name="T52" fmla="*/ 0 w 1413"/>
                <a:gd name="T53" fmla="*/ 345 h 470"/>
                <a:gd name="T54" fmla="*/ 0 w 1413"/>
                <a:gd name="T55" fmla="*/ 345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3" h="470">
                  <a:moveTo>
                    <a:pt x="0" y="345"/>
                  </a:moveTo>
                  <a:cubicBezTo>
                    <a:pt x="1308" y="470"/>
                    <a:pt x="1308" y="470"/>
                    <a:pt x="1308" y="470"/>
                  </a:cubicBezTo>
                  <a:cubicBezTo>
                    <a:pt x="1309" y="470"/>
                    <a:pt x="1309" y="470"/>
                    <a:pt x="1309" y="470"/>
                  </a:cubicBezTo>
                  <a:cubicBezTo>
                    <a:pt x="1336" y="470"/>
                    <a:pt x="1361" y="462"/>
                    <a:pt x="1380" y="447"/>
                  </a:cubicBezTo>
                  <a:cubicBezTo>
                    <a:pt x="1389" y="439"/>
                    <a:pt x="1398" y="430"/>
                    <a:pt x="1403" y="419"/>
                  </a:cubicBezTo>
                  <a:cubicBezTo>
                    <a:pt x="1409" y="408"/>
                    <a:pt x="1413" y="396"/>
                    <a:pt x="1413" y="383"/>
                  </a:cubicBezTo>
                  <a:cubicBezTo>
                    <a:pt x="1413" y="162"/>
                    <a:pt x="1413" y="162"/>
                    <a:pt x="1413" y="162"/>
                  </a:cubicBezTo>
                  <a:cubicBezTo>
                    <a:pt x="1413" y="149"/>
                    <a:pt x="1409" y="137"/>
                    <a:pt x="1403" y="126"/>
                  </a:cubicBezTo>
                  <a:cubicBezTo>
                    <a:pt x="1395" y="110"/>
                    <a:pt x="1381" y="97"/>
                    <a:pt x="1365" y="88"/>
                  </a:cubicBezTo>
                  <a:cubicBezTo>
                    <a:pt x="1348" y="79"/>
                    <a:pt x="1329" y="75"/>
                    <a:pt x="1309" y="75"/>
                  </a:cubicBezTo>
                  <a:cubicBezTo>
                    <a:pt x="1309" y="101"/>
                    <a:pt x="1309" y="101"/>
                    <a:pt x="1309" y="101"/>
                  </a:cubicBezTo>
                  <a:cubicBezTo>
                    <a:pt x="1310" y="75"/>
                    <a:pt x="1310" y="75"/>
                    <a:pt x="1310" y="75"/>
                  </a:cubicBezTo>
                  <a:cubicBezTo>
                    <a:pt x="4" y="0"/>
                    <a:pt x="4" y="0"/>
                    <a:pt x="4" y="0"/>
                  </a:cubicBezTo>
                  <a:cubicBezTo>
                    <a:pt x="1" y="52"/>
                    <a:pt x="1" y="52"/>
                    <a:pt x="1" y="52"/>
                  </a:cubicBezTo>
                  <a:cubicBezTo>
                    <a:pt x="1308" y="127"/>
                    <a:pt x="1308" y="127"/>
                    <a:pt x="1308" y="127"/>
                  </a:cubicBezTo>
                  <a:cubicBezTo>
                    <a:pt x="1309" y="127"/>
                    <a:pt x="1309" y="127"/>
                    <a:pt x="1309" y="127"/>
                  </a:cubicBezTo>
                  <a:cubicBezTo>
                    <a:pt x="1325" y="127"/>
                    <a:pt x="1339" y="132"/>
                    <a:pt x="1348" y="139"/>
                  </a:cubicBezTo>
                  <a:cubicBezTo>
                    <a:pt x="1352" y="143"/>
                    <a:pt x="1355" y="147"/>
                    <a:pt x="1357" y="150"/>
                  </a:cubicBezTo>
                  <a:cubicBezTo>
                    <a:pt x="1359" y="154"/>
                    <a:pt x="1360" y="158"/>
                    <a:pt x="1360" y="162"/>
                  </a:cubicBezTo>
                  <a:cubicBezTo>
                    <a:pt x="1360" y="383"/>
                    <a:pt x="1360" y="383"/>
                    <a:pt x="1360" y="383"/>
                  </a:cubicBezTo>
                  <a:cubicBezTo>
                    <a:pt x="1360" y="387"/>
                    <a:pt x="1359" y="391"/>
                    <a:pt x="1357" y="394"/>
                  </a:cubicBezTo>
                  <a:cubicBezTo>
                    <a:pt x="1354" y="400"/>
                    <a:pt x="1348" y="406"/>
                    <a:pt x="1340" y="411"/>
                  </a:cubicBezTo>
                  <a:cubicBezTo>
                    <a:pt x="1332" y="415"/>
                    <a:pt x="1321" y="418"/>
                    <a:pt x="1309" y="418"/>
                  </a:cubicBezTo>
                  <a:cubicBezTo>
                    <a:pt x="1309" y="444"/>
                    <a:pt x="1309" y="444"/>
                    <a:pt x="1309" y="444"/>
                  </a:cubicBezTo>
                  <a:cubicBezTo>
                    <a:pt x="1311" y="418"/>
                    <a:pt x="1311" y="418"/>
                    <a:pt x="1311" y="418"/>
                  </a:cubicBezTo>
                  <a:cubicBezTo>
                    <a:pt x="5" y="293"/>
                    <a:pt x="5" y="293"/>
                    <a:pt x="5" y="293"/>
                  </a:cubicBezTo>
                  <a:cubicBezTo>
                    <a:pt x="0" y="345"/>
                    <a:pt x="0" y="345"/>
                    <a:pt x="0" y="345"/>
                  </a:cubicBezTo>
                  <a:cubicBezTo>
                    <a:pt x="0" y="345"/>
                    <a:pt x="0" y="345"/>
                    <a:pt x="0" y="345"/>
                  </a:cubicBezTo>
                </a:path>
              </a:pathLst>
            </a:custGeom>
            <a:solidFill>
              <a:srgbClr val="912C2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1" name="íSḻïḓe"/>
            <p:cNvSpPr/>
            <p:nvPr/>
          </p:nvSpPr>
          <p:spPr bwMode="auto">
            <a:xfrm>
              <a:off x="7075488" y="3746500"/>
              <a:ext cx="200025" cy="460375"/>
            </a:xfrm>
            <a:custGeom>
              <a:avLst/>
              <a:gdLst>
                <a:gd name="T0" fmla="*/ 127 w 127"/>
                <a:gd name="T1" fmla="*/ 281 h 295"/>
                <a:gd name="T2" fmla="*/ 76 w 127"/>
                <a:gd name="T3" fmla="*/ 295 h 295"/>
                <a:gd name="T4" fmla="*/ 77 w 127"/>
                <a:gd name="T5" fmla="*/ 285 h 295"/>
                <a:gd name="T6" fmla="*/ 77 w 127"/>
                <a:gd name="T7" fmla="*/ 90 h 295"/>
                <a:gd name="T8" fmla="*/ 0 w 127"/>
                <a:gd name="T9" fmla="*/ 7 h 295"/>
                <a:gd name="T10" fmla="*/ 39 w 127"/>
                <a:gd name="T11" fmla="*/ 0 h 295"/>
                <a:gd name="T12" fmla="*/ 127 w 127"/>
                <a:gd name="T13" fmla="*/ 90 h 295"/>
                <a:gd name="T14" fmla="*/ 127 w 127"/>
                <a:gd name="T15" fmla="*/ 268 h 295"/>
                <a:gd name="T16" fmla="*/ 127 w 127"/>
                <a:gd name="T17" fmla="*/ 28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95">
                  <a:moveTo>
                    <a:pt x="127" y="281"/>
                  </a:moveTo>
                  <a:cubicBezTo>
                    <a:pt x="76" y="295"/>
                    <a:pt x="76" y="295"/>
                    <a:pt x="76" y="295"/>
                  </a:cubicBezTo>
                  <a:cubicBezTo>
                    <a:pt x="77" y="291"/>
                    <a:pt x="77" y="288"/>
                    <a:pt x="77" y="285"/>
                  </a:cubicBezTo>
                  <a:cubicBezTo>
                    <a:pt x="77" y="90"/>
                    <a:pt x="77" y="90"/>
                    <a:pt x="77" y="90"/>
                  </a:cubicBezTo>
                  <a:cubicBezTo>
                    <a:pt x="83" y="36"/>
                    <a:pt x="29" y="7"/>
                    <a:pt x="0" y="7"/>
                  </a:cubicBezTo>
                  <a:cubicBezTo>
                    <a:pt x="39" y="0"/>
                    <a:pt x="39" y="0"/>
                    <a:pt x="39" y="0"/>
                  </a:cubicBezTo>
                  <a:cubicBezTo>
                    <a:pt x="95" y="0"/>
                    <a:pt x="127" y="45"/>
                    <a:pt x="127" y="90"/>
                  </a:cubicBezTo>
                  <a:cubicBezTo>
                    <a:pt x="127" y="268"/>
                    <a:pt x="127" y="268"/>
                    <a:pt x="127" y="268"/>
                  </a:cubicBezTo>
                  <a:cubicBezTo>
                    <a:pt x="127" y="271"/>
                    <a:pt x="127" y="276"/>
                    <a:pt x="127" y="2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2" name="íṩ1idè"/>
            <p:cNvSpPr/>
            <p:nvPr/>
          </p:nvSpPr>
          <p:spPr bwMode="auto">
            <a:xfrm>
              <a:off x="7153275" y="4184650"/>
              <a:ext cx="122238" cy="117475"/>
            </a:xfrm>
            <a:custGeom>
              <a:avLst/>
              <a:gdLst>
                <a:gd name="T0" fmla="*/ 78 w 78"/>
                <a:gd name="T1" fmla="*/ 0 h 75"/>
                <a:gd name="T2" fmla="*/ 57 w 78"/>
                <a:gd name="T3" fmla="*/ 58 h 75"/>
                <a:gd name="T4" fmla="*/ 0 w 78"/>
                <a:gd name="T5" fmla="*/ 75 h 75"/>
                <a:gd name="T6" fmla="*/ 27 w 78"/>
                <a:gd name="T7" fmla="*/ 14 h 75"/>
                <a:gd name="T8" fmla="*/ 78 w 78"/>
                <a:gd name="T9" fmla="*/ 0 h 75"/>
              </a:gdLst>
              <a:ahLst/>
              <a:cxnLst>
                <a:cxn ang="0">
                  <a:pos x="T0" y="T1"/>
                </a:cxn>
                <a:cxn ang="0">
                  <a:pos x="T2" y="T3"/>
                </a:cxn>
                <a:cxn ang="0">
                  <a:pos x="T4" y="T5"/>
                </a:cxn>
                <a:cxn ang="0">
                  <a:pos x="T6" y="T7"/>
                </a:cxn>
                <a:cxn ang="0">
                  <a:pos x="T8" y="T9"/>
                </a:cxn>
              </a:cxnLst>
              <a:rect l="0" t="0" r="r" b="b"/>
              <a:pathLst>
                <a:path w="78" h="75">
                  <a:moveTo>
                    <a:pt x="78" y="0"/>
                  </a:moveTo>
                  <a:cubicBezTo>
                    <a:pt x="76" y="20"/>
                    <a:pt x="69" y="52"/>
                    <a:pt x="57" y="58"/>
                  </a:cubicBezTo>
                  <a:cubicBezTo>
                    <a:pt x="0" y="75"/>
                    <a:pt x="0" y="75"/>
                    <a:pt x="0" y="75"/>
                  </a:cubicBezTo>
                  <a:cubicBezTo>
                    <a:pt x="0" y="75"/>
                    <a:pt x="23" y="44"/>
                    <a:pt x="27" y="14"/>
                  </a:cubicBezTo>
                  <a:lnTo>
                    <a:pt x="78" y="0"/>
                  </a:lnTo>
                  <a:close/>
                </a:path>
              </a:pathLst>
            </a:custGeom>
            <a:solidFill>
              <a:srgbClr val="F9B49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3" name="ïṣļiḑè"/>
            <p:cNvSpPr/>
            <p:nvPr/>
          </p:nvSpPr>
          <p:spPr bwMode="auto">
            <a:xfrm>
              <a:off x="4968875" y="3994150"/>
              <a:ext cx="1303338" cy="98425"/>
            </a:xfrm>
            <a:custGeom>
              <a:avLst/>
              <a:gdLst>
                <a:gd name="T0" fmla="*/ 821 w 821"/>
                <a:gd name="T1" fmla="*/ 62 h 62"/>
                <a:gd name="T2" fmla="*/ 0 w 821"/>
                <a:gd name="T3" fmla="*/ 0 h 62"/>
                <a:gd name="T4" fmla="*/ 821 w 821"/>
                <a:gd name="T5" fmla="*/ 62 h 62"/>
              </a:gdLst>
              <a:ahLst/>
              <a:cxnLst>
                <a:cxn ang="0">
                  <a:pos x="T0" y="T1"/>
                </a:cxn>
                <a:cxn ang="0">
                  <a:pos x="T2" y="T3"/>
                </a:cxn>
                <a:cxn ang="0">
                  <a:pos x="T4" y="T5"/>
                </a:cxn>
              </a:cxnLst>
              <a:rect l="0" t="0" r="r" b="b"/>
              <a:pathLst>
                <a:path w="821" h="62">
                  <a:moveTo>
                    <a:pt x="821" y="62"/>
                  </a:moveTo>
                  <a:lnTo>
                    <a:pt x="0" y="0"/>
                  </a:lnTo>
                  <a:lnTo>
                    <a:pt x="821" y="62"/>
                  </a:lnTo>
                  <a:close/>
                </a:path>
              </a:pathLst>
            </a:custGeom>
            <a:solidFill>
              <a:srgbClr val="E8E6B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4" name="îŝḻîḍé"/>
            <p:cNvSpPr/>
            <p:nvPr/>
          </p:nvSpPr>
          <p:spPr bwMode="auto">
            <a:xfrm>
              <a:off x="4968875" y="3994150"/>
              <a:ext cx="1303338" cy="98425"/>
            </a:xfrm>
            <a:custGeom>
              <a:avLst/>
              <a:gdLst>
                <a:gd name="T0" fmla="*/ 821 w 821"/>
                <a:gd name="T1" fmla="*/ 62 h 62"/>
                <a:gd name="T2" fmla="*/ 0 w 821"/>
                <a:gd name="T3" fmla="*/ 0 h 62"/>
                <a:gd name="T4" fmla="*/ 821 w 821"/>
                <a:gd name="T5" fmla="*/ 62 h 62"/>
              </a:gdLst>
              <a:ahLst/>
              <a:cxnLst>
                <a:cxn ang="0">
                  <a:pos x="T0" y="T1"/>
                </a:cxn>
                <a:cxn ang="0">
                  <a:pos x="T2" y="T3"/>
                </a:cxn>
                <a:cxn ang="0">
                  <a:pos x="T4" y="T5"/>
                </a:cxn>
              </a:cxnLst>
              <a:rect l="0" t="0" r="r" b="b"/>
              <a:pathLst>
                <a:path w="821" h="62">
                  <a:moveTo>
                    <a:pt x="821" y="62"/>
                  </a:moveTo>
                  <a:lnTo>
                    <a:pt x="0" y="0"/>
                  </a:lnTo>
                  <a:lnTo>
                    <a:pt x="821"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5" name="íṧḻiḍe"/>
            <p:cNvSpPr/>
            <p:nvPr/>
          </p:nvSpPr>
          <p:spPr bwMode="auto">
            <a:xfrm>
              <a:off x="4937125" y="3965575"/>
              <a:ext cx="1366838" cy="158750"/>
            </a:xfrm>
            <a:custGeom>
              <a:avLst/>
              <a:gdLst>
                <a:gd name="T0" fmla="*/ 855 w 873"/>
                <a:gd name="T1" fmla="*/ 63 h 102"/>
                <a:gd name="T2" fmla="*/ 21 w 873"/>
                <a:gd name="T3" fmla="*/ 0 h 102"/>
                <a:gd name="T4" fmla="*/ 1 w 873"/>
                <a:gd name="T5" fmla="*/ 18 h 102"/>
                <a:gd name="T6" fmla="*/ 18 w 873"/>
                <a:gd name="T7" fmla="*/ 39 h 102"/>
                <a:gd name="T8" fmla="*/ 852 w 873"/>
                <a:gd name="T9" fmla="*/ 101 h 102"/>
                <a:gd name="T10" fmla="*/ 872 w 873"/>
                <a:gd name="T11" fmla="*/ 83 h 102"/>
                <a:gd name="T12" fmla="*/ 855 w 873"/>
                <a:gd name="T13" fmla="*/ 63 h 102"/>
              </a:gdLst>
              <a:ahLst/>
              <a:cxnLst>
                <a:cxn ang="0">
                  <a:pos x="T0" y="T1"/>
                </a:cxn>
                <a:cxn ang="0">
                  <a:pos x="T2" y="T3"/>
                </a:cxn>
                <a:cxn ang="0">
                  <a:pos x="T4" y="T5"/>
                </a:cxn>
                <a:cxn ang="0">
                  <a:pos x="T6" y="T7"/>
                </a:cxn>
                <a:cxn ang="0">
                  <a:pos x="T8" y="T9"/>
                </a:cxn>
                <a:cxn ang="0">
                  <a:pos x="T10" y="T11"/>
                </a:cxn>
                <a:cxn ang="0">
                  <a:pos x="T12" y="T13"/>
                </a:cxn>
              </a:cxnLst>
              <a:rect l="0" t="0" r="r" b="b"/>
              <a:pathLst>
                <a:path w="873" h="102">
                  <a:moveTo>
                    <a:pt x="855" y="63"/>
                  </a:moveTo>
                  <a:cubicBezTo>
                    <a:pt x="21" y="0"/>
                    <a:pt x="21" y="0"/>
                    <a:pt x="21" y="0"/>
                  </a:cubicBezTo>
                  <a:cubicBezTo>
                    <a:pt x="11" y="0"/>
                    <a:pt x="1" y="8"/>
                    <a:pt x="1" y="18"/>
                  </a:cubicBezTo>
                  <a:cubicBezTo>
                    <a:pt x="0" y="29"/>
                    <a:pt x="8" y="38"/>
                    <a:pt x="18" y="39"/>
                  </a:cubicBezTo>
                  <a:cubicBezTo>
                    <a:pt x="852" y="101"/>
                    <a:pt x="852" y="101"/>
                    <a:pt x="852" y="101"/>
                  </a:cubicBezTo>
                  <a:cubicBezTo>
                    <a:pt x="863" y="102"/>
                    <a:pt x="872" y="94"/>
                    <a:pt x="872" y="83"/>
                  </a:cubicBezTo>
                  <a:cubicBezTo>
                    <a:pt x="873" y="73"/>
                    <a:pt x="865" y="64"/>
                    <a:pt x="855" y="6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6" name="îş1îḓè"/>
            <p:cNvSpPr/>
            <p:nvPr/>
          </p:nvSpPr>
          <p:spPr bwMode="auto">
            <a:xfrm>
              <a:off x="4768850" y="3624263"/>
              <a:ext cx="2787650" cy="111125"/>
            </a:xfrm>
            <a:custGeom>
              <a:avLst/>
              <a:gdLst>
                <a:gd name="T0" fmla="*/ 1756 w 1756"/>
                <a:gd name="T1" fmla="*/ 31 h 70"/>
                <a:gd name="T2" fmla="*/ 1685 w 1756"/>
                <a:gd name="T3" fmla="*/ 43 h 70"/>
                <a:gd name="T4" fmla="*/ 766 w 1756"/>
                <a:gd name="T5" fmla="*/ 70 h 70"/>
                <a:gd name="T6" fmla="*/ 0 w 1756"/>
                <a:gd name="T7" fmla="*/ 27 h 70"/>
                <a:gd name="T8" fmla="*/ 749 w 1756"/>
                <a:gd name="T9" fmla="*/ 0 h 70"/>
                <a:gd name="T10" fmla="*/ 1756 w 1756"/>
                <a:gd name="T11" fmla="*/ 31 h 70"/>
              </a:gdLst>
              <a:ahLst/>
              <a:cxnLst>
                <a:cxn ang="0">
                  <a:pos x="T0" y="T1"/>
                </a:cxn>
                <a:cxn ang="0">
                  <a:pos x="T2" y="T3"/>
                </a:cxn>
                <a:cxn ang="0">
                  <a:pos x="T4" y="T5"/>
                </a:cxn>
                <a:cxn ang="0">
                  <a:pos x="T6" y="T7"/>
                </a:cxn>
                <a:cxn ang="0">
                  <a:pos x="T8" y="T9"/>
                </a:cxn>
                <a:cxn ang="0">
                  <a:pos x="T10" y="T11"/>
                </a:cxn>
              </a:cxnLst>
              <a:rect l="0" t="0" r="r" b="b"/>
              <a:pathLst>
                <a:path w="1756" h="70">
                  <a:moveTo>
                    <a:pt x="1756" y="31"/>
                  </a:moveTo>
                  <a:lnTo>
                    <a:pt x="1685" y="43"/>
                  </a:lnTo>
                  <a:lnTo>
                    <a:pt x="766" y="70"/>
                  </a:lnTo>
                  <a:lnTo>
                    <a:pt x="0" y="27"/>
                  </a:lnTo>
                  <a:lnTo>
                    <a:pt x="749" y="0"/>
                  </a:lnTo>
                  <a:lnTo>
                    <a:pt x="1756" y="31"/>
                  </a:lnTo>
                  <a:close/>
                </a:path>
              </a:pathLst>
            </a:custGeom>
            <a:solidFill>
              <a:srgbClr val="6D262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7" name="ïśľiḋê"/>
            <p:cNvSpPr/>
            <p:nvPr/>
          </p:nvSpPr>
          <p:spPr bwMode="auto">
            <a:xfrm>
              <a:off x="4768850" y="3624263"/>
              <a:ext cx="2787650" cy="111125"/>
            </a:xfrm>
            <a:custGeom>
              <a:avLst/>
              <a:gdLst>
                <a:gd name="T0" fmla="*/ 1756 w 1756"/>
                <a:gd name="T1" fmla="*/ 31 h 70"/>
                <a:gd name="T2" fmla="*/ 1685 w 1756"/>
                <a:gd name="T3" fmla="*/ 43 h 70"/>
                <a:gd name="T4" fmla="*/ 766 w 1756"/>
                <a:gd name="T5" fmla="*/ 70 h 70"/>
                <a:gd name="T6" fmla="*/ 0 w 1756"/>
                <a:gd name="T7" fmla="*/ 27 h 70"/>
                <a:gd name="T8" fmla="*/ 749 w 1756"/>
                <a:gd name="T9" fmla="*/ 0 h 70"/>
                <a:gd name="T10" fmla="*/ 1756 w 1756"/>
                <a:gd name="T11" fmla="*/ 31 h 70"/>
              </a:gdLst>
              <a:ahLst/>
              <a:cxnLst>
                <a:cxn ang="0">
                  <a:pos x="T0" y="T1"/>
                </a:cxn>
                <a:cxn ang="0">
                  <a:pos x="T2" y="T3"/>
                </a:cxn>
                <a:cxn ang="0">
                  <a:pos x="T4" y="T5"/>
                </a:cxn>
                <a:cxn ang="0">
                  <a:pos x="T6" y="T7"/>
                </a:cxn>
                <a:cxn ang="0">
                  <a:pos x="T8" y="T9"/>
                </a:cxn>
                <a:cxn ang="0">
                  <a:pos x="T10" y="T11"/>
                </a:cxn>
              </a:cxnLst>
              <a:rect l="0" t="0" r="r" b="b"/>
              <a:pathLst>
                <a:path w="1756" h="70">
                  <a:moveTo>
                    <a:pt x="1756" y="31"/>
                  </a:moveTo>
                  <a:lnTo>
                    <a:pt x="1685" y="43"/>
                  </a:lnTo>
                  <a:lnTo>
                    <a:pt x="766" y="70"/>
                  </a:lnTo>
                  <a:lnTo>
                    <a:pt x="0" y="27"/>
                  </a:lnTo>
                  <a:lnTo>
                    <a:pt x="749" y="0"/>
                  </a:lnTo>
                  <a:lnTo>
                    <a:pt x="1756"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8" name="îṥ1îḓe"/>
            <p:cNvSpPr/>
            <p:nvPr/>
          </p:nvSpPr>
          <p:spPr bwMode="auto">
            <a:xfrm>
              <a:off x="5240338" y="3168650"/>
              <a:ext cx="2401888" cy="534988"/>
            </a:xfrm>
            <a:custGeom>
              <a:avLst/>
              <a:gdLst>
                <a:gd name="T0" fmla="*/ 1535 w 1535"/>
                <a:gd name="T1" fmla="*/ 131 h 343"/>
                <a:gd name="T2" fmla="*/ 1535 w 1535"/>
                <a:gd name="T3" fmla="*/ 216 h 343"/>
                <a:gd name="T4" fmla="*/ 1522 w 1535"/>
                <a:gd name="T5" fmla="*/ 266 h 343"/>
                <a:gd name="T6" fmla="*/ 1415 w 1535"/>
                <a:gd name="T7" fmla="*/ 333 h 343"/>
                <a:gd name="T8" fmla="*/ 1415 w 1535"/>
                <a:gd name="T9" fmla="*/ 333 h 343"/>
                <a:gd name="T10" fmla="*/ 1410 w 1535"/>
                <a:gd name="T11" fmla="*/ 334 h 343"/>
                <a:gd name="T12" fmla="*/ 1400 w 1535"/>
                <a:gd name="T13" fmla="*/ 334 h 343"/>
                <a:gd name="T14" fmla="*/ 1271 w 1535"/>
                <a:gd name="T15" fmla="*/ 335 h 343"/>
                <a:gd name="T16" fmla="*/ 1270 w 1535"/>
                <a:gd name="T17" fmla="*/ 335 h 343"/>
                <a:gd name="T18" fmla="*/ 1133 w 1535"/>
                <a:gd name="T19" fmla="*/ 336 h 343"/>
                <a:gd name="T20" fmla="*/ 1133 w 1535"/>
                <a:gd name="T21" fmla="*/ 336 h 343"/>
                <a:gd name="T22" fmla="*/ 315 w 1535"/>
                <a:gd name="T23" fmla="*/ 343 h 343"/>
                <a:gd name="T24" fmla="*/ 51 w 1535"/>
                <a:gd name="T25" fmla="*/ 316 h 343"/>
                <a:gd name="T26" fmla="*/ 95 w 1535"/>
                <a:gd name="T27" fmla="*/ 311 h 343"/>
                <a:gd name="T28" fmla="*/ 31 w 1535"/>
                <a:gd name="T29" fmla="*/ 287 h 343"/>
                <a:gd name="T30" fmla="*/ 26 w 1535"/>
                <a:gd name="T31" fmla="*/ 276 h 343"/>
                <a:gd name="T32" fmla="*/ 33 w 1535"/>
                <a:gd name="T33" fmla="*/ 273 h 343"/>
                <a:gd name="T34" fmla="*/ 39 w 1535"/>
                <a:gd name="T35" fmla="*/ 256 h 343"/>
                <a:gd name="T36" fmla="*/ 159 w 1535"/>
                <a:gd name="T37" fmla="*/ 240 h 343"/>
                <a:gd name="T38" fmla="*/ 169 w 1535"/>
                <a:gd name="T39" fmla="*/ 236 h 343"/>
                <a:gd name="T40" fmla="*/ 168 w 1535"/>
                <a:gd name="T41" fmla="*/ 225 h 343"/>
                <a:gd name="T42" fmla="*/ 168 w 1535"/>
                <a:gd name="T43" fmla="*/ 210 h 343"/>
                <a:gd name="T44" fmla="*/ 168 w 1535"/>
                <a:gd name="T45" fmla="*/ 187 h 343"/>
                <a:gd name="T46" fmla="*/ 168 w 1535"/>
                <a:gd name="T47" fmla="*/ 173 h 343"/>
                <a:gd name="T48" fmla="*/ 168 w 1535"/>
                <a:gd name="T49" fmla="*/ 156 h 343"/>
                <a:gd name="T50" fmla="*/ 168 w 1535"/>
                <a:gd name="T51" fmla="*/ 135 h 343"/>
                <a:gd name="T52" fmla="*/ 168 w 1535"/>
                <a:gd name="T53" fmla="*/ 108 h 343"/>
                <a:gd name="T54" fmla="*/ 159 w 1535"/>
                <a:gd name="T55" fmla="*/ 29 h 343"/>
                <a:gd name="T56" fmla="*/ 165 w 1535"/>
                <a:gd name="T57" fmla="*/ 22 h 343"/>
                <a:gd name="T58" fmla="*/ 178 w 1535"/>
                <a:gd name="T59" fmla="*/ 14 h 343"/>
                <a:gd name="T60" fmla="*/ 196 w 1535"/>
                <a:gd name="T61" fmla="*/ 6 h 343"/>
                <a:gd name="T62" fmla="*/ 244 w 1535"/>
                <a:gd name="T63" fmla="*/ 0 h 343"/>
                <a:gd name="T64" fmla="*/ 260 w 1535"/>
                <a:gd name="T65" fmla="*/ 0 h 343"/>
                <a:gd name="T66" fmla="*/ 415 w 1535"/>
                <a:gd name="T67" fmla="*/ 2 h 343"/>
                <a:gd name="T68" fmla="*/ 663 w 1535"/>
                <a:gd name="T69" fmla="*/ 5 h 343"/>
                <a:gd name="T70" fmla="*/ 1132 w 1535"/>
                <a:gd name="T71" fmla="*/ 10 h 343"/>
                <a:gd name="T72" fmla="*/ 1246 w 1535"/>
                <a:gd name="T73" fmla="*/ 11 h 343"/>
                <a:gd name="T74" fmla="*/ 1246 w 1535"/>
                <a:gd name="T75" fmla="*/ 11 h 343"/>
                <a:gd name="T76" fmla="*/ 1400 w 1535"/>
                <a:gd name="T77" fmla="*/ 13 h 343"/>
                <a:gd name="T78" fmla="*/ 1519 w 1535"/>
                <a:gd name="T79" fmla="*/ 77 h 343"/>
                <a:gd name="T80" fmla="*/ 1527 w 1535"/>
                <a:gd name="T81" fmla="*/ 93 h 343"/>
                <a:gd name="T82" fmla="*/ 1527 w 1535"/>
                <a:gd name="T83" fmla="*/ 93 h 343"/>
                <a:gd name="T84" fmla="*/ 1532 w 1535"/>
                <a:gd name="T85" fmla="*/ 106 h 343"/>
                <a:gd name="T86" fmla="*/ 1534 w 1535"/>
                <a:gd name="T87" fmla="*/ 117 h 343"/>
                <a:gd name="T88" fmla="*/ 1535 w 1535"/>
                <a:gd name="T89" fmla="*/ 13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5" h="343">
                  <a:moveTo>
                    <a:pt x="1535" y="131"/>
                  </a:moveTo>
                  <a:cubicBezTo>
                    <a:pt x="1535" y="216"/>
                    <a:pt x="1535" y="216"/>
                    <a:pt x="1535" y="216"/>
                  </a:cubicBezTo>
                  <a:cubicBezTo>
                    <a:pt x="1535" y="234"/>
                    <a:pt x="1530" y="251"/>
                    <a:pt x="1522" y="266"/>
                  </a:cubicBezTo>
                  <a:cubicBezTo>
                    <a:pt x="1502" y="302"/>
                    <a:pt x="1463" y="328"/>
                    <a:pt x="1415" y="333"/>
                  </a:cubicBezTo>
                  <a:cubicBezTo>
                    <a:pt x="1415" y="333"/>
                    <a:pt x="1415" y="333"/>
                    <a:pt x="1415" y="333"/>
                  </a:cubicBezTo>
                  <a:cubicBezTo>
                    <a:pt x="1414" y="333"/>
                    <a:pt x="1412" y="333"/>
                    <a:pt x="1410" y="334"/>
                  </a:cubicBezTo>
                  <a:cubicBezTo>
                    <a:pt x="1407" y="334"/>
                    <a:pt x="1404" y="334"/>
                    <a:pt x="1400" y="334"/>
                  </a:cubicBezTo>
                  <a:cubicBezTo>
                    <a:pt x="1271" y="335"/>
                    <a:pt x="1271" y="335"/>
                    <a:pt x="1271" y="335"/>
                  </a:cubicBezTo>
                  <a:cubicBezTo>
                    <a:pt x="1270" y="335"/>
                    <a:pt x="1270" y="335"/>
                    <a:pt x="1270" y="335"/>
                  </a:cubicBezTo>
                  <a:cubicBezTo>
                    <a:pt x="1133" y="336"/>
                    <a:pt x="1133" y="336"/>
                    <a:pt x="1133" y="336"/>
                  </a:cubicBezTo>
                  <a:cubicBezTo>
                    <a:pt x="1133" y="336"/>
                    <a:pt x="1133" y="336"/>
                    <a:pt x="1133" y="336"/>
                  </a:cubicBezTo>
                  <a:cubicBezTo>
                    <a:pt x="315" y="343"/>
                    <a:pt x="315" y="343"/>
                    <a:pt x="315" y="343"/>
                  </a:cubicBezTo>
                  <a:cubicBezTo>
                    <a:pt x="275" y="343"/>
                    <a:pt x="146" y="334"/>
                    <a:pt x="51" y="316"/>
                  </a:cubicBezTo>
                  <a:cubicBezTo>
                    <a:pt x="37" y="314"/>
                    <a:pt x="107" y="314"/>
                    <a:pt x="95" y="311"/>
                  </a:cubicBezTo>
                  <a:cubicBezTo>
                    <a:pt x="64" y="304"/>
                    <a:pt x="40" y="296"/>
                    <a:pt x="31" y="287"/>
                  </a:cubicBezTo>
                  <a:cubicBezTo>
                    <a:pt x="27" y="284"/>
                    <a:pt x="25" y="280"/>
                    <a:pt x="26" y="276"/>
                  </a:cubicBezTo>
                  <a:cubicBezTo>
                    <a:pt x="26" y="275"/>
                    <a:pt x="29" y="274"/>
                    <a:pt x="33" y="273"/>
                  </a:cubicBezTo>
                  <a:cubicBezTo>
                    <a:pt x="47" y="269"/>
                    <a:pt x="0" y="261"/>
                    <a:pt x="39" y="256"/>
                  </a:cubicBezTo>
                  <a:cubicBezTo>
                    <a:pt x="87" y="251"/>
                    <a:pt x="138" y="246"/>
                    <a:pt x="159" y="240"/>
                  </a:cubicBezTo>
                  <a:cubicBezTo>
                    <a:pt x="164" y="239"/>
                    <a:pt x="168" y="237"/>
                    <a:pt x="169" y="236"/>
                  </a:cubicBezTo>
                  <a:cubicBezTo>
                    <a:pt x="168" y="225"/>
                    <a:pt x="168" y="225"/>
                    <a:pt x="168" y="225"/>
                  </a:cubicBezTo>
                  <a:cubicBezTo>
                    <a:pt x="168" y="210"/>
                    <a:pt x="168" y="210"/>
                    <a:pt x="168" y="210"/>
                  </a:cubicBezTo>
                  <a:cubicBezTo>
                    <a:pt x="168" y="187"/>
                    <a:pt x="168" y="187"/>
                    <a:pt x="168" y="187"/>
                  </a:cubicBezTo>
                  <a:cubicBezTo>
                    <a:pt x="168" y="173"/>
                    <a:pt x="168" y="173"/>
                    <a:pt x="168" y="173"/>
                  </a:cubicBezTo>
                  <a:cubicBezTo>
                    <a:pt x="168" y="156"/>
                    <a:pt x="168" y="156"/>
                    <a:pt x="168" y="156"/>
                  </a:cubicBezTo>
                  <a:cubicBezTo>
                    <a:pt x="168" y="135"/>
                    <a:pt x="168" y="135"/>
                    <a:pt x="168" y="135"/>
                  </a:cubicBezTo>
                  <a:cubicBezTo>
                    <a:pt x="168" y="108"/>
                    <a:pt x="168" y="108"/>
                    <a:pt x="168" y="108"/>
                  </a:cubicBezTo>
                  <a:cubicBezTo>
                    <a:pt x="145" y="77"/>
                    <a:pt x="143" y="48"/>
                    <a:pt x="159" y="29"/>
                  </a:cubicBezTo>
                  <a:cubicBezTo>
                    <a:pt x="161" y="26"/>
                    <a:pt x="163" y="24"/>
                    <a:pt x="165" y="22"/>
                  </a:cubicBezTo>
                  <a:cubicBezTo>
                    <a:pt x="169" y="19"/>
                    <a:pt x="173" y="16"/>
                    <a:pt x="178" y="14"/>
                  </a:cubicBezTo>
                  <a:cubicBezTo>
                    <a:pt x="183" y="11"/>
                    <a:pt x="189" y="8"/>
                    <a:pt x="196" y="6"/>
                  </a:cubicBezTo>
                  <a:cubicBezTo>
                    <a:pt x="210" y="2"/>
                    <a:pt x="226" y="0"/>
                    <a:pt x="244" y="0"/>
                  </a:cubicBezTo>
                  <a:cubicBezTo>
                    <a:pt x="260" y="0"/>
                    <a:pt x="260" y="0"/>
                    <a:pt x="260" y="0"/>
                  </a:cubicBezTo>
                  <a:cubicBezTo>
                    <a:pt x="415" y="2"/>
                    <a:pt x="415" y="2"/>
                    <a:pt x="415" y="2"/>
                  </a:cubicBezTo>
                  <a:cubicBezTo>
                    <a:pt x="663" y="5"/>
                    <a:pt x="663" y="5"/>
                    <a:pt x="663" y="5"/>
                  </a:cubicBezTo>
                  <a:cubicBezTo>
                    <a:pt x="1132" y="10"/>
                    <a:pt x="1132" y="10"/>
                    <a:pt x="1132" y="10"/>
                  </a:cubicBezTo>
                  <a:cubicBezTo>
                    <a:pt x="1246" y="11"/>
                    <a:pt x="1246" y="11"/>
                    <a:pt x="1246" y="11"/>
                  </a:cubicBezTo>
                  <a:cubicBezTo>
                    <a:pt x="1246" y="11"/>
                    <a:pt x="1246" y="11"/>
                    <a:pt x="1246" y="11"/>
                  </a:cubicBezTo>
                  <a:cubicBezTo>
                    <a:pt x="1400" y="13"/>
                    <a:pt x="1400" y="13"/>
                    <a:pt x="1400" y="13"/>
                  </a:cubicBezTo>
                  <a:cubicBezTo>
                    <a:pt x="1452" y="14"/>
                    <a:pt x="1497" y="40"/>
                    <a:pt x="1519" y="77"/>
                  </a:cubicBezTo>
                  <a:cubicBezTo>
                    <a:pt x="1522" y="82"/>
                    <a:pt x="1525" y="87"/>
                    <a:pt x="1527" y="93"/>
                  </a:cubicBezTo>
                  <a:cubicBezTo>
                    <a:pt x="1527" y="93"/>
                    <a:pt x="1527" y="93"/>
                    <a:pt x="1527" y="93"/>
                  </a:cubicBezTo>
                  <a:cubicBezTo>
                    <a:pt x="1529" y="98"/>
                    <a:pt x="1531" y="102"/>
                    <a:pt x="1532" y="106"/>
                  </a:cubicBezTo>
                  <a:cubicBezTo>
                    <a:pt x="1532" y="110"/>
                    <a:pt x="1533" y="114"/>
                    <a:pt x="1534" y="117"/>
                  </a:cubicBezTo>
                  <a:cubicBezTo>
                    <a:pt x="1534" y="122"/>
                    <a:pt x="1535" y="126"/>
                    <a:pt x="1535" y="131"/>
                  </a:cubicBezTo>
                </a:path>
              </a:pathLst>
            </a:custGeom>
            <a:solidFill>
              <a:srgbClr val="DB2C6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299" name="ïšlidê"/>
            <p:cNvSpPr/>
            <p:nvPr/>
          </p:nvSpPr>
          <p:spPr bwMode="auto">
            <a:xfrm>
              <a:off x="5707063" y="3160713"/>
              <a:ext cx="1924050" cy="152400"/>
            </a:xfrm>
            <a:custGeom>
              <a:avLst/>
              <a:gdLst>
                <a:gd name="T0" fmla="*/ 1228 w 1228"/>
                <a:gd name="T1" fmla="*/ 98 h 98"/>
                <a:gd name="T2" fmla="*/ 1056 w 1228"/>
                <a:gd name="T3" fmla="*/ 98 h 98"/>
                <a:gd name="T4" fmla="*/ 914 w 1228"/>
                <a:gd name="T5" fmla="*/ 97 h 98"/>
                <a:gd name="T6" fmla="*/ 133 w 1228"/>
                <a:gd name="T7" fmla="*/ 94 h 98"/>
                <a:gd name="T8" fmla="*/ 100 w 1228"/>
                <a:gd name="T9" fmla="*/ 47 h 98"/>
                <a:gd name="T10" fmla="*/ 0 w 1228"/>
                <a:gd name="T11" fmla="*/ 1 h 98"/>
                <a:gd name="T12" fmla="*/ 8 w 1228"/>
                <a:gd name="T13" fmla="*/ 0 h 98"/>
                <a:gd name="T14" fmla="*/ 364 w 1228"/>
                <a:gd name="T15" fmla="*/ 10 h 98"/>
                <a:gd name="T16" fmla="*/ 833 w 1228"/>
                <a:gd name="T17" fmla="*/ 15 h 98"/>
                <a:gd name="T18" fmla="*/ 947 w 1228"/>
                <a:gd name="T19" fmla="*/ 16 h 98"/>
                <a:gd name="T20" fmla="*/ 947 w 1228"/>
                <a:gd name="T21" fmla="*/ 16 h 98"/>
                <a:gd name="T22" fmla="*/ 1101 w 1228"/>
                <a:gd name="T23" fmla="*/ 18 h 98"/>
                <a:gd name="T24" fmla="*/ 1220 w 1228"/>
                <a:gd name="T25" fmla="*/ 82 h 98"/>
                <a:gd name="T26" fmla="*/ 1228 w 1228"/>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8" h="98">
                  <a:moveTo>
                    <a:pt x="1228" y="98"/>
                  </a:moveTo>
                  <a:cubicBezTo>
                    <a:pt x="1056" y="98"/>
                    <a:pt x="1056" y="98"/>
                    <a:pt x="1056" y="98"/>
                  </a:cubicBezTo>
                  <a:cubicBezTo>
                    <a:pt x="914" y="97"/>
                    <a:pt x="914" y="97"/>
                    <a:pt x="914" y="97"/>
                  </a:cubicBezTo>
                  <a:cubicBezTo>
                    <a:pt x="133" y="94"/>
                    <a:pt x="133" y="94"/>
                    <a:pt x="133" y="94"/>
                  </a:cubicBezTo>
                  <a:cubicBezTo>
                    <a:pt x="125" y="76"/>
                    <a:pt x="114" y="61"/>
                    <a:pt x="100" y="47"/>
                  </a:cubicBezTo>
                  <a:cubicBezTo>
                    <a:pt x="73" y="20"/>
                    <a:pt x="38" y="4"/>
                    <a:pt x="0" y="1"/>
                  </a:cubicBezTo>
                  <a:cubicBezTo>
                    <a:pt x="8" y="0"/>
                    <a:pt x="8" y="0"/>
                    <a:pt x="8" y="0"/>
                  </a:cubicBezTo>
                  <a:cubicBezTo>
                    <a:pt x="364" y="10"/>
                    <a:pt x="364" y="10"/>
                    <a:pt x="364" y="10"/>
                  </a:cubicBezTo>
                  <a:cubicBezTo>
                    <a:pt x="833" y="15"/>
                    <a:pt x="833" y="15"/>
                    <a:pt x="833" y="15"/>
                  </a:cubicBezTo>
                  <a:cubicBezTo>
                    <a:pt x="947" y="16"/>
                    <a:pt x="947" y="16"/>
                    <a:pt x="947" y="16"/>
                  </a:cubicBezTo>
                  <a:cubicBezTo>
                    <a:pt x="947" y="16"/>
                    <a:pt x="947" y="16"/>
                    <a:pt x="947" y="16"/>
                  </a:cubicBezTo>
                  <a:cubicBezTo>
                    <a:pt x="1101" y="18"/>
                    <a:pt x="1101" y="18"/>
                    <a:pt x="1101" y="18"/>
                  </a:cubicBezTo>
                  <a:cubicBezTo>
                    <a:pt x="1153" y="19"/>
                    <a:pt x="1198" y="45"/>
                    <a:pt x="1220" y="82"/>
                  </a:cubicBezTo>
                  <a:cubicBezTo>
                    <a:pt x="1223" y="87"/>
                    <a:pt x="1226" y="93"/>
                    <a:pt x="1228" y="98"/>
                  </a:cubicBezTo>
                </a:path>
              </a:pathLst>
            </a:custGeom>
            <a:solidFill>
              <a:srgbClr val="FF527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0" name="îŝļíḍê"/>
            <p:cNvSpPr/>
            <p:nvPr/>
          </p:nvSpPr>
          <p:spPr bwMode="auto">
            <a:xfrm>
              <a:off x="7013575" y="3311525"/>
              <a:ext cx="374650" cy="381000"/>
            </a:xfrm>
            <a:custGeom>
              <a:avLst/>
              <a:gdLst>
                <a:gd name="T0" fmla="*/ 239 w 239"/>
                <a:gd name="T1" fmla="*/ 80 h 244"/>
                <a:gd name="T2" fmla="*/ 138 w 239"/>
                <a:gd name="T3" fmla="*/ 243 h 244"/>
                <a:gd name="T4" fmla="*/ 137 w 239"/>
                <a:gd name="T5" fmla="*/ 243 h 244"/>
                <a:gd name="T6" fmla="*/ 0 w 239"/>
                <a:gd name="T7" fmla="*/ 244 h 244"/>
                <a:gd name="T8" fmla="*/ 95 w 239"/>
                <a:gd name="T9" fmla="*/ 84 h 244"/>
                <a:gd name="T10" fmla="*/ 95 w 239"/>
                <a:gd name="T11" fmla="*/ 79 h 244"/>
                <a:gd name="T12" fmla="*/ 80 w 239"/>
                <a:gd name="T13" fmla="*/ 0 h 244"/>
                <a:gd name="T14" fmla="*/ 222 w 239"/>
                <a:gd name="T15" fmla="*/ 1 h 244"/>
                <a:gd name="T16" fmla="*/ 239 w 239"/>
                <a:gd name="T17" fmla="*/ 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44">
                  <a:moveTo>
                    <a:pt x="239" y="80"/>
                  </a:moveTo>
                  <a:cubicBezTo>
                    <a:pt x="239" y="157"/>
                    <a:pt x="201" y="231"/>
                    <a:pt x="138" y="243"/>
                  </a:cubicBezTo>
                  <a:cubicBezTo>
                    <a:pt x="137" y="243"/>
                    <a:pt x="137" y="243"/>
                    <a:pt x="137" y="243"/>
                  </a:cubicBezTo>
                  <a:cubicBezTo>
                    <a:pt x="0" y="244"/>
                    <a:pt x="0" y="244"/>
                    <a:pt x="0" y="244"/>
                  </a:cubicBezTo>
                  <a:cubicBezTo>
                    <a:pt x="53" y="229"/>
                    <a:pt x="98" y="155"/>
                    <a:pt x="95" y="84"/>
                  </a:cubicBezTo>
                  <a:cubicBezTo>
                    <a:pt x="95" y="79"/>
                    <a:pt x="95" y="79"/>
                    <a:pt x="95" y="79"/>
                  </a:cubicBezTo>
                  <a:cubicBezTo>
                    <a:pt x="96" y="52"/>
                    <a:pt x="90" y="24"/>
                    <a:pt x="80" y="0"/>
                  </a:cubicBezTo>
                  <a:cubicBezTo>
                    <a:pt x="222" y="1"/>
                    <a:pt x="222" y="1"/>
                    <a:pt x="222" y="1"/>
                  </a:cubicBezTo>
                  <a:cubicBezTo>
                    <a:pt x="233" y="25"/>
                    <a:pt x="239" y="52"/>
                    <a:pt x="239" y="80"/>
                  </a:cubicBezTo>
                </a:path>
              </a:pathLst>
            </a:custGeom>
            <a:solidFill>
              <a:srgbClr val="BFE74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1" name="i$1iḑe"/>
            <p:cNvSpPr/>
            <p:nvPr/>
          </p:nvSpPr>
          <p:spPr bwMode="auto">
            <a:xfrm>
              <a:off x="7011988" y="3182938"/>
              <a:ext cx="349250" cy="130175"/>
            </a:xfrm>
            <a:custGeom>
              <a:avLst/>
              <a:gdLst>
                <a:gd name="T0" fmla="*/ 223 w 223"/>
                <a:gd name="T1" fmla="*/ 83 h 83"/>
                <a:gd name="T2" fmla="*/ 81 w 223"/>
                <a:gd name="T3" fmla="*/ 82 h 83"/>
                <a:gd name="T4" fmla="*/ 0 w 223"/>
                <a:gd name="T5" fmla="*/ 0 h 83"/>
                <a:gd name="T6" fmla="*/ 114 w 223"/>
                <a:gd name="T7" fmla="*/ 1 h 83"/>
                <a:gd name="T8" fmla="*/ 114 w 223"/>
                <a:gd name="T9" fmla="*/ 1 h 83"/>
                <a:gd name="T10" fmla="*/ 114 w 223"/>
                <a:gd name="T11" fmla="*/ 1 h 83"/>
                <a:gd name="T12" fmla="*/ 223 w 223"/>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23" h="83">
                  <a:moveTo>
                    <a:pt x="223" y="83"/>
                  </a:moveTo>
                  <a:cubicBezTo>
                    <a:pt x="81" y="82"/>
                    <a:pt x="81" y="82"/>
                    <a:pt x="81" y="82"/>
                  </a:cubicBezTo>
                  <a:cubicBezTo>
                    <a:pt x="63" y="42"/>
                    <a:pt x="33" y="10"/>
                    <a:pt x="0" y="0"/>
                  </a:cubicBezTo>
                  <a:cubicBezTo>
                    <a:pt x="114" y="1"/>
                    <a:pt x="114" y="1"/>
                    <a:pt x="114" y="1"/>
                  </a:cubicBezTo>
                  <a:cubicBezTo>
                    <a:pt x="114" y="1"/>
                    <a:pt x="114" y="1"/>
                    <a:pt x="114" y="1"/>
                  </a:cubicBezTo>
                  <a:cubicBezTo>
                    <a:pt x="114" y="1"/>
                    <a:pt x="114" y="1"/>
                    <a:pt x="114" y="1"/>
                  </a:cubicBezTo>
                  <a:cubicBezTo>
                    <a:pt x="164" y="2"/>
                    <a:pt x="203" y="36"/>
                    <a:pt x="223" y="83"/>
                  </a:cubicBezTo>
                  <a:close/>
                </a:path>
              </a:pathLst>
            </a:custGeom>
            <a:solidFill>
              <a:srgbClr val="F9F93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2" name="í$ḷiḍè"/>
            <p:cNvSpPr/>
            <p:nvPr/>
          </p:nvSpPr>
          <p:spPr bwMode="auto">
            <a:xfrm>
              <a:off x="5988050" y="3176588"/>
              <a:ext cx="207963" cy="523875"/>
            </a:xfrm>
            <a:custGeom>
              <a:avLst/>
              <a:gdLst>
                <a:gd name="T0" fmla="*/ 118 w 133"/>
                <a:gd name="T1" fmla="*/ 85 h 336"/>
                <a:gd name="T2" fmla="*/ 20 w 133"/>
                <a:gd name="T3" fmla="*/ 1 h 336"/>
                <a:gd name="T4" fmla="*/ 20 w 133"/>
                <a:gd name="T5" fmla="*/ 1 h 336"/>
                <a:gd name="T6" fmla="*/ 20 w 133"/>
                <a:gd name="T7" fmla="*/ 1 h 336"/>
                <a:gd name="T8" fmla="*/ 0 w 133"/>
                <a:gd name="T9" fmla="*/ 0 h 336"/>
                <a:gd name="T10" fmla="*/ 73 w 133"/>
                <a:gd name="T11" fmla="*/ 84 h 336"/>
                <a:gd name="T12" fmla="*/ 87 w 133"/>
                <a:gd name="T13" fmla="*/ 165 h 336"/>
                <a:gd name="T14" fmla="*/ 87 w 133"/>
                <a:gd name="T15" fmla="*/ 172 h 336"/>
                <a:gd name="T16" fmla="*/ 2 w 133"/>
                <a:gd name="T17" fmla="*/ 336 h 336"/>
                <a:gd name="T18" fmla="*/ 42 w 133"/>
                <a:gd name="T19" fmla="*/ 335 h 336"/>
                <a:gd name="T20" fmla="*/ 42 w 133"/>
                <a:gd name="T21" fmla="*/ 335 h 336"/>
                <a:gd name="T22" fmla="*/ 133 w 133"/>
                <a:gd name="T23" fmla="*/ 167 h 336"/>
                <a:gd name="T24" fmla="*/ 118 w 133"/>
                <a:gd name="T25" fmla="*/ 8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336">
                  <a:moveTo>
                    <a:pt x="118" y="85"/>
                  </a:moveTo>
                  <a:cubicBezTo>
                    <a:pt x="100" y="37"/>
                    <a:pt x="65" y="2"/>
                    <a:pt x="20" y="1"/>
                  </a:cubicBezTo>
                  <a:cubicBezTo>
                    <a:pt x="20" y="1"/>
                    <a:pt x="20" y="1"/>
                    <a:pt x="20" y="1"/>
                  </a:cubicBezTo>
                  <a:cubicBezTo>
                    <a:pt x="20" y="1"/>
                    <a:pt x="20" y="1"/>
                    <a:pt x="20" y="1"/>
                  </a:cubicBezTo>
                  <a:cubicBezTo>
                    <a:pt x="0" y="0"/>
                    <a:pt x="0" y="0"/>
                    <a:pt x="0" y="0"/>
                  </a:cubicBezTo>
                  <a:cubicBezTo>
                    <a:pt x="30" y="10"/>
                    <a:pt x="57" y="43"/>
                    <a:pt x="73" y="84"/>
                  </a:cubicBezTo>
                  <a:cubicBezTo>
                    <a:pt x="83" y="109"/>
                    <a:pt x="88" y="138"/>
                    <a:pt x="87" y="165"/>
                  </a:cubicBezTo>
                  <a:cubicBezTo>
                    <a:pt x="87" y="172"/>
                    <a:pt x="87" y="172"/>
                    <a:pt x="87" y="172"/>
                  </a:cubicBezTo>
                  <a:cubicBezTo>
                    <a:pt x="89" y="244"/>
                    <a:pt x="50" y="320"/>
                    <a:pt x="2" y="336"/>
                  </a:cubicBezTo>
                  <a:cubicBezTo>
                    <a:pt x="42" y="335"/>
                    <a:pt x="42" y="335"/>
                    <a:pt x="42" y="335"/>
                  </a:cubicBezTo>
                  <a:cubicBezTo>
                    <a:pt x="42" y="335"/>
                    <a:pt x="42" y="335"/>
                    <a:pt x="42" y="335"/>
                  </a:cubicBezTo>
                  <a:cubicBezTo>
                    <a:pt x="100" y="323"/>
                    <a:pt x="133" y="246"/>
                    <a:pt x="133" y="167"/>
                  </a:cubicBezTo>
                  <a:cubicBezTo>
                    <a:pt x="133" y="138"/>
                    <a:pt x="128" y="110"/>
                    <a:pt x="118" y="85"/>
                  </a:cubicBezTo>
                </a:path>
              </a:pathLst>
            </a:custGeom>
            <a:solidFill>
              <a:srgbClr val="F9F93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3" name="ïṥľidê"/>
            <p:cNvSpPr/>
            <p:nvPr/>
          </p:nvSpPr>
          <p:spPr bwMode="auto">
            <a:xfrm>
              <a:off x="7642225" y="35242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999C9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4" name="îṧ1ïdé"/>
            <p:cNvSpPr/>
            <p:nvPr/>
          </p:nvSpPr>
          <p:spPr bwMode="auto">
            <a:xfrm>
              <a:off x="7415213" y="3313113"/>
              <a:ext cx="227013" cy="269875"/>
            </a:xfrm>
            <a:custGeom>
              <a:avLst/>
              <a:gdLst>
                <a:gd name="T0" fmla="*/ 15 w 144"/>
                <a:gd name="T1" fmla="*/ 0 h 173"/>
                <a:gd name="T2" fmla="*/ 23 w 144"/>
                <a:gd name="T3" fmla="*/ 79 h 173"/>
                <a:gd name="T4" fmla="*/ 23 w 144"/>
                <a:gd name="T5" fmla="*/ 85 h 173"/>
                <a:gd name="T6" fmla="*/ 0 w 144"/>
                <a:gd name="T7" fmla="*/ 173 h 173"/>
                <a:gd name="T8" fmla="*/ 46 w 144"/>
                <a:gd name="T9" fmla="*/ 172 h 173"/>
                <a:gd name="T10" fmla="*/ 50 w 144"/>
                <a:gd name="T11" fmla="*/ 164 h 173"/>
                <a:gd name="T12" fmla="*/ 50 w 144"/>
                <a:gd name="T13" fmla="*/ 165 h 173"/>
                <a:gd name="T14" fmla="*/ 138 w 144"/>
                <a:gd name="T15" fmla="*/ 160 h 173"/>
                <a:gd name="T16" fmla="*/ 144 w 144"/>
                <a:gd name="T17" fmla="*/ 135 h 173"/>
                <a:gd name="T18" fmla="*/ 144 w 144"/>
                <a:gd name="T19" fmla="*/ 135 h 173"/>
                <a:gd name="T20" fmla="*/ 59 w 144"/>
                <a:gd name="T21" fmla="*/ 138 h 173"/>
                <a:gd name="T22" fmla="*/ 69 w 144"/>
                <a:gd name="T23" fmla="*/ 81 h 173"/>
                <a:gd name="T24" fmla="*/ 63 w 144"/>
                <a:gd name="T25" fmla="*/ 11 h 173"/>
                <a:gd name="T26" fmla="*/ 51 w 144"/>
                <a:gd name="T27" fmla="*/ 11 h 173"/>
                <a:gd name="T28" fmla="*/ 50 w 144"/>
                <a:gd name="T29" fmla="*/ 0 h 173"/>
                <a:gd name="T30" fmla="*/ 15 w 144"/>
                <a:gd name="T3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 h="173">
                  <a:moveTo>
                    <a:pt x="15" y="0"/>
                  </a:moveTo>
                  <a:cubicBezTo>
                    <a:pt x="23" y="24"/>
                    <a:pt x="26" y="52"/>
                    <a:pt x="23" y="79"/>
                  </a:cubicBezTo>
                  <a:cubicBezTo>
                    <a:pt x="23" y="85"/>
                    <a:pt x="23" y="85"/>
                    <a:pt x="23" y="85"/>
                  </a:cubicBezTo>
                  <a:cubicBezTo>
                    <a:pt x="22" y="115"/>
                    <a:pt x="13" y="146"/>
                    <a:pt x="0" y="173"/>
                  </a:cubicBezTo>
                  <a:cubicBezTo>
                    <a:pt x="46" y="172"/>
                    <a:pt x="46" y="172"/>
                    <a:pt x="46" y="172"/>
                  </a:cubicBezTo>
                  <a:cubicBezTo>
                    <a:pt x="47" y="170"/>
                    <a:pt x="49" y="167"/>
                    <a:pt x="50" y="164"/>
                  </a:cubicBezTo>
                  <a:cubicBezTo>
                    <a:pt x="50" y="165"/>
                    <a:pt x="50" y="165"/>
                    <a:pt x="50" y="165"/>
                  </a:cubicBezTo>
                  <a:cubicBezTo>
                    <a:pt x="138" y="160"/>
                    <a:pt x="138" y="160"/>
                    <a:pt x="138" y="160"/>
                  </a:cubicBezTo>
                  <a:cubicBezTo>
                    <a:pt x="144" y="135"/>
                    <a:pt x="144" y="135"/>
                    <a:pt x="144" y="135"/>
                  </a:cubicBezTo>
                  <a:cubicBezTo>
                    <a:pt x="144" y="135"/>
                    <a:pt x="144" y="135"/>
                    <a:pt x="144" y="135"/>
                  </a:cubicBezTo>
                  <a:cubicBezTo>
                    <a:pt x="59" y="138"/>
                    <a:pt x="59" y="138"/>
                    <a:pt x="59" y="138"/>
                  </a:cubicBezTo>
                  <a:cubicBezTo>
                    <a:pt x="64" y="120"/>
                    <a:pt x="68" y="100"/>
                    <a:pt x="69" y="81"/>
                  </a:cubicBezTo>
                  <a:cubicBezTo>
                    <a:pt x="71" y="56"/>
                    <a:pt x="68" y="32"/>
                    <a:pt x="63" y="11"/>
                  </a:cubicBezTo>
                  <a:cubicBezTo>
                    <a:pt x="51" y="11"/>
                    <a:pt x="51" y="11"/>
                    <a:pt x="51" y="11"/>
                  </a:cubicBezTo>
                  <a:cubicBezTo>
                    <a:pt x="50" y="0"/>
                    <a:pt x="50" y="0"/>
                    <a:pt x="50" y="0"/>
                  </a:cubicBezTo>
                  <a:cubicBezTo>
                    <a:pt x="15" y="0"/>
                    <a:pt x="15" y="0"/>
                    <a:pt x="15" y="0"/>
                  </a:cubicBezTo>
                </a:path>
              </a:pathLst>
            </a:custGeom>
            <a:solidFill>
              <a:srgbClr val="831B3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5" name="ïṥḻíde"/>
            <p:cNvSpPr/>
            <p:nvPr/>
          </p:nvSpPr>
          <p:spPr bwMode="auto">
            <a:xfrm>
              <a:off x="7353300" y="3187700"/>
              <a:ext cx="147638" cy="125413"/>
            </a:xfrm>
            <a:custGeom>
              <a:avLst/>
              <a:gdLst>
                <a:gd name="T0" fmla="*/ 11 w 94"/>
                <a:gd name="T1" fmla="*/ 0 h 80"/>
                <a:gd name="T2" fmla="*/ 0 w 94"/>
                <a:gd name="T3" fmla="*/ 1 h 80"/>
                <a:gd name="T4" fmla="*/ 54 w 94"/>
                <a:gd name="T5" fmla="*/ 78 h 80"/>
                <a:gd name="T6" fmla="*/ 55 w 94"/>
                <a:gd name="T7" fmla="*/ 80 h 80"/>
                <a:gd name="T8" fmla="*/ 55 w 94"/>
                <a:gd name="T9" fmla="*/ 80 h 80"/>
                <a:gd name="T10" fmla="*/ 90 w 94"/>
                <a:gd name="T11" fmla="*/ 80 h 80"/>
                <a:gd name="T12" fmla="*/ 87 w 94"/>
                <a:gd name="T13" fmla="*/ 64 h 80"/>
                <a:gd name="T14" fmla="*/ 94 w 94"/>
                <a:gd name="T15" fmla="*/ 64 h 80"/>
                <a:gd name="T16" fmla="*/ 33 w 94"/>
                <a:gd name="T17" fmla="*/ 0 h 80"/>
                <a:gd name="T18" fmla="*/ 11 w 94"/>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80">
                  <a:moveTo>
                    <a:pt x="11" y="0"/>
                  </a:moveTo>
                  <a:cubicBezTo>
                    <a:pt x="0" y="1"/>
                    <a:pt x="0" y="1"/>
                    <a:pt x="0" y="1"/>
                  </a:cubicBezTo>
                  <a:cubicBezTo>
                    <a:pt x="24" y="15"/>
                    <a:pt x="43" y="44"/>
                    <a:pt x="54" y="78"/>
                  </a:cubicBezTo>
                  <a:cubicBezTo>
                    <a:pt x="55" y="79"/>
                    <a:pt x="55" y="79"/>
                    <a:pt x="55" y="80"/>
                  </a:cubicBezTo>
                  <a:cubicBezTo>
                    <a:pt x="55" y="80"/>
                    <a:pt x="55" y="80"/>
                    <a:pt x="55" y="80"/>
                  </a:cubicBezTo>
                  <a:cubicBezTo>
                    <a:pt x="90" y="80"/>
                    <a:pt x="90" y="80"/>
                    <a:pt x="90" y="80"/>
                  </a:cubicBezTo>
                  <a:cubicBezTo>
                    <a:pt x="87" y="64"/>
                    <a:pt x="87" y="64"/>
                    <a:pt x="87" y="64"/>
                  </a:cubicBezTo>
                  <a:cubicBezTo>
                    <a:pt x="94" y="64"/>
                    <a:pt x="94" y="64"/>
                    <a:pt x="94" y="64"/>
                  </a:cubicBezTo>
                  <a:cubicBezTo>
                    <a:pt x="81" y="33"/>
                    <a:pt x="60" y="9"/>
                    <a:pt x="33" y="0"/>
                  </a:cubicBezTo>
                  <a:cubicBezTo>
                    <a:pt x="11" y="0"/>
                    <a:pt x="11" y="0"/>
                    <a:pt x="11" y="0"/>
                  </a:cubicBezTo>
                </a:path>
              </a:pathLst>
            </a:custGeom>
            <a:solidFill>
              <a:srgbClr val="99324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6" name="ïṩḻîde"/>
            <p:cNvSpPr/>
            <p:nvPr/>
          </p:nvSpPr>
          <p:spPr bwMode="auto">
            <a:xfrm>
              <a:off x="5438775" y="3543300"/>
              <a:ext cx="49213" cy="9525"/>
            </a:xfrm>
            <a:custGeom>
              <a:avLst/>
              <a:gdLst>
                <a:gd name="T0" fmla="*/ 32 w 32"/>
                <a:gd name="T1" fmla="*/ 0 h 6"/>
                <a:gd name="T2" fmla="*/ 0 w 32"/>
                <a:gd name="T3" fmla="*/ 6 h 6"/>
                <a:gd name="T4" fmla="*/ 1 w 32"/>
                <a:gd name="T5" fmla="*/ 6 h 6"/>
                <a:gd name="T6" fmla="*/ 32 w 32"/>
                <a:gd name="T7" fmla="*/ 0 h 6"/>
                <a:gd name="T8" fmla="*/ 32 w 32"/>
                <a:gd name="T9" fmla="*/ 0 h 6"/>
              </a:gdLst>
              <a:ahLst/>
              <a:cxnLst>
                <a:cxn ang="0">
                  <a:pos x="T0" y="T1"/>
                </a:cxn>
                <a:cxn ang="0">
                  <a:pos x="T2" y="T3"/>
                </a:cxn>
                <a:cxn ang="0">
                  <a:pos x="T4" y="T5"/>
                </a:cxn>
                <a:cxn ang="0">
                  <a:pos x="T6" y="T7"/>
                </a:cxn>
                <a:cxn ang="0">
                  <a:pos x="T8" y="T9"/>
                </a:cxn>
              </a:cxnLst>
              <a:rect l="0" t="0" r="r" b="b"/>
              <a:pathLst>
                <a:path w="32" h="6">
                  <a:moveTo>
                    <a:pt x="32" y="0"/>
                  </a:moveTo>
                  <a:cubicBezTo>
                    <a:pt x="25" y="2"/>
                    <a:pt x="14" y="4"/>
                    <a:pt x="0" y="6"/>
                  </a:cubicBezTo>
                  <a:cubicBezTo>
                    <a:pt x="0" y="6"/>
                    <a:pt x="1" y="6"/>
                    <a:pt x="1" y="6"/>
                  </a:cubicBezTo>
                  <a:cubicBezTo>
                    <a:pt x="14" y="4"/>
                    <a:pt x="25" y="2"/>
                    <a:pt x="32" y="0"/>
                  </a:cubicBezTo>
                  <a:cubicBezTo>
                    <a:pt x="32" y="0"/>
                    <a:pt x="32" y="0"/>
                    <a:pt x="32" y="0"/>
                  </a:cubicBezTo>
                </a:path>
              </a:pathLst>
            </a:custGeom>
            <a:solidFill>
              <a:srgbClr val="C1C4C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7" name="ïṥḻïḍé"/>
            <p:cNvSpPr/>
            <p:nvPr/>
          </p:nvSpPr>
          <p:spPr bwMode="auto">
            <a:xfrm>
              <a:off x="5440363" y="3543300"/>
              <a:ext cx="77788" cy="9525"/>
            </a:xfrm>
            <a:custGeom>
              <a:avLst/>
              <a:gdLst>
                <a:gd name="T0" fmla="*/ 31 w 50"/>
                <a:gd name="T1" fmla="*/ 0 h 6"/>
                <a:gd name="T2" fmla="*/ 0 w 50"/>
                <a:gd name="T3" fmla="*/ 6 h 6"/>
                <a:gd name="T4" fmla="*/ 41 w 50"/>
                <a:gd name="T5" fmla="*/ 2 h 6"/>
                <a:gd name="T6" fmla="*/ 31 w 50"/>
                <a:gd name="T7" fmla="*/ 0 h 6"/>
              </a:gdLst>
              <a:ahLst/>
              <a:cxnLst>
                <a:cxn ang="0">
                  <a:pos x="T0" y="T1"/>
                </a:cxn>
                <a:cxn ang="0">
                  <a:pos x="T2" y="T3"/>
                </a:cxn>
                <a:cxn ang="0">
                  <a:pos x="T4" y="T5"/>
                </a:cxn>
                <a:cxn ang="0">
                  <a:pos x="T6" y="T7"/>
                </a:cxn>
              </a:cxnLst>
              <a:rect l="0" t="0" r="r" b="b"/>
              <a:pathLst>
                <a:path w="50" h="6">
                  <a:moveTo>
                    <a:pt x="31" y="0"/>
                  </a:moveTo>
                  <a:cubicBezTo>
                    <a:pt x="24" y="2"/>
                    <a:pt x="13" y="4"/>
                    <a:pt x="0" y="6"/>
                  </a:cubicBezTo>
                  <a:cubicBezTo>
                    <a:pt x="13" y="5"/>
                    <a:pt x="50" y="5"/>
                    <a:pt x="41" y="2"/>
                  </a:cubicBezTo>
                  <a:cubicBezTo>
                    <a:pt x="37" y="2"/>
                    <a:pt x="34" y="1"/>
                    <a:pt x="31" y="0"/>
                  </a:cubicBezTo>
                </a:path>
              </a:pathLst>
            </a:custGeom>
            <a:solidFill>
              <a:srgbClr val="A6224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8" name="íṧļïdè"/>
            <p:cNvSpPr/>
            <p:nvPr/>
          </p:nvSpPr>
          <p:spPr bwMode="auto">
            <a:xfrm>
              <a:off x="5318125" y="3563938"/>
              <a:ext cx="31750" cy="3175"/>
            </a:xfrm>
            <a:custGeom>
              <a:avLst/>
              <a:gdLst>
                <a:gd name="T0" fmla="*/ 20 w 20"/>
                <a:gd name="T1" fmla="*/ 0 h 2"/>
                <a:gd name="T2" fmla="*/ 0 w 20"/>
                <a:gd name="T3" fmla="*/ 2 h 2"/>
                <a:gd name="T4" fmla="*/ 0 w 20"/>
                <a:gd name="T5" fmla="*/ 2 h 2"/>
                <a:gd name="T6" fmla="*/ 20 w 20"/>
                <a:gd name="T7" fmla="*/ 0 h 2"/>
              </a:gdLst>
              <a:ahLst/>
              <a:cxnLst>
                <a:cxn ang="0">
                  <a:pos x="T0" y="T1"/>
                </a:cxn>
                <a:cxn ang="0">
                  <a:pos x="T2" y="T3"/>
                </a:cxn>
                <a:cxn ang="0">
                  <a:pos x="T4" y="T5"/>
                </a:cxn>
                <a:cxn ang="0">
                  <a:pos x="T6" y="T7"/>
                </a:cxn>
              </a:cxnLst>
              <a:rect l="0" t="0" r="r" b="b"/>
              <a:pathLst>
                <a:path w="20" h="2">
                  <a:moveTo>
                    <a:pt x="20" y="0"/>
                  </a:moveTo>
                  <a:cubicBezTo>
                    <a:pt x="13" y="1"/>
                    <a:pt x="6" y="1"/>
                    <a:pt x="0" y="2"/>
                  </a:cubicBezTo>
                  <a:cubicBezTo>
                    <a:pt x="0" y="2"/>
                    <a:pt x="0" y="2"/>
                    <a:pt x="0" y="2"/>
                  </a:cubicBezTo>
                  <a:cubicBezTo>
                    <a:pt x="6" y="1"/>
                    <a:pt x="13" y="1"/>
                    <a:pt x="20" y="0"/>
                  </a:cubicBezTo>
                </a:path>
              </a:pathLst>
            </a:custGeom>
            <a:solidFill>
              <a:srgbClr val="C1C4C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09" name="íṥļîḑé"/>
            <p:cNvSpPr/>
            <p:nvPr/>
          </p:nvSpPr>
          <p:spPr bwMode="auto">
            <a:xfrm>
              <a:off x="7229475" y="3690938"/>
              <a:ext cx="85725" cy="1588"/>
            </a:xfrm>
            <a:prstGeom prst="rect">
              <a:avLst/>
            </a:prstGeom>
            <a:solidFill>
              <a:srgbClr val="531D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sz="3200"/>
            </a:p>
          </p:txBody>
        </p:sp>
        <p:sp>
          <p:nvSpPr>
            <p:cNvPr id="310" name="ïs1íḋê"/>
            <p:cNvSpPr/>
            <p:nvPr/>
          </p:nvSpPr>
          <p:spPr bwMode="auto">
            <a:xfrm>
              <a:off x="7229475" y="3690938"/>
              <a:ext cx="85725" cy="0"/>
            </a:xfrm>
            <a:custGeom>
              <a:avLst/>
              <a:gdLst>
                <a:gd name="T0" fmla="*/ 54 w 54"/>
                <a:gd name="T1" fmla="*/ 0 w 54"/>
                <a:gd name="T2" fmla="*/ 0 w 54"/>
                <a:gd name="T3" fmla="*/ 54 w 54"/>
              </a:gdLst>
              <a:ahLst/>
              <a:cxnLst>
                <a:cxn ang="0">
                  <a:pos x="T0" y="0"/>
                </a:cxn>
                <a:cxn ang="0">
                  <a:pos x="T1" y="0"/>
                </a:cxn>
                <a:cxn ang="0">
                  <a:pos x="T2" y="0"/>
                </a:cxn>
                <a:cxn ang="0">
                  <a:pos x="T3" y="0"/>
                </a:cxn>
              </a:cxnLst>
              <a:rect l="0" t="0" r="r" b="b"/>
              <a:pathLst>
                <a:path w="54">
                  <a:moveTo>
                    <a:pt x="54" y="0"/>
                  </a:moveTo>
                  <a:lnTo>
                    <a:pt x="0" y="0"/>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1" name="iş1îḋê"/>
            <p:cNvSpPr/>
            <p:nvPr/>
          </p:nvSpPr>
          <p:spPr bwMode="auto">
            <a:xfrm>
              <a:off x="5318125" y="3552825"/>
              <a:ext cx="2097088" cy="150813"/>
            </a:xfrm>
            <a:custGeom>
              <a:avLst/>
              <a:gdLst>
                <a:gd name="T0" fmla="*/ 218 w 1340"/>
                <a:gd name="T1" fmla="*/ 20 h 97"/>
                <a:gd name="T2" fmla="*/ 227 w 1340"/>
                <a:gd name="T3" fmla="*/ 24 h 97"/>
                <a:gd name="T4" fmla="*/ 248 w 1340"/>
                <a:gd name="T5" fmla="*/ 42 h 97"/>
                <a:gd name="T6" fmla="*/ 260 w 1340"/>
                <a:gd name="T7" fmla="*/ 68 h 97"/>
                <a:gd name="T8" fmla="*/ 262 w 1340"/>
                <a:gd name="T9" fmla="*/ 97 h 97"/>
                <a:gd name="T10" fmla="*/ 263 w 1340"/>
                <a:gd name="T11" fmla="*/ 97 h 97"/>
                <a:gd name="T12" fmla="*/ 265 w 1340"/>
                <a:gd name="T13" fmla="*/ 97 h 97"/>
                <a:gd name="T14" fmla="*/ 1083 w 1340"/>
                <a:gd name="T15" fmla="*/ 90 h 97"/>
                <a:gd name="T16" fmla="*/ 1157 w 1340"/>
                <a:gd name="T17" fmla="*/ 21 h 97"/>
                <a:gd name="T18" fmla="*/ 541 w 1340"/>
                <a:gd name="T19" fmla="*/ 26 h 97"/>
                <a:gd name="T20" fmla="*/ 470 w 1340"/>
                <a:gd name="T21" fmla="*/ 94 h 97"/>
                <a:gd name="T22" fmla="*/ 470 w 1340"/>
                <a:gd name="T23" fmla="*/ 94 h 97"/>
                <a:gd name="T24" fmla="*/ 430 w 1340"/>
                <a:gd name="T25" fmla="*/ 95 h 97"/>
                <a:gd name="T26" fmla="*/ 495 w 1340"/>
                <a:gd name="T27" fmla="*/ 27 h 97"/>
                <a:gd name="T28" fmla="*/ 339 w 1340"/>
                <a:gd name="T29" fmla="*/ 28 h 97"/>
                <a:gd name="T30" fmla="*/ 337 w 1340"/>
                <a:gd name="T31" fmla="*/ 28 h 97"/>
                <a:gd name="T32" fmla="*/ 218 w 1340"/>
                <a:gd name="T33" fmla="*/ 20 h 97"/>
                <a:gd name="T34" fmla="*/ 1340 w 1340"/>
                <a:gd name="T35" fmla="*/ 20 h 97"/>
                <a:gd name="T36" fmla="*/ 1340 w 1340"/>
                <a:gd name="T37" fmla="*/ 20 h 97"/>
                <a:gd name="T38" fmla="*/ 1301 w 1340"/>
                <a:gd name="T39" fmla="*/ 20 h 97"/>
                <a:gd name="T40" fmla="*/ 1221 w 1340"/>
                <a:gd name="T41" fmla="*/ 89 h 97"/>
                <a:gd name="T42" fmla="*/ 1220 w 1340"/>
                <a:gd name="T43" fmla="*/ 89 h 97"/>
                <a:gd name="T44" fmla="*/ 1221 w 1340"/>
                <a:gd name="T45" fmla="*/ 89 h 97"/>
                <a:gd name="T46" fmla="*/ 1221 w 1340"/>
                <a:gd name="T47" fmla="*/ 89 h 97"/>
                <a:gd name="T48" fmla="*/ 1276 w 1340"/>
                <a:gd name="T49" fmla="*/ 89 h 97"/>
                <a:gd name="T50" fmla="*/ 1281 w 1340"/>
                <a:gd name="T51" fmla="*/ 88 h 97"/>
                <a:gd name="T52" fmla="*/ 1340 w 1340"/>
                <a:gd name="T53" fmla="*/ 20 h 97"/>
                <a:gd name="T54" fmla="*/ 1340 w 1340"/>
                <a:gd name="T55" fmla="*/ 20 h 97"/>
                <a:gd name="T56" fmla="*/ 73 w 1340"/>
                <a:gd name="T57" fmla="*/ 0 h 97"/>
                <a:gd name="T58" fmla="*/ 20 w 1340"/>
                <a:gd name="T59" fmla="*/ 7 h 97"/>
                <a:gd name="T60" fmla="*/ 0 w 1340"/>
                <a:gd name="T61" fmla="*/ 9 h 97"/>
                <a:gd name="T62" fmla="*/ 180 w 1340"/>
                <a:gd name="T63" fmla="*/ 16 h 97"/>
                <a:gd name="T64" fmla="*/ 75 w 1340"/>
                <a:gd name="T65" fmla="*/ 1 h 97"/>
                <a:gd name="T66" fmla="*/ 73 w 1340"/>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0" h="97">
                  <a:moveTo>
                    <a:pt x="218" y="20"/>
                  </a:moveTo>
                  <a:cubicBezTo>
                    <a:pt x="221" y="21"/>
                    <a:pt x="224" y="23"/>
                    <a:pt x="227" y="24"/>
                  </a:cubicBezTo>
                  <a:cubicBezTo>
                    <a:pt x="235" y="29"/>
                    <a:pt x="242" y="35"/>
                    <a:pt x="248" y="42"/>
                  </a:cubicBezTo>
                  <a:cubicBezTo>
                    <a:pt x="253" y="49"/>
                    <a:pt x="257" y="58"/>
                    <a:pt x="260" y="68"/>
                  </a:cubicBezTo>
                  <a:cubicBezTo>
                    <a:pt x="262" y="77"/>
                    <a:pt x="263" y="87"/>
                    <a:pt x="262" y="97"/>
                  </a:cubicBezTo>
                  <a:cubicBezTo>
                    <a:pt x="262" y="97"/>
                    <a:pt x="263" y="97"/>
                    <a:pt x="263" y="97"/>
                  </a:cubicBezTo>
                  <a:cubicBezTo>
                    <a:pt x="264" y="97"/>
                    <a:pt x="265" y="97"/>
                    <a:pt x="265" y="97"/>
                  </a:cubicBezTo>
                  <a:cubicBezTo>
                    <a:pt x="1083" y="90"/>
                    <a:pt x="1083" y="90"/>
                    <a:pt x="1083" y="90"/>
                  </a:cubicBezTo>
                  <a:cubicBezTo>
                    <a:pt x="1113" y="82"/>
                    <a:pt x="1139" y="55"/>
                    <a:pt x="1157" y="21"/>
                  </a:cubicBezTo>
                  <a:cubicBezTo>
                    <a:pt x="541" y="26"/>
                    <a:pt x="541" y="26"/>
                    <a:pt x="541" y="26"/>
                  </a:cubicBezTo>
                  <a:cubicBezTo>
                    <a:pt x="526" y="61"/>
                    <a:pt x="502" y="87"/>
                    <a:pt x="470" y="94"/>
                  </a:cubicBezTo>
                  <a:cubicBezTo>
                    <a:pt x="470" y="94"/>
                    <a:pt x="470" y="94"/>
                    <a:pt x="470" y="94"/>
                  </a:cubicBezTo>
                  <a:cubicBezTo>
                    <a:pt x="430" y="95"/>
                    <a:pt x="430" y="95"/>
                    <a:pt x="430" y="95"/>
                  </a:cubicBezTo>
                  <a:cubicBezTo>
                    <a:pt x="456" y="87"/>
                    <a:pt x="479" y="60"/>
                    <a:pt x="495" y="27"/>
                  </a:cubicBezTo>
                  <a:cubicBezTo>
                    <a:pt x="339" y="28"/>
                    <a:pt x="339" y="28"/>
                    <a:pt x="339" y="28"/>
                  </a:cubicBezTo>
                  <a:cubicBezTo>
                    <a:pt x="339" y="28"/>
                    <a:pt x="338" y="28"/>
                    <a:pt x="337" y="28"/>
                  </a:cubicBezTo>
                  <a:cubicBezTo>
                    <a:pt x="315" y="28"/>
                    <a:pt x="269" y="25"/>
                    <a:pt x="218" y="20"/>
                  </a:cubicBezTo>
                  <a:moveTo>
                    <a:pt x="1340" y="20"/>
                  </a:moveTo>
                  <a:cubicBezTo>
                    <a:pt x="1340" y="20"/>
                    <a:pt x="1340" y="20"/>
                    <a:pt x="1340" y="20"/>
                  </a:cubicBezTo>
                  <a:cubicBezTo>
                    <a:pt x="1301" y="20"/>
                    <a:pt x="1301" y="20"/>
                    <a:pt x="1301" y="20"/>
                  </a:cubicBezTo>
                  <a:cubicBezTo>
                    <a:pt x="1284" y="56"/>
                    <a:pt x="1257" y="82"/>
                    <a:pt x="1221" y="89"/>
                  </a:cubicBezTo>
                  <a:cubicBezTo>
                    <a:pt x="1220" y="89"/>
                    <a:pt x="1220" y="89"/>
                    <a:pt x="1220" y="89"/>
                  </a:cubicBezTo>
                  <a:cubicBezTo>
                    <a:pt x="1221" y="89"/>
                    <a:pt x="1221" y="89"/>
                    <a:pt x="1221" y="89"/>
                  </a:cubicBezTo>
                  <a:cubicBezTo>
                    <a:pt x="1221" y="89"/>
                    <a:pt x="1221" y="89"/>
                    <a:pt x="1221" y="89"/>
                  </a:cubicBezTo>
                  <a:cubicBezTo>
                    <a:pt x="1276" y="89"/>
                    <a:pt x="1276" y="89"/>
                    <a:pt x="1276" y="89"/>
                  </a:cubicBezTo>
                  <a:cubicBezTo>
                    <a:pt x="1281" y="88"/>
                    <a:pt x="1281" y="88"/>
                    <a:pt x="1281" y="88"/>
                  </a:cubicBezTo>
                  <a:cubicBezTo>
                    <a:pt x="1304" y="75"/>
                    <a:pt x="1325" y="50"/>
                    <a:pt x="1340" y="20"/>
                  </a:cubicBezTo>
                  <a:cubicBezTo>
                    <a:pt x="1340" y="20"/>
                    <a:pt x="1340" y="20"/>
                    <a:pt x="1340" y="20"/>
                  </a:cubicBezTo>
                  <a:moveTo>
                    <a:pt x="73" y="0"/>
                  </a:moveTo>
                  <a:cubicBezTo>
                    <a:pt x="58" y="3"/>
                    <a:pt x="39" y="5"/>
                    <a:pt x="20" y="7"/>
                  </a:cubicBezTo>
                  <a:cubicBezTo>
                    <a:pt x="13" y="8"/>
                    <a:pt x="6" y="8"/>
                    <a:pt x="0" y="9"/>
                  </a:cubicBezTo>
                  <a:cubicBezTo>
                    <a:pt x="180" y="16"/>
                    <a:pt x="180" y="16"/>
                    <a:pt x="180" y="16"/>
                  </a:cubicBezTo>
                  <a:cubicBezTo>
                    <a:pt x="144" y="12"/>
                    <a:pt x="108" y="7"/>
                    <a:pt x="75" y="1"/>
                  </a:cubicBezTo>
                  <a:cubicBezTo>
                    <a:pt x="73" y="1"/>
                    <a:pt x="73" y="1"/>
                    <a:pt x="73" y="0"/>
                  </a:cubicBezTo>
                </a:path>
              </a:pathLst>
            </a:custGeom>
            <a:solidFill>
              <a:srgbClr val="A6224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2" name="íṡļíḋè"/>
            <p:cNvSpPr/>
            <p:nvPr/>
          </p:nvSpPr>
          <p:spPr bwMode="auto">
            <a:xfrm>
              <a:off x="7013575" y="3582988"/>
              <a:ext cx="341313" cy="109538"/>
            </a:xfrm>
            <a:custGeom>
              <a:avLst/>
              <a:gdLst>
                <a:gd name="T0" fmla="*/ 218 w 218"/>
                <a:gd name="T1" fmla="*/ 0 h 70"/>
                <a:gd name="T2" fmla="*/ 74 w 218"/>
                <a:gd name="T3" fmla="*/ 1 h 70"/>
                <a:gd name="T4" fmla="*/ 0 w 218"/>
                <a:gd name="T5" fmla="*/ 70 h 70"/>
                <a:gd name="T6" fmla="*/ 137 w 218"/>
                <a:gd name="T7" fmla="*/ 69 h 70"/>
                <a:gd name="T8" fmla="*/ 138 w 218"/>
                <a:gd name="T9" fmla="*/ 69 h 70"/>
                <a:gd name="T10" fmla="*/ 218 w 218"/>
                <a:gd name="T11" fmla="*/ 0 h 70"/>
              </a:gdLst>
              <a:ahLst/>
              <a:cxnLst>
                <a:cxn ang="0">
                  <a:pos x="T0" y="T1"/>
                </a:cxn>
                <a:cxn ang="0">
                  <a:pos x="T2" y="T3"/>
                </a:cxn>
                <a:cxn ang="0">
                  <a:pos x="T4" y="T5"/>
                </a:cxn>
                <a:cxn ang="0">
                  <a:pos x="T6" y="T7"/>
                </a:cxn>
                <a:cxn ang="0">
                  <a:pos x="T8" y="T9"/>
                </a:cxn>
                <a:cxn ang="0">
                  <a:pos x="T10" y="T11"/>
                </a:cxn>
              </a:cxnLst>
              <a:rect l="0" t="0" r="r" b="b"/>
              <a:pathLst>
                <a:path w="218" h="70">
                  <a:moveTo>
                    <a:pt x="218" y="0"/>
                  </a:moveTo>
                  <a:cubicBezTo>
                    <a:pt x="74" y="1"/>
                    <a:pt x="74" y="1"/>
                    <a:pt x="74" y="1"/>
                  </a:cubicBezTo>
                  <a:cubicBezTo>
                    <a:pt x="56" y="35"/>
                    <a:pt x="30" y="62"/>
                    <a:pt x="0" y="70"/>
                  </a:cubicBezTo>
                  <a:cubicBezTo>
                    <a:pt x="137" y="69"/>
                    <a:pt x="137" y="69"/>
                    <a:pt x="137" y="69"/>
                  </a:cubicBezTo>
                  <a:cubicBezTo>
                    <a:pt x="138" y="69"/>
                    <a:pt x="138" y="69"/>
                    <a:pt x="138" y="69"/>
                  </a:cubicBezTo>
                  <a:cubicBezTo>
                    <a:pt x="174" y="62"/>
                    <a:pt x="201" y="36"/>
                    <a:pt x="218" y="0"/>
                  </a:cubicBezTo>
                </a:path>
              </a:pathLst>
            </a:custGeom>
            <a:solidFill>
              <a:srgbClr val="91B13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3" name="ïŝlíḑè"/>
            <p:cNvSpPr/>
            <p:nvPr/>
          </p:nvSpPr>
          <p:spPr bwMode="auto">
            <a:xfrm>
              <a:off x="5991225" y="3592513"/>
              <a:ext cx="173038" cy="107950"/>
            </a:xfrm>
            <a:custGeom>
              <a:avLst/>
              <a:gdLst>
                <a:gd name="T0" fmla="*/ 111 w 111"/>
                <a:gd name="T1" fmla="*/ 0 h 69"/>
                <a:gd name="T2" fmla="*/ 65 w 111"/>
                <a:gd name="T3" fmla="*/ 1 h 69"/>
                <a:gd name="T4" fmla="*/ 0 w 111"/>
                <a:gd name="T5" fmla="*/ 69 h 69"/>
                <a:gd name="T6" fmla="*/ 40 w 111"/>
                <a:gd name="T7" fmla="*/ 68 h 69"/>
                <a:gd name="T8" fmla="*/ 40 w 111"/>
                <a:gd name="T9" fmla="*/ 68 h 69"/>
                <a:gd name="T10" fmla="*/ 111 w 111"/>
                <a:gd name="T11" fmla="*/ 0 h 69"/>
              </a:gdLst>
              <a:ahLst/>
              <a:cxnLst>
                <a:cxn ang="0">
                  <a:pos x="T0" y="T1"/>
                </a:cxn>
                <a:cxn ang="0">
                  <a:pos x="T2" y="T3"/>
                </a:cxn>
                <a:cxn ang="0">
                  <a:pos x="T4" y="T5"/>
                </a:cxn>
                <a:cxn ang="0">
                  <a:pos x="T6" y="T7"/>
                </a:cxn>
                <a:cxn ang="0">
                  <a:pos x="T8" y="T9"/>
                </a:cxn>
                <a:cxn ang="0">
                  <a:pos x="T10" y="T11"/>
                </a:cxn>
              </a:cxnLst>
              <a:rect l="0" t="0" r="r" b="b"/>
              <a:pathLst>
                <a:path w="111" h="69">
                  <a:moveTo>
                    <a:pt x="111" y="0"/>
                  </a:moveTo>
                  <a:cubicBezTo>
                    <a:pt x="65" y="1"/>
                    <a:pt x="65" y="1"/>
                    <a:pt x="65" y="1"/>
                  </a:cubicBezTo>
                  <a:cubicBezTo>
                    <a:pt x="49" y="34"/>
                    <a:pt x="26" y="61"/>
                    <a:pt x="0" y="69"/>
                  </a:cubicBezTo>
                  <a:cubicBezTo>
                    <a:pt x="40" y="68"/>
                    <a:pt x="40" y="68"/>
                    <a:pt x="40" y="68"/>
                  </a:cubicBezTo>
                  <a:cubicBezTo>
                    <a:pt x="40" y="68"/>
                    <a:pt x="40" y="68"/>
                    <a:pt x="40" y="68"/>
                  </a:cubicBezTo>
                  <a:cubicBezTo>
                    <a:pt x="72" y="61"/>
                    <a:pt x="96" y="35"/>
                    <a:pt x="111" y="0"/>
                  </a:cubicBezTo>
                </a:path>
              </a:pathLst>
            </a:custGeom>
            <a:solidFill>
              <a:srgbClr val="BDBF2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4" name="išľíďé"/>
            <p:cNvSpPr/>
            <p:nvPr/>
          </p:nvSpPr>
          <p:spPr bwMode="auto">
            <a:xfrm>
              <a:off x="7623175" y="3573463"/>
              <a:ext cx="4763" cy="9525"/>
            </a:xfrm>
            <a:custGeom>
              <a:avLst/>
              <a:gdLst>
                <a:gd name="T0" fmla="*/ 3 w 3"/>
                <a:gd name="T1" fmla="*/ 0 h 7"/>
                <a:gd name="T2" fmla="*/ 0 w 3"/>
                <a:gd name="T3" fmla="*/ 7 h 7"/>
                <a:gd name="T4" fmla="*/ 3 w 3"/>
                <a:gd name="T5" fmla="*/ 0 h 7"/>
              </a:gdLst>
              <a:ahLst/>
              <a:cxnLst>
                <a:cxn ang="0">
                  <a:pos x="T0" y="T1"/>
                </a:cxn>
                <a:cxn ang="0">
                  <a:pos x="T2" y="T3"/>
                </a:cxn>
                <a:cxn ang="0">
                  <a:pos x="T4" y="T5"/>
                </a:cxn>
              </a:cxnLst>
              <a:rect l="0" t="0" r="r" b="b"/>
              <a:pathLst>
                <a:path w="3" h="7">
                  <a:moveTo>
                    <a:pt x="3" y="0"/>
                  </a:moveTo>
                  <a:cubicBezTo>
                    <a:pt x="2" y="2"/>
                    <a:pt x="1" y="5"/>
                    <a:pt x="0" y="7"/>
                  </a:cubicBezTo>
                  <a:cubicBezTo>
                    <a:pt x="1" y="5"/>
                    <a:pt x="2" y="2"/>
                    <a:pt x="3" y="0"/>
                  </a:cubicBezTo>
                </a:path>
              </a:pathLst>
            </a:custGeom>
            <a:solidFill>
              <a:srgbClr val="C1C4C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5" name="íśḻiḓê"/>
            <p:cNvSpPr/>
            <p:nvPr/>
          </p:nvSpPr>
          <p:spPr bwMode="auto">
            <a:xfrm>
              <a:off x="7392988" y="3689350"/>
              <a:ext cx="38100" cy="0"/>
            </a:xfrm>
            <a:custGeom>
              <a:avLst/>
              <a:gdLst>
                <a:gd name="T0" fmla="*/ 25 w 25"/>
                <a:gd name="T1" fmla="*/ 0 w 25"/>
                <a:gd name="T2" fmla="*/ 0 w 25"/>
                <a:gd name="T3" fmla="*/ 25 w 25"/>
              </a:gdLst>
              <a:ahLst/>
              <a:cxnLst>
                <a:cxn ang="0">
                  <a:pos x="T0" y="0"/>
                </a:cxn>
                <a:cxn ang="0">
                  <a:pos x="T1" y="0"/>
                </a:cxn>
                <a:cxn ang="0">
                  <a:pos x="T2" y="0"/>
                </a:cxn>
                <a:cxn ang="0">
                  <a:pos x="T3" y="0"/>
                </a:cxn>
              </a:cxnLst>
              <a:rect l="0" t="0" r="r" b="b"/>
              <a:pathLst>
                <a:path w="25">
                  <a:moveTo>
                    <a:pt x="25" y="0"/>
                  </a:moveTo>
                  <a:cubicBezTo>
                    <a:pt x="0" y="0"/>
                    <a:pt x="0" y="0"/>
                    <a:pt x="0" y="0"/>
                  </a:cubicBezTo>
                  <a:cubicBezTo>
                    <a:pt x="0" y="0"/>
                    <a:pt x="0" y="0"/>
                    <a:pt x="0" y="0"/>
                  </a:cubicBezTo>
                  <a:cubicBezTo>
                    <a:pt x="25" y="0"/>
                    <a:pt x="25" y="0"/>
                    <a:pt x="25" y="0"/>
                  </a:cubicBezTo>
                </a:path>
              </a:pathLst>
            </a:custGeom>
            <a:solidFill>
              <a:srgbClr val="531D1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6" name="ïṩľïḓé"/>
            <p:cNvSpPr/>
            <p:nvPr/>
          </p:nvSpPr>
          <p:spPr bwMode="auto">
            <a:xfrm>
              <a:off x="7392988" y="3567113"/>
              <a:ext cx="238125" cy="122238"/>
            </a:xfrm>
            <a:custGeom>
              <a:avLst/>
              <a:gdLst>
                <a:gd name="T0" fmla="*/ 152 w 152"/>
                <a:gd name="T1" fmla="*/ 0 h 79"/>
                <a:gd name="T2" fmla="*/ 114 w 152"/>
                <a:gd name="T3" fmla="*/ 9 h 79"/>
                <a:gd name="T4" fmla="*/ 114 w 152"/>
                <a:gd name="T5" fmla="*/ 9 h 79"/>
                <a:gd name="T6" fmla="*/ 109 w 152"/>
                <a:gd name="T7" fmla="*/ 10 h 79"/>
                <a:gd name="T8" fmla="*/ 99 w 152"/>
                <a:gd name="T9" fmla="*/ 10 h 79"/>
                <a:gd name="T10" fmla="*/ 61 w 152"/>
                <a:gd name="T11" fmla="*/ 10 h 79"/>
                <a:gd name="T12" fmla="*/ 61 w 152"/>
                <a:gd name="T13" fmla="*/ 10 h 79"/>
                <a:gd name="T14" fmla="*/ 0 w 152"/>
                <a:gd name="T15" fmla="*/ 79 h 79"/>
                <a:gd name="T16" fmla="*/ 25 w 152"/>
                <a:gd name="T17" fmla="*/ 79 h 79"/>
                <a:gd name="T18" fmla="*/ 35 w 152"/>
                <a:gd name="T19" fmla="*/ 79 h 79"/>
                <a:gd name="T20" fmla="*/ 40 w 152"/>
                <a:gd name="T21" fmla="*/ 78 h 79"/>
                <a:gd name="T22" fmla="*/ 40 w 152"/>
                <a:gd name="T23" fmla="*/ 78 h 79"/>
                <a:gd name="T24" fmla="*/ 147 w 152"/>
                <a:gd name="T25" fmla="*/ 11 h 79"/>
                <a:gd name="T26" fmla="*/ 147 w 152"/>
                <a:gd name="T27" fmla="*/ 11 h 79"/>
                <a:gd name="T28" fmla="*/ 150 w 152"/>
                <a:gd name="T29" fmla="*/ 4 h 79"/>
                <a:gd name="T30" fmla="*/ 152 w 152"/>
                <a:gd name="T3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79">
                  <a:moveTo>
                    <a:pt x="152" y="0"/>
                  </a:moveTo>
                  <a:cubicBezTo>
                    <a:pt x="140" y="5"/>
                    <a:pt x="128" y="8"/>
                    <a:pt x="114" y="9"/>
                  </a:cubicBezTo>
                  <a:cubicBezTo>
                    <a:pt x="114" y="9"/>
                    <a:pt x="114" y="9"/>
                    <a:pt x="114" y="9"/>
                  </a:cubicBezTo>
                  <a:cubicBezTo>
                    <a:pt x="113" y="9"/>
                    <a:pt x="111" y="9"/>
                    <a:pt x="109" y="10"/>
                  </a:cubicBezTo>
                  <a:cubicBezTo>
                    <a:pt x="106" y="10"/>
                    <a:pt x="103" y="10"/>
                    <a:pt x="99" y="10"/>
                  </a:cubicBezTo>
                  <a:cubicBezTo>
                    <a:pt x="61" y="10"/>
                    <a:pt x="61" y="10"/>
                    <a:pt x="61" y="10"/>
                  </a:cubicBezTo>
                  <a:cubicBezTo>
                    <a:pt x="61" y="10"/>
                    <a:pt x="61" y="10"/>
                    <a:pt x="61" y="10"/>
                  </a:cubicBezTo>
                  <a:cubicBezTo>
                    <a:pt x="47" y="42"/>
                    <a:pt x="26" y="67"/>
                    <a:pt x="0" y="79"/>
                  </a:cubicBezTo>
                  <a:cubicBezTo>
                    <a:pt x="25" y="79"/>
                    <a:pt x="25" y="79"/>
                    <a:pt x="25" y="79"/>
                  </a:cubicBezTo>
                  <a:cubicBezTo>
                    <a:pt x="29" y="79"/>
                    <a:pt x="32" y="79"/>
                    <a:pt x="35" y="79"/>
                  </a:cubicBezTo>
                  <a:cubicBezTo>
                    <a:pt x="37" y="78"/>
                    <a:pt x="39" y="78"/>
                    <a:pt x="40" y="78"/>
                  </a:cubicBezTo>
                  <a:cubicBezTo>
                    <a:pt x="40" y="78"/>
                    <a:pt x="40" y="78"/>
                    <a:pt x="40" y="78"/>
                  </a:cubicBezTo>
                  <a:cubicBezTo>
                    <a:pt x="88" y="73"/>
                    <a:pt x="127" y="47"/>
                    <a:pt x="147" y="11"/>
                  </a:cubicBezTo>
                  <a:cubicBezTo>
                    <a:pt x="147" y="11"/>
                    <a:pt x="147" y="11"/>
                    <a:pt x="147" y="11"/>
                  </a:cubicBezTo>
                  <a:cubicBezTo>
                    <a:pt x="148" y="9"/>
                    <a:pt x="149" y="6"/>
                    <a:pt x="150" y="4"/>
                  </a:cubicBezTo>
                  <a:cubicBezTo>
                    <a:pt x="151" y="3"/>
                    <a:pt x="151" y="2"/>
                    <a:pt x="152" y="0"/>
                  </a:cubicBezTo>
                </a:path>
              </a:pathLst>
            </a:custGeom>
            <a:solidFill>
              <a:srgbClr val="A6224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7" name="íṣļîḍé"/>
            <p:cNvSpPr/>
            <p:nvPr/>
          </p:nvSpPr>
          <p:spPr bwMode="auto">
            <a:xfrm>
              <a:off x="7326313" y="3689350"/>
              <a:ext cx="66675" cy="0"/>
            </a:xfrm>
            <a:custGeom>
              <a:avLst/>
              <a:gdLst>
                <a:gd name="T0" fmla="*/ 28 w 42"/>
                <a:gd name="T1" fmla="*/ 0 w 42"/>
                <a:gd name="T2" fmla="*/ 28 w 42"/>
                <a:gd name="T3" fmla="*/ 28 w 42"/>
                <a:gd name="T4" fmla="*/ 42 w 42"/>
                <a:gd name="T5" fmla="*/ 31 w 42"/>
                <a:gd name="T6" fmla="*/ 32 w 42"/>
                <a:gd name="T7" fmla="*/ 42 w 42"/>
                <a:gd name="T8" fmla="*/ 42 w 4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42">
                  <a:moveTo>
                    <a:pt x="28" y="0"/>
                  </a:moveTo>
                  <a:cubicBezTo>
                    <a:pt x="0" y="0"/>
                    <a:pt x="0" y="0"/>
                    <a:pt x="0" y="0"/>
                  </a:cubicBezTo>
                  <a:cubicBezTo>
                    <a:pt x="28" y="0"/>
                    <a:pt x="28" y="0"/>
                    <a:pt x="28" y="0"/>
                  </a:cubicBezTo>
                  <a:cubicBezTo>
                    <a:pt x="28" y="0"/>
                    <a:pt x="28" y="0"/>
                    <a:pt x="28" y="0"/>
                  </a:cubicBezTo>
                  <a:moveTo>
                    <a:pt x="42" y="0"/>
                  </a:moveTo>
                  <a:cubicBezTo>
                    <a:pt x="31" y="0"/>
                    <a:pt x="31" y="0"/>
                    <a:pt x="31" y="0"/>
                  </a:cubicBezTo>
                  <a:cubicBezTo>
                    <a:pt x="32" y="0"/>
                    <a:pt x="32" y="0"/>
                    <a:pt x="32" y="0"/>
                  </a:cubicBezTo>
                  <a:cubicBezTo>
                    <a:pt x="42" y="0"/>
                    <a:pt x="42" y="0"/>
                    <a:pt x="42" y="0"/>
                  </a:cubicBezTo>
                  <a:cubicBezTo>
                    <a:pt x="42" y="0"/>
                    <a:pt x="42" y="0"/>
                    <a:pt x="42" y="0"/>
                  </a:cubicBezTo>
                </a:path>
              </a:pathLst>
            </a:custGeom>
            <a:solidFill>
              <a:srgbClr val="31121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8" name="ïSliḑê"/>
            <p:cNvSpPr/>
            <p:nvPr/>
          </p:nvSpPr>
          <p:spPr bwMode="auto">
            <a:xfrm>
              <a:off x="7323138" y="3581400"/>
              <a:ext cx="165100" cy="107950"/>
            </a:xfrm>
            <a:custGeom>
              <a:avLst/>
              <a:gdLst>
                <a:gd name="T0" fmla="*/ 105 w 105"/>
                <a:gd name="T1" fmla="*/ 0 h 69"/>
                <a:gd name="T2" fmla="*/ 105 w 105"/>
                <a:gd name="T3" fmla="*/ 0 h 69"/>
                <a:gd name="T4" fmla="*/ 59 w 105"/>
                <a:gd name="T5" fmla="*/ 1 h 69"/>
                <a:gd name="T6" fmla="*/ 59 w 105"/>
                <a:gd name="T7" fmla="*/ 1 h 69"/>
                <a:gd name="T8" fmla="*/ 0 w 105"/>
                <a:gd name="T9" fmla="*/ 69 h 69"/>
                <a:gd name="T10" fmla="*/ 2 w 105"/>
                <a:gd name="T11" fmla="*/ 69 h 69"/>
                <a:gd name="T12" fmla="*/ 30 w 105"/>
                <a:gd name="T13" fmla="*/ 69 h 69"/>
                <a:gd name="T14" fmla="*/ 33 w 105"/>
                <a:gd name="T15" fmla="*/ 69 h 69"/>
                <a:gd name="T16" fmla="*/ 33 w 105"/>
                <a:gd name="T17" fmla="*/ 69 h 69"/>
                <a:gd name="T18" fmla="*/ 44 w 105"/>
                <a:gd name="T19" fmla="*/ 69 h 69"/>
                <a:gd name="T20" fmla="*/ 105 w 105"/>
                <a:gd name="T21" fmla="*/ 0 h 69"/>
                <a:gd name="T22" fmla="*/ 105 w 105"/>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69">
                  <a:moveTo>
                    <a:pt x="105" y="0"/>
                  </a:moveTo>
                  <a:cubicBezTo>
                    <a:pt x="105" y="0"/>
                    <a:pt x="105" y="0"/>
                    <a:pt x="105" y="0"/>
                  </a:cubicBezTo>
                  <a:cubicBezTo>
                    <a:pt x="59" y="1"/>
                    <a:pt x="59" y="1"/>
                    <a:pt x="59" y="1"/>
                  </a:cubicBezTo>
                  <a:cubicBezTo>
                    <a:pt x="59" y="1"/>
                    <a:pt x="59" y="1"/>
                    <a:pt x="59" y="1"/>
                  </a:cubicBezTo>
                  <a:cubicBezTo>
                    <a:pt x="44" y="31"/>
                    <a:pt x="23" y="56"/>
                    <a:pt x="0" y="69"/>
                  </a:cubicBezTo>
                  <a:cubicBezTo>
                    <a:pt x="2" y="69"/>
                    <a:pt x="2" y="69"/>
                    <a:pt x="2" y="69"/>
                  </a:cubicBezTo>
                  <a:cubicBezTo>
                    <a:pt x="30" y="69"/>
                    <a:pt x="30" y="69"/>
                    <a:pt x="30" y="69"/>
                  </a:cubicBezTo>
                  <a:cubicBezTo>
                    <a:pt x="33" y="69"/>
                    <a:pt x="33" y="69"/>
                    <a:pt x="33" y="69"/>
                  </a:cubicBezTo>
                  <a:cubicBezTo>
                    <a:pt x="33" y="69"/>
                    <a:pt x="33" y="69"/>
                    <a:pt x="33" y="69"/>
                  </a:cubicBezTo>
                  <a:cubicBezTo>
                    <a:pt x="44" y="69"/>
                    <a:pt x="44" y="69"/>
                    <a:pt x="44" y="69"/>
                  </a:cubicBezTo>
                  <a:cubicBezTo>
                    <a:pt x="70" y="57"/>
                    <a:pt x="91" y="32"/>
                    <a:pt x="105" y="0"/>
                  </a:cubicBezTo>
                  <a:cubicBezTo>
                    <a:pt x="105" y="0"/>
                    <a:pt x="105" y="0"/>
                    <a:pt x="105" y="0"/>
                  </a:cubicBezTo>
                </a:path>
              </a:pathLst>
            </a:custGeom>
            <a:solidFill>
              <a:srgbClr val="63152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19" name="íṩļïḍè"/>
            <p:cNvSpPr/>
            <p:nvPr/>
          </p:nvSpPr>
          <p:spPr bwMode="auto">
            <a:xfrm>
              <a:off x="5432425" y="3552825"/>
              <a:ext cx="6350"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2" y="0"/>
                    <a:pt x="3" y="0"/>
                    <a:pt x="4" y="0"/>
                  </a:cubicBezTo>
                </a:path>
              </a:pathLst>
            </a:custGeom>
            <a:solidFill>
              <a:srgbClr val="C1C4C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0" name="íŝ1îḋê"/>
            <p:cNvSpPr/>
            <p:nvPr/>
          </p:nvSpPr>
          <p:spPr bwMode="auto">
            <a:xfrm>
              <a:off x="5013325" y="3178175"/>
              <a:ext cx="762000" cy="504825"/>
            </a:xfrm>
            <a:custGeom>
              <a:avLst/>
              <a:gdLst>
                <a:gd name="T0" fmla="*/ 487 w 487"/>
                <a:gd name="T1" fmla="*/ 9 h 324"/>
                <a:gd name="T2" fmla="*/ 487 w 487"/>
                <a:gd name="T3" fmla="*/ 324 h 324"/>
                <a:gd name="T4" fmla="*/ 0 w 487"/>
                <a:gd name="T5" fmla="*/ 295 h 324"/>
                <a:gd name="T6" fmla="*/ 44 w 487"/>
                <a:gd name="T7" fmla="*/ 123 h 324"/>
                <a:gd name="T8" fmla="*/ 12 w 487"/>
                <a:gd name="T9" fmla="*/ 16 h 324"/>
                <a:gd name="T10" fmla="*/ 0 w 487"/>
                <a:gd name="T11" fmla="*/ 0 h 324"/>
                <a:gd name="T12" fmla="*/ 487 w 487"/>
                <a:gd name="T13" fmla="*/ 9 h 324"/>
              </a:gdLst>
              <a:ahLst/>
              <a:cxnLst>
                <a:cxn ang="0">
                  <a:pos x="T0" y="T1"/>
                </a:cxn>
                <a:cxn ang="0">
                  <a:pos x="T2" y="T3"/>
                </a:cxn>
                <a:cxn ang="0">
                  <a:pos x="T4" y="T5"/>
                </a:cxn>
                <a:cxn ang="0">
                  <a:pos x="T6" y="T7"/>
                </a:cxn>
                <a:cxn ang="0">
                  <a:pos x="T8" y="T9"/>
                </a:cxn>
                <a:cxn ang="0">
                  <a:pos x="T10" y="T11"/>
                </a:cxn>
                <a:cxn ang="0">
                  <a:pos x="T12" y="T13"/>
                </a:cxn>
              </a:cxnLst>
              <a:rect l="0" t="0" r="r" b="b"/>
              <a:pathLst>
                <a:path w="487" h="324">
                  <a:moveTo>
                    <a:pt x="487" y="9"/>
                  </a:moveTo>
                  <a:cubicBezTo>
                    <a:pt x="487" y="324"/>
                    <a:pt x="487" y="324"/>
                    <a:pt x="487" y="324"/>
                  </a:cubicBezTo>
                  <a:cubicBezTo>
                    <a:pt x="0" y="295"/>
                    <a:pt x="0" y="295"/>
                    <a:pt x="0" y="295"/>
                  </a:cubicBezTo>
                  <a:cubicBezTo>
                    <a:pt x="36" y="249"/>
                    <a:pt x="50" y="192"/>
                    <a:pt x="44" y="123"/>
                  </a:cubicBezTo>
                  <a:cubicBezTo>
                    <a:pt x="40" y="82"/>
                    <a:pt x="30" y="43"/>
                    <a:pt x="12" y="16"/>
                  </a:cubicBezTo>
                  <a:cubicBezTo>
                    <a:pt x="9" y="10"/>
                    <a:pt x="5" y="5"/>
                    <a:pt x="0" y="0"/>
                  </a:cubicBezTo>
                  <a:lnTo>
                    <a:pt x="487" y="9"/>
                  </a:lnTo>
                  <a:close/>
                </a:path>
              </a:pathLst>
            </a:custGeom>
            <a:solidFill>
              <a:srgbClr val="D8CAC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1" name="ïśļîḍê"/>
            <p:cNvSpPr/>
            <p:nvPr/>
          </p:nvSpPr>
          <p:spPr bwMode="auto">
            <a:xfrm>
              <a:off x="5591175" y="3198813"/>
              <a:ext cx="15875" cy="1588"/>
            </a:xfrm>
            <a:custGeom>
              <a:avLst/>
              <a:gdLst>
                <a:gd name="T0" fmla="*/ 0 w 10"/>
                <a:gd name="T1" fmla="*/ 0 h 1"/>
                <a:gd name="T2" fmla="*/ 10 w 10"/>
                <a:gd name="T3" fmla="*/ 1 h 1"/>
                <a:gd name="T4" fmla="*/ 10 w 10"/>
                <a:gd name="T5" fmla="*/ 0 h 1"/>
                <a:gd name="T6" fmla="*/ 0 w 10"/>
                <a:gd name="T7" fmla="*/ 0 h 1"/>
              </a:gdLst>
              <a:ahLst/>
              <a:cxnLst>
                <a:cxn ang="0">
                  <a:pos x="T0" y="T1"/>
                </a:cxn>
                <a:cxn ang="0">
                  <a:pos x="T2" y="T3"/>
                </a:cxn>
                <a:cxn ang="0">
                  <a:pos x="T4" y="T5"/>
                </a:cxn>
                <a:cxn ang="0">
                  <a:pos x="T6" y="T7"/>
                </a:cxn>
              </a:cxnLst>
              <a:rect l="0" t="0" r="r" b="b"/>
              <a:pathLst>
                <a:path w="10" h="1">
                  <a:moveTo>
                    <a:pt x="0" y="0"/>
                  </a:moveTo>
                  <a:cubicBezTo>
                    <a:pt x="3" y="0"/>
                    <a:pt x="7" y="1"/>
                    <a:pt x="10" y="1"/>
                  </a:cubicBezTo>
                  <a:cubicBezTo>
                    <a:pt x="10" y="0"/>
                    <a:pt x="10" y="0"/>
                    <a:pt x="10" y="0"/>
                  </a:cubicBezTo>
                  <a:cubicBezTo>
                    <a:pt x="10" y="0"/>
                    <a:pt x="10" y="0"/>
                    <a:pt x="0" y="0"/>
                  </a:cubicBezTo>
                  <a:close/>
                </a:path>
              </a:pathLst>
            </a:custGeom>
            <a:solidFill>
              <a:srgbClr val="FF644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2" name="işḻïdê"/>
            <p:cNvSpPr/>
            <p:nvPr/>
          </p:nvSpPr>
          <p:spPr bwMode="auto">
            <a:xfrm>
              <a:off x="5078413" y="3336925"/>
              <a:ext cx="585788" cy="60325"/>
            </a:xfrm>
            <a:custGeom>
              <a:avLst/>
              <a:gdLst>
                <a:gd name="T0" fmla="*/ 3 w 369"/>
                <a:gd name="T1" fmla="*/ 30 h 38"/>
                <a:gd name="T2" fmla="*/ 368 w 369"/>
                <a:gd name="T3" fmla="*/ 38 h 38"/>
                <a:gd name="T4" fmla="*/ 369 w 369"/>
                <a:gd name="T5" fmla="*/ 8 h 38"/>
                <a:gd name="T6" fmla="*/ 0 w 369"/>
                <a:gd name="T7" fmla="*/ 0 h 38"/>
                <a:gd name="T8" fmla="*/ 3 w 369"/>
                <a:gd name="T9" fmla="*/ 30 h 38"/>
              </a:gdLst>
              <a:ahLst/>
              <a:cxnLst>
                <a:cxn ang="0">
                  <a:pos x="T0" y="T1"/>
                </a:cxn>
                <a:cxn ang="0">
                  <a:pos x="T2" y="T3"/>
                </a:cxn>
                <a:cxn ang="0">
                  <a:pos x="T4" y="T5"/>
                </a:cxn>
                <a:cxn ang="0">
                  <a:pos x="T6" y="T7"/>
                </a:cxn>
                <a:cxn ang="0">
                  <a:pos x="T8" y="T9"/>
                </a:cxn>
              </a:cxnLst>
              <a:rect l="0" t="0" r="r" b="b"/>
              <a:pathLst>
                <a:path w="369" h="38">
                  <a:moveTo>
                    <a:pt x="3" y="30"/>
                  </a:moveTo>
                  <a:lnTo>
                    <a:pt x="368" y="38"/>
                  </a:lnTo>
                  <a:lnTo>
                    <a:pt x="369" y="8"/>
                  </a:lnTo>
                  <a:lnTo>
                    <a:pt x="0" y="0"/>
                  </a:lnTo>
                  <a:lnTo>
                    <a:pt x="3" y="30"/>
                  </a:lnTo>
                  <a:close/>
                </a:path>
              </a:pathLst>
            </a:custGeom>
            <a:solidFill>
              <a:srgbClr val="EFE8E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3" name="îṩľïḑê"/>
            <p:cNvSpPr/>
            <p:nvPr/>
          </p:nvSpPr>
          <p:spPr bwMode="auto">
            <a:xfrm>
              <a:off x="5068888" y="3479800"/>
              <a:ext cx="655638" cy="73025"/>
            </a:xfrm>
            <a:custGeom>
              <a:avLst/>
              <a:gdLst>
                <a:gd name="T0" fmla="*/ 417 w 419"/>
                <a:gd name="T1" fmla="*/ 47 h 47"/>
                <a:gd name="T2" fmla="*/ 0 w 419"/>
                <a:gd name="T3" fmla="*/ 30 h 47"/>
                <a:gd name="T4" fmla="*/ 6 w 419"/>
                <a:gd name="T5" fmla="*/ 0 h 47"/>
                <a:gd name="T6" fmla="*/ 419 w 419"/>
                <a:gd name="T7" fmla="*/ 16 h 47"/>
                <a:gd name="T8" fmla="*/ 417 w 419"/>
                <a:gd name="T9" fmla="*/ 47 h 47"/>
              </a:gdLst>
              <a:ahLst/>
              <a:cxnLst>
                <a:cxn ang="0">
                  <a:pos x="T0" y="T1"/>
                </a:cxn>
                <a:cxn ang="0">
                  <a:pos x="T2" y="T3"/>
                </a:cxn>
                <a:cxn ang="0">
                  <a:pos x="T4" y="T5"/>
                </a:cxn>
                <a:cxn ang="0">
                  <a:pos x="T6" y="T7"/>
                </a:cxn>
                <a:cxn ang="0">
                  <a:pos x="T8" y="T9"/>
                </a:cxn>
              </a:cxnLst>
              <a:rect l="0" t="0" r="r" b="b"/>
              <a:pathLst>
                <a:path w="419" h="47">
                  <a:moveTo>
                    <a:pt x="417" y="47"/>
                  </a:moveTo>
                  <a:cubicBezTo>
                    <a:pt x="0" y="30"/>
                    <a:pt x="0" y="30"/>
                    <a:pt x="0" y="30"/>
                  </a:cubicBezTo>
                  <a:cubicBezTo>
                    <a:pt x="3" y="21"/>
                    <a:pt x="5" y="11"/>
                    <a:pt x="6" y="0"/>
                  </a:cubicBezTo>
                  <a:cubicBezTo>
                    <a:pt x="419" y="16"/>
                    <a:pt x="419" y="16"/>
                    <a:pt x="419" y="16"/>
                  </a:cubicBezTo>
                  <a:lnTo>
                    <a:pt x="417" y="47"/>
                  </a:lnTo>
                  <a:close/>
                </a:path>
              </a:pathLst>
            </a:custGeom>
            <a:solidFill>
              <a:srgbClr val="EFE8E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4" name="í$ļïḓè"/>
            <p:cNvSpPr/>
            <p:nvPr/>
          </p:nvSpPr>
          <p:spPr bwMode="auto">
            <a:xfrm>
              <a:off x="5037138" y="3557588"/>
              <a:ext cx="657225" cy="73025"/>
            </a:xfrm>
            <a:custGeom>
              <a:avLst/>
              <a:gdLst>
                <a:gd name="T0" fmla="*/ 418 w 419"/>
                <a:gd name="T1" fmla="*/ 47 h 47"/>
                <a:gd name="T2" fmla="*/ 0 w 419"/>
                <a:gd name="T3" fmla="*/ 28 h 47"/>
                <a:gd name="T4" fmla="*/ 13 w 419"/>
                <a:gd name="T5" fmla="*/ 0 h 47"/>
                <a:gd name="T6" fmla="*/ 419 w 419"/>
                <a:gd name="T7" fmla="*/ 16 h 47"/>
                <a:gd name="T8" fmla="*/ 418 w 419"/>
                <a:gd name="T9" fmla="*/ 47 h 47"/>
              </a:gdLst>
              <a:ahLst/>
              <a:cxnLst>
                <a:cxn ang="0">
                  <a:pos x="T0" y="T1"/>
                </a:cxn>
                <a:cxn ang="0">
                  <a:pos x="T2" y="T3"/>
                </a:cxn>
                <a:cxn ang="0">
                  <a:pos x="T4" y="T5"/>
                </a:cxn>
                <a:cxn ang="0">
                  <a:pos x="T6" y="T7"/>
                </a:cxn>
                <a:cxn ang="0">
                  <a:pos x="T8" y="T9"/>
                </a:cxn>
              </a:cxnLst>
              <a:rect l="0" t="0" r="r" b="b"/>
              <a:pathLst>
                <a:path w="419" h="47">
                  <a:moveTo>
                    <a:pt x="418" y="47"/>
                  </a:moveTo>
                  <a:cubicBezTo>
                    <a:pt x="0" y="28"/>
                    <a:pt x="0" y="28"/>
                    <a:pt x="0" y="28"/>
                  </a:cubicBezTo>
                  <a:cubicBezTo>
                    <a:pt x="6" y="17"/>
                    <a:pt x="10" y="7"/>
                    <a:pt x="13" y="0"/>
                  </a:cubicBezTo>
                  <a:cubicBezTo>
                    <a:pt x="419" y="16"/>
                    <a:pt x="419" y="16"/>
                    <a:pt x="419" y="16"/>
                  </a:cubicBezTo>
                  <a:lnTo>
                    <a:pt x="418" y="47"/>
                  </a:lnTo>
                  <a:close/>
                </a:path>
              </a:pathLst>
            </a:custGeom>
            <a:solidFill>
              <a:srgbClr val="EFE8E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5" name="í$1iḑê"/>
            <p:cNvSpPr/>
            <p:nvPr/>
          </p:nvSpPr>
          <p:spPr bwMode="auto">
            <a:xfrm>
              <a:off x="5656263" y="3194050"/>
              <a:ext cx="257175" cy="474663"/>
            </a:xfrm>
            <a:custGeom>
              <a:avLst/>
              <a:gdLst>
                <a:gd name="T0" fmla="*/ 0 w 164"/>
                <a:gd name="T1" fmla="*/ 303 h 303"/>
                <a:gd name="T2" fmla="*/ 113 w 164"/>
                <a:gd name="T3" fmla="*/ 267 h 303"/>
                <a:gd name="T4" fmla="*/ 164 w 164"/>
                <a:gd name="T5" fmla="*/ 151 h 303"/>
                <a:gd name="T6" fmla="*/ 103 w 164"/>
                <a:gd name="T7" fmla="*/ 36 h 303"/>
                <a:gd name="T8" fmla="*/ 0 w 164"/>
                <a:gd name="T9" fmla="*/ 0 h 303"/>
                <a:gd name="T10" fmla="*/ 69 w 164"/>
                <a:gd name="T11" fmla="*/ 151 h 303"/>
                <a:gd name="T12" fmla="*/ 0 w 164"/>
                <a:gd name="T13" fmla="*/ 303 h 303"/>
              </a:gdLst>
              <a:ahLst/>
              <a:cxnLst>
                <a:cxn ang="0">
                  <a:pos x="T0" y="T1"/>
                </a:cxn>
                <a:cxn ang="0">
                  <a:pos x="T2" y="T3"/>
                </a:cxn>
                <a:cxn ang="0">
                  <a:pos x="T4" y="T5"/>
                </a:cxn>
                <a:cxn ang="0">
                  <a:pos x="T6" y="T7"/>
                </a:cxn>
                <a:cxn ang="0">
                  <a:pos x="T8" y="T9"/>
                </a:cxn>
                <a:cxn ang="0">
                  <a:pos x="T10" y="T11"/>
                </a:cxn>
                <a:cxn ang="0">
                  <a:pos x="T12" y="T13"/>
                </a:cxn>
              </a:cxnLst>
              <a:rect l="0" t="0" r="r" b="b"/>
              <a:pathLst>
                <a:path w="164" h="303">
                  <a:moveTo>
                    <a:pt x="0" y="303"/>
                  </a:moveTo>
                  <a:cubicBezTo>
                    <a:pt x="39" y="301"/>
                    <a:pt x="84" y="288"/>
                    <a:pt x="113" y="267"/>
                  </a:cubicBezTo>
                  <a:cubicBezTo>
                    <a:pt x="150" y="240"/>
                    <a:pt x="164" y="197"/>
                    <a:pt x="164" y="151"/>
                  </a:cubicBezTo>
                  <a:cubicBezTo>
                    <a:pt x="164" y="105"/>
                    <a:pt x="140" y="64"/>
                    <a:pt x="103" y="36"/>
                  </a:cubicBezTo>
                  <a:cubicBezTo>
                    <a:pt x="75" y="15"/>
                    <a:pt x="39" y="2"/>
                    <a:pt x="0" y="0"/>
                  </a:cubicBezTo>
                  <a:cubicBezTo>
                    <a:pt x="38" y="20"/>
                    <a:pt x="69" y="88"/>
                    <a:pt x="69" y="151"/>
                  </a:cubicBezTo>
                  <a:cubicBezTo>
                    <a:pt x="69" y="215"/>
                    <a:pt x="38" y="282"/>
                    <a:pt x="0" y="303"/>
                  </a:cubicBezTo>
                  <a:close/>
                </a:path>
              </a:pathLst>
            </a:custGeom>
            <a:solidFill>
              <a:srgbClr val="2A313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6" name="íṧlîḑe"/>
            <p:cNvSpPr/>
            <p:nvPr/>
          </p:nvSpPr>
          <p:spPr bwMode="auto">
            <a:xfrm>
              <a:off x="4968875" y="3194050"/>
              <a:ext cx="935038" cy="476250"/>
            </a:xfrm>
            <a:custGeom>
              <a:avLst/>
              <a:gdLst>
                <a:gd name="T0" fmla="*/ 0 w 597"/>
                <a:gd name="T1" fmla="*/ 278 h 304"/>
                <a:gd name="T2" fmla="*/ 461 w 597"/>
                <a:gd name="T3" fmla="*/ 301 h 304"/>
                <a:gd name="T4" fmla="*/ 597 w 597"/>
                <a:gd name="T5" fmla="*/ 171 h 304"/>
                <a:gd name="T6" fmla="*/ 597 w 597"/>
                <a:gd name="T7" fmla="*/ 136 h 304"/>
                <a:gd name="T8" fmla="*/ 461 w 597"/>
                <a:gd name="T9" fmla="*/ 1 h 304"/>
                <a:gd name="T10" fmla="*/ 0 w 597"/>
                <a:gd name="T11" fmla="*/ 3 h 304"/>
              </a:gdLst>
              <a:ahLst/>
              <a:cxnLst>
                <a:cxn ang="0">
                  <a:pos x="T0" y="T1"/>
                </a:cxn>
                <a:cxn ang="0">
                  <a:pos x="T2" y="T3"/>
                </a:cxn>
                <a:cxn ang="0">
                  <a:pos x="T4" y="T5"/>
                </a:cxn>
                <a:cxn ang="0">
                  <a:pos x="T6" y="T7"/>
                </a:cxn>
                <a:cxn ang="0">
                  <a:pos x="T8" y="T9"/>
                </a:cxn>
                <a:cxn ang="0">
                  <a:pos x="T10" y="T11"/>
                </a:cxn>
              </a:cxnLst>
              <a:rect l="0" t="0" r="r" b="b"/>
              <a:pathLst>
                <a:path w="597" h="304">
                  <a:moveTo>
                    <a:pt x="0" y="278"/>
                  </a:moveTo>
                  <a:cubicBezTo>
                    <a:pt x="461" y="301"/>
                    <a:pt x="461" y="301"/>
                    <a:pt x="461" y="301"/>
                  </a:cubicBezTo>
                  <a:cubicBezTo>
                    <a:pt x="536" y="304"/>
                    <a:pt x="597" y="246"/>
                    <a:pt x="597" y="171"/>
                  </a:cubicBezTo>
                  <a:cubicBezTo>
                    <a:pt x="597" y="136"/>
                    <a:pt x="597" y="136"/>
                    <a:pt x="597" y="136"/>
                  </a:cubicBezTo>
                  <a:cubicBezTo>
                    <a:pt x="597" y="61"/>
                    <a:pt x="536" y="0"/>
                    <a:pt x="461" y="1"/>
                  </a:cubicBezTo>
                  <a:cubicBezTo>
                    <a:pt x="0" y="3"/>
                    <a:pt x="0" y="3"/>
                    <a:pt x="0" y="3"/>
                  </a:cubicBezTo>
                </a:path>
              </a:pathLst>
            </a:custGeom>
            <a:noFill/>
            <a:ln w="71438" cap="flat">
              <a:solidFill>
                <a:srgbClr val="841F40"/>
              </a:solidFill>
              <a:prstDash val="solid"/>
              <a:round/>
            </a:ln>
            <a:extLst>
              <a:ext uri="{909E8E84-426E-40DD-AFC4-6F175D3DCCD1}">
                <a14:hiddenFill xmlns:a14="http://schemas.microsoft.com/office/drawing/2010/main">
                  <a:solidFill>
                    <a:srgbClr val="FFFFFF"/>
                  </a:solidFill>
                </a14:hiddenFill>
              </a:ext>
            </a:extLst>
          </p:spPr>
          <p:txBody>
            <a:bodyPr anchor="ctr"/>
            <a:p>
              <a:pPr algn="ctr"/>
              <a:endParaRPr sz="3200"/>
            </a:p>
          </p:txBody>
        </p:sp>
        <p:sp>
          <p:nvSpPr>
            <p:cNvPr id="327" name="iśļídé"/>
            <p:cNvSpPr/>
            <p:nvPr/>
          </p:nvSpPr>
          <p:spPr bwMode="auto">
            <a:xfrm>
              <a:off x="5916613" y="3030538"/>
              <a:ext cx="350838" cy="26988"/>
            </a:xfrm>
            <a:custGeom>
              <a:avLst/>
              <a:gdLst>
                <a:gd name="T0" fmla="*/ 0 w 221"/>
                <a:gd name="T1" fmla="*/ 0 h 17"/>
                <a:gd name="T2" fmla="*/ 0 w 221"/>
                <a:gd name="T3" fmla="*/ 1 h 17"/>
                <a:gd name="T4" fmla="*/ 221 w 221"/>
                <a:gd name="T5" fmla="*/ 17 h 17"/>
                <a:gd name="T6" fmla="*/ 221 w 221"/>
                <a:gd name="T7" fmla="*/ 17 h 17"/>
                <a:gd name="T8" fmla="*/ 0 w 221"/>
                <a:gd name="T9" fmla="*/ 0 h 17"/>
              </a:gdLst>
              <a:ahLst/>
              <a:cxnLst>
                <a:cxn ang="0">
                  <a:pos x="T0" y="T1"/>
                </a:cxn>
                <a:cxn ang="0">
                  <a:pos x="T2" y="T3"/>
                </a:cxn>
                <a:cxn ang="0">
                  <a:pos x="T4" y="T5"/>
                </a:cxn>
                <a:cxn ang="0">
                  <a:pos x="T6" y="T7"/>
                </a:cxn>
                <a:cxn ang="0">
                  <a:pos x="T8" y="T9"/>
                </a:cxn>
              </a:cxnLst>
              <a:rect l="0" t="0" r="r" b="b"/>
              <a:pathLst>
                <a:path w="221" h="17">
                  <a:moveTo>
                    <a:pt x="0" y="0"/>
                  </a:moveTo>
                  <a:lnTo>
                    <a:pt x="0" y="1"/>
                  </a:lnTo>
                  <a:lnTo>
                    <a:pt x="221" y="17"/>
                  </a:lnTo>
                  <a:lnTo>
                    <a:pt x="221" y="17"/>
                  </a:lnTo>
                  <a:lnTo>
                    <a:pt x="0" y="0"/>
                  </a:lnTo>
                  <a:close/>
                </a:path>
              </a:pathLst>
            </a:custGeom>
            <a:solidFill>
              <a:srgbClr val="A0A07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8" name="ïṥľîdê"/>
            <p:cNvSpPr/>
            <p:nvPr/>
          </p:nvSpPr>
          <p:spPr bwMode="auto">
            <a:xfrm>
              <a:off x="5916613" y="3030538"/>
              <a:ext cx="350838" cy="26988"/>
            </a:xfrm>
            <a:custGeom>
              <a:avLst/>
              <a:gdLst>
                <a:gd name="T0" fmla="*/ 0 w 221"/>
                <a:gd name="T1" fmla="*/ 0 h 17"/>
                <a:gd name="T2" fmla="*/ 0 w 221"/>
                <a:gd name="T3" fmla="*/ 1 h 17"/>
                <a:gd name="T4" fmla="*/ 221 w 221"/>
                <a:gd name="T5" fmla="*/ 17 h 17"/>
                <a:gd name="T6" fmla="*/ 221 w 221"/>
                <a:gd name="T7" fmla="*/ 17 h 17"/>
                <a:gd name="T8" fmla="*/ 0 w 221"/>
                <a:gd name="T9" fmla="*/ 0 h 17"/>
              </a:gdLst>
              <a:ahLst/>
              <a:cxnLst>
                <a:cxn ang="0">
                  <a:pos x="T0" y="T1"/>
                </a:cxn>
                <a:cxn ang="0">
                  <a:pos x="T2" y="T3"/>
                </a:cxn>
                <a:cxn ang="0">
                  <a:pos x="T4" y="T5"/>
                </a:cxn>
                <a:cxn ang="0">
                  <a:pos x="T6" y="T7"/>
                </a:cxn>
                <a:cxn ang="0">
                  <a:pos x="T8" y="T9"/>
                </a:cxn>
              </a:cxnLst>
              <a:rect l="0" t="0" r="r" b="b"/>
              <a:pathLst>
                <a:path w="221" h="17">
                  <a:moveTo>
                    <a:pt x="0" y="0"/>
                  </a:moveTo>
                  <a:lnTo>
                    <a:pt x="0" y="1"/>
                  </a:lnTo>
                  <a:lnTo>
                    <a:pt x="221" y="17"/>
                  </a:lnTo>
                  <a:lnTo>
                    <a:pt x="221"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29" name="ïŝliḋe"/>
            <p:cNvSpPr/>
            <p:nvPr/>
          </p:nvSpPr>
          <p:spPr bwMode="auto">
            <a:xfrm>
              <a:off x="5916613" y="2862263"/>
              <a:ext cx="350838" cy="195263"/>
            </a:xfrm>
            <a:custGeom>
              <a:avLst/>
              <a:gdLst>
                <a:gd name="T0" fmla="*/ 9 w 221"/>
                <a:gd name="T1" fmla="*/ 40 h 123"/>
                <a:gd name="T2" fmla="*/ 0 w 221"/>
                <a:gd name="T3" fmla="*/ 106 h 123"/>
                <a:gd name="T4" fmla="*/ 221 w 221"/>
                <a:gd name="T5" fmla="*/ 123 h 123"/>
                <a:gd name="T6" fmla="*/ 210 w 221"/>
                <a:gd name="T7" fmla="*/ 61 h 123"/>
                <a:gd name="T8" fmla="*/ 9 w 221"/>
                <a:gd name="T9" fmla="*/ 40 h 123"/>
                <a:gd name="T10" fmla="*/ 15 w 221"/>
                <a:gd name="T11" fmla="*/ 0 h 123"/>
                <a:gd name="T12" fmla="*/ 13 w 221"/>
                <a:gd name="T13" fmla="*/ 10 h 123"/>
                <a:gd name="T14" fmla="*/ 197 w 221"/>
                <a:gd name="T15" fmla="*/ 29 h 123"/>
                <a:gd name="T16" fmla="*/ 15 w 221"/>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123">
                  <a:moveTo>
                    <a:pt x="9" y="40"/>
                  </a:moveTo>
                  <a:lnTo>
                    <a:pt x="0" y="106"/>
                  </a:lnTo>
                  <a:lnTo>
                    <a:pt x="221" y="123"/>
                  </a:lnTo>
                  <a:lnTo>
                    <a:pt x="210" y="61"/>
                  </a:lnTo>
                  <a:lnTo>
                    <a:pt x="9" y="40"/>
                  </a:lnTo>
                  <a:close/>
                  <a:moveTo>
                    <a:pt x="15" y="0"/>
                  </a:moveTo>
                  <a:lnTo>
                    <a:pt x="13" y="10"/>
                  </a:lnTo>
                  <a:lnTo>
                    <a:pt x="197" y="29"/>
                  </a:lnTo>
                  <a:lnTo>
                    <a:pt x="15" y="0"/>
                  </a:lnTo>
                  <a:close/>
                </a:path>
              </a:pathLst>
            </a:custGeom>
            <a:solidFill>
              <a:srgbClr val="B8BBB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0" name="íşļíḍe"/>
            <p:cNvSpPr/>
            <p:nvPr/>
          </p:nvSpPr>
          <p:spPr bwMode="auto">
            <a:xfrm>
              <a:off x="5916613" y="2862263"/>
              <a:ext cx="350838" cy="195263"/>
            </a:xfrm>
            <a:custGeom>
              <a:avLst/>
              <a:gdLst>
                <a:gd name="T0" fmla="*/ 9 w 221"/>
                <a:gd name="T1" fmla="*/ 40 h 123"/>
                <a:gd name="T2" fmla="*/ 0 w 221"/>
                <a:gd name="T3" fmla="*/ 106 h 123"/>
                <a:gd name="T4" fmla="*/ 221 w 221"/>
                <a:gd name="T5" fmla="*/ 123 h 123"/>
                <a:gd name="T6" fmla="*/ 210 w 221"/>
                <a:gd name="T7" fmla="*/ 61 h 123"/>
                <a:gd name="T8" fmla="*/ 9 w 221"/>
                <a:gd name="T9" fmla="*/ 40 h 123"/>
                <a:gd name="T10" fmla="*/ 15 w 221"/>
                <a:gd name="T11" fmla="*/ 0 h 123"/>
                <a:gd name="T12" fmla="*/ 13 w 221"/>
                <a:gd name="T13" fmla="*/ 10 h 123"/>
                <a:gd name="T14" fmla="*/ 197 w 221"/>
                <a:gd name="T15" fmla="*/ 29 h 123"/>
                <a:gd name="T16" fmla="*/ 15 w 221"/>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123">
                  <a:moveTo>
                    <a:pt x="9" y="40"/>
                  </a:moveTo>
                  <a:lnTo>
                    <a:pt x="0" y="106"/>
                  </a:lnTo>
                  <a:lnTo>
                    <a:pt x="221" y="123"/>
                  </a:lnTo>
                  <a:lnTo>
                    <a:pt x="210" y="61"/>
                  </a:lnTo>
                  <a:lnTo>
                    <a:pt x="9" y="40"/>
                  </a:lnTo>
                  <a:moveTo>
                    <a:pt x="15" y="0"/>
                  </a:moveTo>
                  <a:lnTo>
                    <a:pt x="13" y="10"/>
                  </a:lnTo>
                  <a:lnTo>
                    <a:pt x="197" y="29"/>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1" name="ïşľiḋe"/>
            <p:cNvSpPr/>
            <p:nvPr/>
          </p:nvSpPr>
          <p:spPr bwMode="auto">
            <a:xfrm>
              <a:off x="5916613" y="3032125"/>
              <a:ext cx="358775" cy="85725"/>
            </a:xfrm>
            <a:custGeom>
              <a:avLst/>
              <a:gdLst>
                <a:gd name="T0" fmla="*/ 0 w 226"/>
                <a:gd name="T1" fmla="*/ 0 h 54"/>
                <a:gd name="T2" fmla="*/ 0 w 226"/>
                <a:gd name="T3" fmla="*/ 1 h 54"/>
                <a:gd name="T4" fmla="*/ 9 w 226"/>
                <a:gd name="T5" fmla="*/ 2 h 54"/>
                <a:gd name="T6" fmla="*/ 10 w 226"/>
                <a:gd name="T7" fmla="*/ 39 h 54"/>
                <a:gd name="T8" fmla="*/ 48 w 226"/>
                <a:gd name="T9" fmla="*/ 42 h 54"/>
                <a:gd name="T10" fmla="*/ 226 w 226"/>
                <a:gd name="T11" fmla="*/ 54 h 54"/>
                <a:gd name="T12" fmla="*/ 221 w 226"/>
                <a:gd name="T13" fmla="*/ 16 h 54"/>
                <a:gd name="T14" fmla="*/ 0 w 22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54">
                  <a:moveTo>
                    <a:pt x="0" y="0"/>
                  </a:moveTo>
                  <a:lnTo>
                    <a:pt x="0" y="1"/>
                  </a:lnTo>
                  <a:lnTo>
                    <a:pt x="9" y="2"/>
                  </a:lnTo>
                  <a:lnTo>
                    <a:pt x="10" y="39"/>
                  </a:lnTo>
                  <a:lnTo>
                    <a:pt x="48" y="42"/>
                  </a:lnTo>
                  <a:lnTo>
                    <a:pt x="226" y="54"/>
                  </a:lnTo>
                  <a:lnTo>
                    <a:pt x="221" y="16"/>
                  </a:lnTo>
                  <a:lnTo>
                    <a:pt x="0" y="0"/>
                  </a:lnTo>
                  <a:close/>
                </a:path>
              </a:pathLst>
            </a:custGeom>
            <a:solidFill>
              <a:srgbClr val="5E20D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2" name="îşḷiḑe"/>
            <p:cNvSpPr/>
            <p:nvPr/>
          </p:nvSpPr>
          <p:spPr bwMode="auto">
            <a:xfrm>
              <a:off x="5916613" y="3032125"/>
              <a:ext cx="358775" cy="85725"/>
            </a:xfrm>
            <a:custGeom>
              <a:avLst/>
              <a:gdLst>
                <a:gd name="T0" fmla="*/ 0 w 226"/>
                <a:gd name="T1" fmla="*/ 0 h 54"/>
                <a:gd name="T2" fmla="*/ 0 w 226"/>
                <a:gd name="T3" fmla="*/ 1 h 54"/>
                <a:gd name="T4" fmla="*/ 9 w 226"/>
                <a:gd name="T5" fmla="*/ 2 h 54"/>
                <a:gd name="T6" fmla="*/ 10 w 226"/>
                <a:gd name="T7" fmla="*/ 39 h 54"/>
                <a:gd name="T8" fmla="*/ 48 w 226"/>
                <a:gd name="T9" fmla="*/ 42 h 54"/>
                <a:gd name="T10" fmla="*/ 226 w 226"/>
                <a:gd name="T11" fmla="*/ 54 h 54"/>
                <a:gd name="T12" fmla="*/ 221 w 226"/>
                <a:gd name="T13" fmla="*/ 16 h 54"/>
                <a:gd name="T14" fmla="*/ 0 w 22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54">
                  <a:moveTo>
                    <a:pt x="0" y="0"/>
                  </a:moveTo>
                  <a:lnTo>
                    <a:pt x="0" y="1"/>
                  </a:lnTo>
                  <a:lnTo>
                    <a:pt x="9" y="2"/>
                  </a:lnTo>
                  <a:lnTo>
                    <a:pt x="10" y="39"/>
                  </a:lnTo>
                  <a:lnTo>
                    <a:pt x="48" y="42"/>
                  </a:lnTo>
                  <a:lnTo>
                    <a:pt x="226" y="54"/>
                  </a:lnTo>
                  <a:lnTo>
                    <a:pt x="221"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3" name="íş1ide"/>
            <p:cNvSpPr/>
            <p:nvPr/>
          </p:nvSpPr>
          <p:spPr bwMode="auto">
            <a:xfrm>
              <a:off x="5932488" y="3094038"/>
              <a:ext cx="60325" cy="4763"/>
            </a:xfrm>
            <a:custGeom>
              <a:avLst/>
              <a:gdLst>
                <a:gd name="T0" fmla="*/ 0 w 38"/>
                <a:gd name="T1" fmla="*/ 0 h 3"/>
                <a:gd name="T2" fmla="*/ 0 w 38"/>
                <a:gd name="T3" fmla="*/ 0 h 3"/>
                <a:gd name="T4" fmla="*/ 38 w 38"/>
                <a:gd name="T5" fmla="*/ 3 h 3"/>
                <a:gd name="T6" fmla="*/ 0 w 38"/>
                <a:gd name="T7" fmla="*/ 0 h 3"/>
              </a:gdLst>
              <a:ahLst/>
              <a:cxnLst>
                <a:cxn ang="0">
                  <a:pos x="T0" y="T1"/>
                </a:cxn>
                <a:cxn ang="0">
                  <a:pos x="T2" y="T3"/>
                </a:cxn>
                <a:cxn ang="0">
                  <a:pos x="T4" y="T5"/>
                </a:cxn>
                <a:cxn ang="0">
                  <a:pos x="T6" y="T7"/>
                </a:cxn>
              </a:cxnLst>
              <a:rect l="0" t="0" r="r" b="b"/>
              <a:pathLst>
                <a:path w="38" h="3">
                  <a:moveTo>
                    <a:pt x="0" y="0"/>
                  </a:moveTo>
                  <a:lnTo>
                    <a:pt x="0" y="0"/>
                  </a:lnTo>
                  <a:lnTo>
                    <a:pt x="38" y="3"/>
                  </a:lnTo>
                  <a:lnTo>
                    <a:pt x="0" y="0"/>
                  </a:lnTo>
                  <a:close/>
                </a:path>
              </a:pathLst>
            </a:custGeom>
            <a:solidFill>
              <a:srgbClr val="200C5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4" name="ïṣ1iḋê"/>
            <p:cNvSpPr/>
            <p:nvPr/>
          </p:nvSpPr>
          <p:spPr bwMode="auto">
            <a:xfrm>
              <a:off x="5932488" y="3094038"/>
              <a:ext cx="60325" cy="4763"/>
            </a:xfrm>
            <a:custGeom>
              <a:avLst/>
              <a:gdLst>
                <a:gd name="T0" fmla="*/ 0 w 38"/>
                <a:gd name="T1" fmla="*/ 0 h 3"/>
                <a:gd name="T2" fmla="*/ 0 w 38"/>
                <a:gd name="T3" fmla="*/ 0 h 3"/>
                <a:gd name="T4" fmla="*/ 38 w 38"/>
                <a:gd name="T5" fmla="*/ 3 h 3"/>
                <a:gd name="T6" fmla="*/ 0 w 38"/>
                <a:gd name="T7" fmla="*/ 0 h 3"/>
              </a:gdLst>
              <a:ahLst/>
              <a:cxnLst>
                <a:cxn ang="0">
                  <a:pos x="T0" y="T1"/>
                </a:cxn>
                <a:cxn ang="0">
                  <a:pos x="T2" y="T3"/>
                </a:cxn>
                <a:cxn ang="0">
                  <a:pos x="T4" y="T5"/>
                </a:cxn>
                <a:cxn ang="0">
                  <a:pos x="T6" y="T7"/>
                </a:cxn>
              </a:cxnLst>
              <a:rect l="0" t="0" r="r" b="b"/>
              <a:pathLst>
                <a:path w="38" h="3">
                  <a:moveTo>
                    <a:pt x="0" y="0"/>
                  </a:moveTo>
                  <a:lnTo>
                    <a:pt x="0" y="0"/>
                  </a:lnTo>
                  <a:lnTo>
                    <a:pt x="38"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5" name="ïṡļíḍé"/>
            <p:cNvSpPr/>
            <p:nvPr/>
          </p:nvSpPr>
          <p:spPr bwMode="auto">
            <a:xfrm>
              <a:off x="5930900" y="2878138"/>
              <a:ext cx="319088" cy="80963"/>
            </a:xfrm>
            <a:custGeom>
              <a:avLst/>
              <a:gdLst>
                <a:gd name="T0" fmla="*/ 4 w 201"/>
                <a:gd name="T1" fmla="*/ 0 h 51"/>
                <a:gd name="T2" fmla="*/ 0 w 201"/>
                <a:gd name="T3" fmla="*/ 30 h 51"/>
                <a:gd name="T4" fmla="*/ 201 w 201"/>
                <a:gd name="T5" fmla="*/ 51 h 51"/>
                <a:gd name="T6" fmla="*/ 195 w 201"/>
                <a:gd name="T7" fmla="*/ 20 h 51"/>
                <a:gd name="T8" fmla="*/ 188 w 201"/>
                <a:gd name="T9" fmla="*/ 19 h 51"/>
                <a:gd name="T10" fmla="*/ 4 w 201"/>
                <a:gd name="T11" fmla="*/ 0 h 51"/>
              </a:gdLst>
              <a:ahLst/>
              <a:cxnLst>
                <a:cxn ang="0">
                  <a:pos x="T0" y="T1"/>
                </a:cxn>
                <a:cxn ang="0">
                  <a:pos x="T2" y="T3"/>
                </a:cxn>
                <a:cxn ang="0">
                  <a:pos x="T4" y="T5"/>
                </a:cxn>
                <a:cxn ang="0">
                  <a:pos x="T6" y="T7"/>
                </a:cxn>
                <a:cxn ang="0">
                  <a:pos x="T8" y="T9"/>
                </a:cxn>
                <a:cxn ang="0">
                  <a:pos x="T10" y="T11"/>
                </a:cxn>
              </a:cxnLst>
              <a:rect l="0" t="0" r="r" b="b"/>
              <a:pathLst>
                <a:path w="201" h="51">
                  <a:moveTo>
                    <a:pt x="4" y="0"/>
                  </a:moveTo>
                  <a:lnTo>
                    <a:pt x="0" y="30"/>
                  </a:lnTo>
                  <a:lnTo>
                    <a:pt x="201" y="51"/>
                  </a:lnTo>
                  <a:lnTo>
                    <a:pt x="195" y="20"/>
                  </a:lnTo>
                  <a:lnTo>
                    <a:pt x="188" y="19"/>
                  </a:lnTo>
                  <a:lnTo>
                    <a:pt x="4" y="0"/>
                  </a:lnTo>
                  <a:close/>
                </a:path>
              </a:pathLst>
            </a:custGeom>
            <a:solidFill>
              <a:srgbClr val="A0A07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6" name="îṧḻíḑe"/>
            <p:cNvSpPr/>
            <p:nvPr/>
          </p:nvSpPr>
          <p:spPr bwMode="auto">
            <a:xfrm>
              <a:off x="5930900" y="2878138"/>
              <a:ext cx="319088" cy="80963"/>
            </a:xfrm>
            <a:custGeom>
              <a:avLst/>
              <a:gdLst>
                <a:gd name="T0" fmla="*/ 4 w 201"/>
                <a:gd name="T1" fmla="*/ 0 h 51"/>
                <a:gd name="T2" fmla="*/ 0 w 201"/>
                <a:gd name="T3" fmla="*/ 30 h 51"/>
                <a:gd name="T4" fmla="*/ 201 w 201"/>
                <a:gd name="T5" fmla="*/ 51 h 51"/>
                <a:gd name="T6" fmla="*/ 195 w 201"/>
                <a:gd name="T7" fmla="*/ 20 h 51"/>
                <a:gd name="T8" fmla="*/ 188 w 201"/>
                <a:gd name="T9" fmla="*/ 19 h 51"/>
                <a:gd name="T10" fmla="*/ 4 w 201"/>
                <a:gd name="T11" fmla="*/ 0 h 51"/>
              </a:gdLst>
              <a:ahLst/>
              <a:cxnLst>
                <a:cxn ang="0">
                  <a:pos x="T0" y="T1"/>
                </a:cxn>
                <a:cxn ang="0">
                  <a:pos x="T2" y="T3"/>
                </a:cxn>
                <a:cxn ang="0">
                  <a:pos x="T4" y="T5"/>
                </a:cxn>
                <a:cxn ang="0">
                  <a:pos x="T6" y="T7"/>
                </a:cxn>
                <a:cxn ang="0">
                  <a:pos x="T8" y="T9"/>
                </a:cxn>
                <a:cxn ang="0">
                  <a:pos x="T10" y="T11"/>
                </a:cxn>
              </a:cxnLst>
              <a:rect l="0" t="0" r="r" b="b"/>
              <a:pathLst>
                <a:path w="201" h="51">
                  <a:moveTo>
                    <a:pt x="4" y="0"/>
                  </a:moveTo>
                  <a:lnTo>
                    <a:pt x="0" y="30"/>
                  </a:lnTo>
                  <a:lnTo>
                    <a:pt x="201" y="51"/>
                  </a:lnTo>
                  <a:lnTo>
                    <a:pt x="195" y="20"/>
                  </a:lnTo>
                  <a:lnTo>
                    <a:pt x="188" y="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7" name="išlide"/>
            <p:cNvSpPr/>
            <p:nvPr/>
          </p:nvSpPr>
          <p:spPr bwMode="auto">
            <a:xfrm>
              <a:off x="5846763" y="3163888"/>
              <a:ext cx="430213" cy="12700"/>
            </a:xfrm>
            <a:custGeom>
              <a:avLst/>
              <a:gdLst>
                <a:gd name="T0" fmla="*/ 0 w 275"/>
                <a:gd name="T1" fmla="*/ 0 h 8"/>
                <a:gd name="T2" fmla="*/ 2 w 275"/>
                <a:gd name="T3" fmla="*/ 1 h 8"/>
                <a:gd name="T4" fmla="*/ 275 w 275"/>
                <a:gd name="T5" fmla="*/ 8 h 8"/>
                <a:gd name="T6" fmla="*/ 0 w 275"/>
                <a:gd name="T7" fmla="*/ 0 h 8"/>
              </a:gdLst>
              <a:ahLst/>
              <a:cxnLst>
                <a:cxn ang="0">
                  <a:pos x="T0" y="T1"/>
                </a:cxn>
                <a:cxn ang="0">
                  <a:pos x="T2" y="T3"/>
                </a:cxn>
                <a:cxn ang="0">
                  <a:pos x="T4" y="T5"/>
                </a:cxn>
                <a:cxn ang="0">
                  <a:pos x="T6" y="T7"/>
                </a:cxn>
              </a:cxnLst>
              <a:rect l="0" t="0" r="r" b="b"/>
              <a:pathLst>
                <a:path w="275" h="8">
                  <a:moveTo>
                    <a:pt x="0" y="0"/>
                  </a:moveTo>
                  <a:cubicBezTo>
                    <a:pt x="1" y="0"/>
                    <a:pt x="1" y="1"/>
                    <a:pt x="2" y="1"/>
                  </a:cubicBezTo>
                  <a:cubicBezTo>
                    <a:pt x="275" y="8"/>
                    <a:pt x="275" y="8"/>
                    <a:pt x="275" y="8"/>
                  </a:cubicBezTo>
                  <a:cubicBezTo>
                    <a:pt x="0" y="0"/>
                    <a:pt x="0" y="0"/>
                    <a:pt x="0" y="0"/>
                  </a:cubicBezTo>
                </a:path>
              </a:pathLst>
            </a:custGeom>
            <a:solidFill>
              <a:srgbClr val="250E5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8" name="iŝ1ïḓè"/>
            <p:cNvSpPr/>
            <p:nvPr/>
          </p:nvSpPr>
          <p:spPr bwMode="auto">
            <a:xfrm>
              <a:off x="5948363" y="3306763"/>
              <a:ext cx="328613" cy="12700"/>
            </a:xfrm>
            <a:custGeom>
              <a:avLst/>
              <a:gdLst>
                <a:gd name="T0" fmla="*/ 199 w 210"/>
                <a:gd name="T1" fmla="*/ 1 h 8"/>
                <a:gd name="T2" fmla="*/ 209 w 210"/>
                <a:gd name="T3" fmla="*/ 8 h 8"/>
                <a:gd name="T4" fmla="*/ 210 w 210"/>
                <a:gd name="T5" fmla="*/ 1 h 8"/>
                <a:gd name="T6" fmla="*/ 199 w 210"/>
                <a:gd name="T7" fmla="*/ 1 h 8"/>
                <a:gd name="T8" fmla="*/ 0 w 210"/>
                <a:gd name="T9" fmla="*/ 0 h 8"/>
                <a:gd name="T10" fmla="*/ 0 w 210"/>
                <a:gd name="T11" fmla="*/ 0 h 8"/>
                <a:gd name="T12" fmla="*/ 0 w 210"/>
                <a:gd name="T13" fmla="*/ 0 h 8"/>
                <a:gd name="T14" fmla="*/ 0 w 2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8">
                  <a:moveTo>
                    <a:pt x="199" y="1"/>
                  </a:moveTo>
                  <a:cubicBezTo>
                    <a:pt x="209" y="8"/>
                    <a:pt x="209" y="8"/>
                    <a:pt x="209" y="8"/>
                  </a:cubicBezTo>
                  <a:cubicBezTo>
                    <a:pt x="210" y="1"/>
                    <a:pt x="210" y="1"/>
                    <a:pt x="210" y="1"/>
                  </a:cubicBezTo>
                  <a:cubicBezTo>
                    <a:pt x="199" y="1"/>
                    <a:pt x="199" y="1"/>
                    <a:pt x="199" y="1"/>
                  </a:cubicBezTo>
                  <a:moveTo>
                    <a:pt x="0" y="0"/>
                  </a:moveTo>
                  <a:cubicBezTo>
                    <a:pt x="0" y="0"/>
                    <a:pt x="0" y="0"/>
                    <a:pt x="0" y="0"/>
                  </a:cubicBezTo>
                  <a:cubicBezTo>
                    <a:pt x="0" y="0"/>
                    <a:pt x="0" y="0"/>
                    <a:pt x="0" y="0"/>
                  </a:cubicBezTo>
                  <a:cubicBezTo>
                    <a:pt x="0" y="0"/>
                    <a:pt x="0" y="0"/>
                    <a:pt x="0" y="0"/>
                  </a:cubicBezTo>
                </a:path>
              </a:pathLst>
            </a:custGeom>
            <a:solidFill>
              <a:srgbClr val="9A153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39" name="ïśḻíḍê"/>
            <p:cNvSpPr/>
            <p:nvPr/>
          </p:nvSpPr>
          <p:spPr bwMode="auto">
            <a:xfrm>
              <a:off x="5849938" y="3165475"/>
              <a:ext cx="427038" cy="142875"/>
            </a:xfrm>
            <a:custGeom>
              <a:avLst/>
              <a:gdLst>
                <a:gd name="T0" fmla="*/ 0 w 273"/>
                <a:gd name="T1" fmla="*/ 0 h 92"/>
                <a:gd name="T2" fmla="*/ 63 w 273"/>
                <a:gd name="T3" fmla="*/ 91 h 92"/>
                <a:gd name="T4" fmla="*/ 63 w 273"/>
                <a:gd name="T5" fmla="*/ 91 h 92"/>
                <a:gd name="T6" fmla="*/ 134 w 273"/>
                <a:gd name="T7" fmla="*/ 43 h 92"/>
                <a:gd name="T8" fmla="*/ 88 w 273"/>
                <a:gd name="T9" fmla="*/ 7 h 92"/>
                <a:gd name="T10" fmla="*/ 108 w 273"/>
                <a:gd name="T11" fmla="*/ 8 h 92"/>
                <a:gd name="T12" fmla="*/ 108 w 273"/>
                <a:gd name="T13" fmla="*/ 8 h 92"/>
                <a:gd name="T14" fmla="*/ 108 w 273"/>
                <a:gd name="T15" fmla="*/ 8 h 92"/>
                <a:gd name="T16" fmla="*/ 160 w 273"/>
                <a:gd name="T17" fmla="*/ 26 h 92"/>
                <a:gd name="T18" fmla="*/ 163 w 273"/>
                <a:gd name="T19" fmla="*/ 24 h 92"/>
                <a:gd name="T20" fmla="*/ 262 w 273"/>
                <a:gd name="T21" fmla="*/ 92 h 92"/>
                <a:gd name="T22" fmla="*/ 273 w 273"/>
                <a:gd name="T23" fmla="*/ 92 h 92"/>
                <a:gd name="T24" fmla="*/ 273 w 273"/>
                <a:gd name="T25" fmla="*/ 80 h 92"/>
                <a:gd name="T26" fmla="*/ 273 w 273"/>
                <a:gd name="T27" fmla="*/ 7 h 92"/>
                <a:gd name="T28" fmla="*/ 0 w 273"/>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92">
                  <a:moveTo>
                    <a:pt x="0" y="0"/>
                  </a:moveTo>
                  <a:cubicBezTo>
                    <a:pt x="40" y="7"/>
                    <a:pt x="64" y="59"/>
                    <a:pt x="63" y="91"/>
                  </a:cubicBezTo>
                  <a:cubicBezTo>
                    <a:pt x="63" y="91"/>
                    <a:pt x="63" y="91"/>
                    <a:pt x="63" y="91"/>
                  </a:cubicBezTo>
                  <a:cubicBezTo>
                    <a:pt x="134" y="43"/>
                    <a:pt x="134" y="43"/>
                    <a:pt x="134" y="43"/>
                  </a:cubicBezTo>
                  <a:cubicBezTo>
                    <a:pt x="121" y="26"/>
                    <a:pt x="105" y="13"/>
                    <a:pt x="88" y="7"/>
                  </a:cubicBezTo>
                  <a:cubicBezTo>
                    <a:pt x="108" y="8"/>
                    <a:pt x="108" y="8"/>
                    <a:pt x="108" y="8"/>
                  </a:cubicBezTo>
                  <a:cubicBezTo>
                    <a:pt x="108" y="8"/>
                    <a:pt x="108" y="8"/>
                    <a:pt x="108" y="8"/>
                  </a:cubicBezTo>
                  <a:cubicBezTo>
                    <a:pt x="108" y="8"/>
                    <a:pt x="108" y="8"/>
                    <a:pt x="108" y="8"/>
                  </a:cubicBezTo>
                  <a:cubicBezTo>
                    <a:pt x="127" y="9"/>
                    <a:pt x="145" y="15"/>
                    <a:pt x="160" y="26"/>
                  </a:cubicBezTo>
                  <a:cubicBezTo>
                    <a:pt x="163" y="24"/>
                    <a:pt x="163" y="24"/>
                    <a:pt x="163" y="24"/>
                  </a:cubicBezTo>
                  <a:cubicBezTo>
                    <a:pt x="262" y="92"/>
                    <a:pt x="262" y="92"/>
                    <a:pt x="262" y="92"/>
                  </a:cubicBezTo>
                  <a:cubicBezTo>
                    <a:pt x="273" y="92"/>
                    <a:pt x="273" y="92"/>
                    <a:pt x="273" y="92"/>
                  </a:cubicBezTo>
                  <a:cubicBezTo>
                    <a:pt x="273" y="80"/>
                    <a:pt x="273" y="80"/>
                    <a:pt x="273" y="80"/>
                  </a:cubicBezTo>
                  <a:cubicBezTo>
                    <a:pt x="273" y="7"/>
                    <a:pt x="273" y="7"/>
                    <a:pt x="273" y="7"/>
                  </a:cubicBezTo>
                  <a:cubicBezTo>
                    <a:pt x="0" y="0"/>
                    <a:pt x="0" y="0"/>
                    <a:pt x="0" y="0"/>
                  </a:cubicBezTo>
                </a:path>
              </a:pathLst>
            </a:custGeom>
            <a:solidFill>
              <a:srgbClr val="C02B4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40" name="iṣḷîḋê"/>
            <p:cNvSpPr/>
            <p:nvPr/>
          </p:nvSpPr>
          <p:spPr bwMode="auto">
            <a:xfrm>
              <a:off x="5988050" y="3176588"/>
              <a:ext cx="112713" cy="55563"/>
            </a:xfrm>
            <a:custGeom>
              <a:avLst/>
              <a:gdLst>
                <a:gd name="T0" fmla="*/ 0 w 72"/>
                <a:gd name="T1" fmla="*/ 0 h 36"/>
                <a:gd name="T2" fmla="*/ 46 w 72"/>
                <a:gd name="T3" fmla="*/ 36 h 36"/>
                <a:gd name="T4" fmla="*/ 72 w 72"/>
                <a:gd name="T5" fmla="*/ 19 h 36"/>
                <a:gd name="T6" fmla="*/ 20 w 72"/>
                <a:gd name="T7" fmla="*/ 1 h 36"/>
                <a:gd name="T8" fmla="*/ 20 w 72"/>
                <a:gd name="T9" fmla="*/ 1 h 36"/>
                <a:gd name="T10" fmla="*/ 20 w 72"/>
                <a:gd name="T11" fmla="*/ 1 h 36"/>
                <a:gd name="T12" fmla="*/ 0 w 72"/>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72" h="36">
                  <a:moveTo>
                    <a:pt x="0" y="0"/>
                  </a:moveTo>
                  <a:cubicBezTo>
                    <a:pt x="17" y="6"/>
                    <a:pt x="33" y="19"/>
                    <a:pt x="46" y="36"/>
                  </a:cubicBezTo>
                  <a:cubicBezTo>
                    <a:pt x="72" y="19"/>
                    <a:pt x="72" y="19"/>
                    <a:pt x="72" y="19"/>
                  </a:cubicBezTo>
                  <a:cubicBezTo>
                    <a:pt x="57" y="8"/>
                    <a:pt x="39" y="2"/>
                    <a:pt x="20" y="1"/>
                  </a:cubicBezTo>
                  <a:cubicBezTo>
                    <a:pt x="20" y="1"/>
                    <a:pt x="20" y="1"/>
                    <a:pt x="20" y="1"/>
                  </a:cubicBezTo>
                  <a:cubicBezTo>
                    <a:pt x="20" y="1"/>
                    <a:pt x="20" y="1"/>
                    <a:pt x="20" y="1"/>
                  </a:cubicBezTo>
                  <a:cubicBezTo>
                    <a:pt x="0" y="0"/>
                    <a:pt x="0" y="0"/>
                    <a:pt x="0" y="0"/>
                  </a:cubicBezTo>
                </a:path>
              </a:pathLst>
            </a:custGeom>
            <a:solidFill>
              <a:srgbClr val="BABC1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41" name="îṡļiḑê"/>
            <p:cNvSpPr/>
            <p:nvPr/>
          </p:nvSpPr>
          <p:spPr bwMode="auto">
            <a:xfrm>
              <a:off x="5969000" y="3036888"/>
              <a:ext cx="330200" cy="277813"/>
            </a:xfrm>
            <a:custGeom>
              <a:avLst/>
              <a:gdLst>
                <a:gd name="T0" fmla="*/ 0 w 208"/>
                <a:gd name="T1" fmla="*/ 0 h 175"/>
                <a:gd name="T2" fmla="*/ 2 w 208"/>
                <a:gd name="T3" fmla="*/ 164 h 175"/>
                <a:gd name="T4" fmla="*/ 118 w 208"/>
                <a:gd name="T5" fmla="*/ 106 h 175"/>
                <a:gd name="T6" fmla="*/ 208 w 208"/>
                <a:gd name="T7" fmla="*/ 175 h 175"/>
                <a:gd name="T8" fmla="*/ 206 w 208"/>
                <a:gd name="T9" fmla="*/ 14 h 175"/>
                <a:gd name="T10" fmla="*/ 0 w 208"/>
                <a:gd name="T11" fmla="*/ 0 h 175"/>
              </a:gdLst>
              <a:ahLst/>
              <a:cxnLst>
                <a:cxn ang="0">
                  <a:pos x="T0" y="T1"/>
                </a:cxn>
                <a:cxn ang="0">
                  <a:pos x="T2" y="T3"/>
                </a:cxn>
                <a:cxn ang="0">
                  <a:pos x="T4" y="T5"/>
                </a:cxn>
                <a:cxn ang="0">
                  <a:pos x="T6" y="T7"/>
                </a:cxn>
                <a:cxn ang="0">
                  <a:pos x="T8" y="T9"/>
                </a:cxn>
                <a:cxn ang="0">
                  <a:pos x="T10" y="T11"/>
                </a:cxn>
              </a:cxnLst>
              <a:rect l="0" t="0" r="r" b="b"/>
              <a:pathLst>
                <a:path w="208" h="175">
                  <a:moveTo>
                    <a:pt x="0" y="0"/>
                  </a:moveTo>
                  <a:lnTo>
                    <a:pt x="2" y="164"/>
                  </a:lnTo>
                  <a:lnTo>
                    <a:pt x="118" y="106"/>
                  </a:lnTo>
                  <a:lnTo>
                    <a:pt x="208" y="175"/>
                  </a:lnTo>
                  <a:lnTo>
                    <a:pt x="206" y="14"/>
                  </a:lnTo>
                  <a:lnTo>
                    <a:pt x="0" y="0"/>
                  </a:lnTo>
                  <a:close/>
                </a:path>
              </a:pathLst>
            </a:custGeom>
            <a:solidFill>
              <a:srgbClr val="F8B20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42" name="íşľiďe"/>
            <p:cNvSpPr/>
            <p:nvPr/>
          </p:nvSpPr>
          <p:spPr bwMode="auto">
            <a:xfrm>
              <a:off x="5969000" y="3036888"/>
              <a:ext cx="330200" cy="277813"/>
            </a:xfrm>
            <a:custGeom>
              <a:avLst/>
              <a:gdLst>
                <a:gd name="T0" fmla="*/ 0 w 208"/>
                <a:gd name="T1" fmla="*/ 0 h 175"/>
                <a:gd name="T2" fmla="*/ 2 w 208"/>
                <a:gd name="T3" fmla="*/ 164 h 175"/>
                <a:gd name="T4" fmla="*/ 118 w 208"/>
                <a:gd name="T5" fmla="*/ 106 h 175"/>
                <a:gd name="T6" fmla="*/ 208 w 208"/>
                <a:gd name="T7" fmla="*/ 175 h 175"/>
                <a:gd name="T8" fmla="*/ 206 w 208"/>
                <a:gd name="T9" fmla="*/ 14 h 175"/>
              </a:gdLst>
              <a:ahLst/>
              <a:cxnLst>
                <a:cxn ang="0">
                  <a:pos x="T0" y="T1"/>
                </a:cxn>
                <a:cxn ang="0">
                  <a:pos x="T2" y="T3"/>
                </a:cxn>
                <a:cxn ang="0">
                  <a:pos x="T4" y="T5"/>
                </a:cxn>
                <a:cxn ang="0">
                  <a:pos x="T6" y="T7"/>
                </a:cxn>
                <a:cxn ang="0">
                  <a:pos x="T8" y="T9"/>
                </a:cxn>
              </a:cxnLst>
              <a:rect l="0" t="0" r="r" b="b"/>
              <a:pathLst>
                <a:path w="208" h="175">
                  <a:moveTo>
                    <a:pt x="0" y="0"/>
                  </a:moveTo>
                  <a:lnTo>
                    <a:pt x="2" y="164"/>
                  </a:lnTo>
                  <a:lnTo>
                    <a:pt x="118" y="106"/>
                  </a:lnTo>
                  <a:lnTo>
                    <a:pt x="208" y="175"/>
                  </a:lnTo>
                  <a:lnTo>
                    <a:pt x="206"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43" name="ïŝļïďé"/>
            <p:cNvSpPr/>
            <p:nvPr/>
          </p:nvSpPr>
          <p:spPr bwMode="auto">
            <a:xfrm>
              <a:off x="5940425" y="2862263"/>
              <a:ext cx="355600" cy="196850"/>
            </a:xfrm>
            <a:custGeom>
              <a:avLst/>
              <a:gdLst>
                <a:gd name="T0" fmla="*/ 224 w 224"/>
                <a:gd name="T1" fmla="*/ 124 h 124"/>
                <a:gd name="T2" fmla="*/ 207 w 224"/>
                <a:gd name="T3" fmla="*/ 20 h 124"/>
                <a:gd name="T4" fmla="*/ 0 w 224"/>
                <a:gd name="T5" fmla="*/ 0 h 124"/>
                <a:gd name="T6" fmla="*/ 18 w 224"/>
                <a:gd name="T7" fmla="*/ 110 h 124"/>
                <a:gd name="T8" fmla="*/ 224 w 224"/>
                <a:gd name="T9" fmla="*/ 124 h 124"/>
              </a:gdLst>
              <a:ahLst/>
              <a:cxnLst>
                <a:cxn ang="0">
                  <a:pos x="T0" y="T1"/>
                </a:cxn>
                <a:cxn ang="0">
                  <a:pos x="T2" y="T3"/>
                </a:cxn>
                <a:cxn ang="0">
                  <a:pos x="T4" y="T5"/>
                </a:cxn>
                <a:cxn ang="0">
                  <a:pos x="T6" y="T7"/>
                </a:cxn>
                <a:cxn ang="0">
                  <a:pos x="T8" y="T9"/>
                </a:cxn>
              </a:cxnLst>
              <a:rect l="0" t="0" r="r" b="b"/>
              <a:pathLst>
                <a:path w="224" h="124">
                  <a:moveTo>
                    <a:pt x="224" y="124"/>
                  </a:moveTo>
                  <a:lnTo>
                    <a:pt x="207" y="20"/>
                  </a:lnTo>
                  <a:lnTo>
                    <a:pt x="0" y="0"/>
                  </a:lnTo>
                  <a:lnTo>
                    <a:pt x="18" y="110"/>
                  </a:lnTo>
                  <a:lnTo>
                    <a:pt x="224" y="124"/>
                  </a:lnTo>
                  <a:close/>
                </a:path>
              </a:pathLst>
            </a:custGeom>
            <a:solidFill>
              <a:srgbClr val="FCCD0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44" name="îṧļiḍe"/>
            <p:cNvSpPr/>
            <p:nvPr/>
          </p:nvSpPr>
          <p:spPr bwMode="auto">
            <a:xfrm>
              <a:off x="5940425" y="2862263"/>
              <a:ext cx="355600" cy="196850"/>
            </a:xfrm>
            <a:custGeom>
              <a:avLst/>
              <a:gdLst>
                <a:gd name="T0" fmla="*/ 224 w 224"/>
                <a:gd name="T1" fmla="*/ 124 h 124"/>
                <a:gd name="T2" fmla="*/ 207 w 224"/>
                <a:gd name="T3" fmla="*/ 20 h 124"/>
                <a:gd name="T4" fmla="*/ 0 w 224"/>
                <a:gd name="T5" fmla="*/ 0 h 124"/>
                <a:gd name="T6" fmla="*/ 18 w 224"/>
                <a:gd name="T7" fmla="*/ 110 h 124"/>
              </a:gdLst>
              <a:ahLst/>
              <a:cxnLst>
                <a:cxn ang="0">
                  <a:pos x="T0" y="T1"/>
                </a:cxn>
                <a:cxn ang="0">
                  <a:pos x="T2" y="T3"/>
                </a:cxn>
                <a:cxn ang="0">
                  <a:pos x="T4" y="T5"/>
                </a:cxn>
                <a:cxn ang="0">
                  <a:pos x="T6" y="T7"/>
                </a:cxn>
              </a:cxnLst>
              <a:rect l="0" t="0" r="r" b="b"/>
              <a:pathLst>
                <a:path w="224" h="124">
                  <a:moveTo>
                    <a:pt x="224" y="124"/>
                  </a:moveTo>
                  <a:lnTo>
                    <a:pt x="207" y="20"/>
                  </a:lnTo>
                  <a:lnTo>
                    <a:pt x="0" y="0"/>
                  </a:lnTo>
                  <a:lnTo>
                    <a:pt x="18"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45" name="ïśliḋê"/>
            <p:cNvSpPr/>
            <p:nvPr/>
          </p:nvSpPr>
          <p:spPr bwMode="auto">
            <a:xfrm>
              <a:off x="5876925" y="4467225"/>
              <a:ext cx="12700" cy="200025"/>
            </a:xfrm>
            <a:custGeom>
              <a:avLst/>
              <a:gdLst>
                <a:gd name="T0" fmla="*/ 8 w 8"/>
                <a:gd name="T1" fmla="*/ 0 h 128"/>
                <a:gd name="T2" fmla="*/ 8 w 8"/>
                <a:gd name="T3" fmla="*/ 128 h 128"/>
              </a:gdLst>
              <a:ahLst/>
              <a:cxnLst>
                <a:cxn ang="0">
                  <a:pos x="T0" y="T1"/>
                </a:cxn>
                <a:cxn ang="0">
                  <a:pos x="T2" y="T3"/>
                </a:cxn>
              </a:cxnLst>
              <a:rect l="0" t="0" r="r" b="b"/>
              <a:pathLst>
                <a:path w="8" h="128">
                  <a:moveTo>
                    <a:pt x="8" y="0"/>
                  </a:moveTo>
                  <a:cubicBezTo>
                    <a:pt x="2" y="45"/>
                    <a:pt x="0" y="89"/>
                    <a:pt x="8" y="128"/>
                  </a:cubicBezTo>
                </a:path>
              </a:pathLst>
            </a:custGeom>
            <a:solidFill>
              <a:srgbClr val="333A3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46" name="íṩļíḍé"/>
            <p:cNvSpPr/>
            <p:nvPr/>
          </p:nvSpPr>
          <p:spPr bwMode="auto">
            <a:xfrm>
              <a:off x="5876925" y="4467225"/>
              <a:ext cx="12700" cy="200025"/>
            </a:xfrm>
            <a:custGeom>
              <a:avLst/>
              <a:gdLst>
                <a:gd name="T0" fmla="*/ 8 w 8"/>
                <a:gd name="T1" fmla="*/ 0 h 128"/>
                <a:gd name="T2" fmla="*/ 8 w 8"/>
                <a:gd name="T3" fmla="*/ 128 h 128"/>
              </a:gdLst>
              <a:ahLst/>
              <a:cxnLst>
                <a:cxn ang="0">
                  <a:pos x="T0" y="T1"/>
                </a:cxn>
                <a:cxn ang="0">
                  <a:pos x="T2" y="T3"/>
                </a:cxn>
              </a:cxnLst>
              <a:rect l="0" t="0" r="r" b="b"/>
              <a:pathLst>
                <a:path w="8" h="128">
                  <a:moveTo>
                    <a:pt x="8" y="0"/>
                  </a:moveTo>
                  <a:cubicBezTo>
                    <a:pt x="2" y="45"/>
                    <a:pt x="0" y="89"/>
                    <a:pt x="8" y="128"/>
                  </a:cubicBezTo>
                </a:path>
              </a:pathLst>
            </a:custGeom>
            <a:noFill/>
            <a:ln w="34925" cap="rnd">
              <a:solidFill>
                <a:srgbClr val="FCCC02"/>
              </a:solidFill>
              <a:prstDash val="solid"/>
              <a:miter lim="800000"/>
            </a:ln>
            <a:extLst>
              <a:ext uri="{909E8E84-426E-40DD-AFC4-6F175D3DCCD1}">
                <a14:hiddenFill xmlns:a14="http://schemas.microsoft.com/office/drawing/2010/main">
                  <a:solidFill>
                    <a:srgbClr val="FFFFFF"/>
                  </a:solidFill>
                </a14:hiddenFill>
              </a:ext>
            </a:extLst>
          </p:spPr>
          <p:txBody>
            <a:bodyPr anchor="ctr"/>
            <a:p>
              <a:pPr algn="ctr"/>
              <a:endParaRPr sz="3200"/>
            </a:p>
          </p:txBody>
        </p:sp>
        <p:sp>
          <p:nvSpPr>
            <p:cNvPr id="347" name="îS1iḓê"/>
            <p:cNvSpPr/>
            <p:nvPr/>
          </p:nvSpPr>
          <p:spPr bwMode="auto">
            <a:xfrm>
              <a:off x="5803900" y="4516438"/>
              <a:ext cx="6350" cy="87313"/>
            </a:xfrm>
            <a:custGeom>
              <a:avLst/>
              <a:gdLst>
                <a:gd name="T0" fmla="*/ 4 w 4"/>
                <a:gd name="T1" fmla="*/ 0 h 56"/>
                <a:gd name="T2" fmla="*/ 4 w 4"/>
                <a:gd name="T3" fmla="*/ 56 h 56"/>
              </a:gdLst>
              <a:ahLst/>
              <a:cxnLst>
                <a:cxn ang="0">
                  <a:pos x="T0" y="T1"/>
                </a:cxn>
                <a:cxn ang="0">
                  <a:pos x="T2" y="T3"/>
                </a:cxn>
              </a:cxnLst>
              <a:rect l="0" t="0" r="r" b="b"/>
              <a:pathLst>
                <a:path w="4" h="56">
                  <a:moveTo>
                    <a:pt x="4" y="0"/>
                  </a:moveTo>
                  <a:cubicBezTo>
                    <a:pt x="0" y="19"/>
                    <a:pt x="0" y="37"/>
                    <a:pt x="4" y="56"/>
                  </a:cubicBezTo>
                </a:path>
              </a:pathLst>
            </a:custGeom>
            <a:solidFill>
              <a:srgbClr val="333A3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48" name="išľîḍê"/>
            <p:cNvSpPr/>
            <p:nvPr/>
          </p:nvSpPr>
          <p:spPr bwMode="auto">
            <a:xfrm>
              <a:off x="5803900" y="4516438"/>
              <a:ext cx="6350" cy="87313"/>
            </a:xfrm>
            <a:custGeom>
              <a:avLst/>
              <a:gdLst>
                <a:gd name="T0" fmla="*/ 4 w 4"/>
                <a:gd name="T1" fmla="*/ 0 h 56"/>
                <a:gd name="T2" fmla="*/ 4 w 4"/>
                <a:gd name="T3" fmla="*/ 56 h 56"/>
              </a:gdLst>
              <a:ahLst/>
              <a:cxnLst>
                <a:cxn ang="0">
                  <a:pos x="T0" y="T1"/>
                </a:cxn>
                <a:cxn ang="0">
                  <a:pos x="T2" y="T3"/>
                </a:cxn>
              </a:cxnLst>
              <a:rect l="0" t="0" r="r" b="b"/>
              <a:pathLst>
                <a:path w="4" h="56">
                  <a:moveTo>
                    <a:pt x="4" y="0"/>
                  </a:moveTo>
                  <a:cubicBezTo>
                    <a:pt x="0" y="19"/>
                    <a:pt x="0" y="37"/>
                    <a:pt x="4" y="56"/>
                  </a:cubicBezTo>
                </a:path>
              </a:pathLst>
            </a:custGeom>
            <a:noFill/>
            <a:ln w="34925" cap="rnd">
              <a:solidFill>
                <a:srgbClr val="FCCC02"/>
              </a:solidFill>
              <a:prstDash val="solid"/>
              <a:miter lim="800000"/>
            </a:ln>
            <a:extLst>
              <a:ext uri="{909E8E84-426E-40DD-AFC4-6F175D3DCCD1}">
                <a14:hiddenFill xmlns:a14="http://schemas.microsoft.com/office/drawing/2010/main">
                  <a:solidFill>
                    <a:srgbClr val="FFFFFF"/>
                  </a:solidFill>
                </a14:hiddenFill>
              </a:ext>
            </a:extLst>
          </p:spPr>
          <p:txBody>
            <a:bodyPr anchor="ctr"/>
            <a:p>
              <a:pPr algn="ctr"/>
              <a:endParaRPr sz="3200"/>
            </a:p>
          </p:txBody>
        </p:sp>
        <p:sp>
          <p:nvSpPr>
            <p:cNvPr id="349" name="isļidè"/>
            <p:cNvSpPr/>
            <p:nvPr/>
          </p:nvSpPr>
          <p:spPr bwMode="auto">
            <a:xfrm>
              <a:off x="5832475" y="2679700"/>
              <a:ext cx="1557338" cy="160338"/>
            </a:xfrm>
            <a:custGeom>
              <a:avLst/>
              <a:gdLst>
                <a:gd name="T0" fmla="*/ 0 w 994"/>
                <a:gd name="T1" fmla="*/ 0 h 103"/>
                <a:gd name="T2" fmla="*/ 0 w 994"/>
                <a:gd name="T3" fmla="*/ 0 h 103"/>
                <a:gd name="T4" fmla="*/ 0 w 994"/>
                <a:gd name="T5" fmla="*/ 0 h 103"/>
                <a:gd name="T6" fmla="*/ 994 w 994"/>
                <a:gd name="T7" fmla="*/ 103 h 103"/>
                <a:gd name="T8" fmla="*/ 994 w 994"/>
                <a:gd name="T9" fmla="*/ 103 h 103"/>
                <a:gd name="T10" fmla="*/ 0 w 994"/>
                <a:gd name="T11" fmla="*/ 0 h 103"/>
              </a:gdLst>
              <a:ahLst/>
              <a:cxnLst>
                <a:cxn ang="0">
                  <a:pos x="T0" y="T1"/>
                </a:cxn>
                <a:cxn ang="0">
                  <a:pos x="T2" y="T3"/>
                </a:cxn>
                <a:cxn ang="0">
                  <a:pos x="T4" y="T5"/>
                </a:cxn>
                <a:cxn ang="0">
                  <a:pos x="T6" y="T7"/>
                </a:cxn>
                <a:cxn ang="0">
                  <a:pos x="T8" y="T9"/>
                </a:cxn>
                <a:cxn ang="0">
                  <a:pos x="T10" y="T11"/>
                </a:cxn>
              </a:cxnLst>
              <a:rect l="0" t="0" r="r" b="b"/>
              <a:pathLst>
                <a:path w="994" h="103">
                  <a:moveTo>
                    <a:pt x="0" y="0"/>
                  </a:moveTo>
                  <a:cubicBezTo>
                    <a:pt x="0" y="0"/>
                    <a:pt x="0" y="0"/>
                    <a:pt x="0" y="0"/>
                  </a:cubicBezTo>
                  <a:cubicBezTo>
                    <a:pt x="0" y="0"/>
                    <a:pt x="0" y="0"/>
                    <a:pt x="0" y="0"/>
                  </a:cubicBezTo>
                  <a:cubicBezTo>
                    <a:pt x="994" y="103"/>
                    <a:pt x="994" y="103"/>
                    <a:pt x="994" y="103"/>
                  </a:cubicBezTo>
                  <a:cubicBezTo>
                    <a:pt x="994" y="103"/>
                    <a:pt x="994" y="103"/>
                    <a:pt x="994" y="103"/>
                  </a:cubicBezTo>
                  <a:cubicBezTo>
                    <a:pt x="0" y="0"/>
                    <a:pt x="0" y="0"/>
                    <a:pt x="0" y="0"/>
                  </a:cubicBezTo>
                </a:path>
              </a:pathLst>
            </a:custGeom>
            <a:solidFill>
              <a:srgbClr val="3314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0" name="íṣḻíḋe"/>
            <p:cNvSpPr/>
            <p:nvPr/>
          </p:nvSpPr>
          <p:spPr bwMode="auto">
            <a:xfrm>
              <a:off x="5781675" y="2679700"/>
              <a:ext cx="1608138" cy="314325"/>
            </a:xfrm>
            <a:custGeom>
              <a:avLst/>
              <a:gdLst>
                <a:gd name="T0" fmla="*/ 33 w 1027"/>
                <a:gd name="T1" fmla="*/ 0 h 202"/>
                <a:gd name="T2" fmla="*/ 0 w 1027"/>
                <a:gd name="T3" fmla="*/ 34 h 202"/>
                <a:gd name="T4" fmla="*/ 920 w 1027"/>
                <a:gd name="T5" fmla="*/ 131 h 202"/>
                <a:gd name="T6" fmla="*/ 917 w 1027"/>
                <a:gd name="T7" fmla="*/ 199 h 202"/>
                <a:gd name="T8" fmla="*/ 947 w 1027"/>
                <a:gd name="T9" fmla="*/ 202 h 202"/>
                <a:gd name="T10" fmla="*/ 953 w 1027"/>
                <a:gd name="T11" fmla="*/ 135 h 202"/>
                <a:gd name="T12" fmla="*/ 986 w 1027"/>
                <a:gd name="T13" fmla="*/ 138 h 202"/>
                <a:gd name="T14" fmla="*/ 998 w 1027"/>
                <a:gd name="T15" fmla="*/ 118 h 202"/>
                <a:gd name="T16" fmla="*/ 1027 w 1027"/>
                <a:gd name="T17" fmla="*/ 103 h 202"/>
                <a:gd name="T18" fmla="*/ 33 w 1027"/>
                <a:gd name="T1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7" h="202">
                  <a:moveTo>
                    <a:pt x="33" y="0"/>
                  </a:moveTo>
                  <a:cubicBezTo>
                    <a:pt x="25" y="3"/>
                    <a:pt x="5" y="12"/>
                    <a:pt x="0" y="34"/>
                  </a:cubicBezTo>
                  <a:cubicBezTo>
                    <a:pt x="920" y="131"/>
                    <a:pt x="920" y="131"/>
                    <a:pt x="920" y="131"/>
                  </a:cubicBezTo>
                  <a:cubicBezTo>
                    <a:pt x="916" y="153"/>
                    <a:pt x="915" y="176"/>
                    <a:pt x="917" y="199"/>
                  </a:cubicBezTo>
                  <a:cubicBezTo>
                    <a:pt x="947" y="202"/>
                    <a:pt x="947" y="202"/>
                    <a:pt x="947" y="202"/>
                  </a:cubicBezTo>
                  <a:cubicBezTo>
                    <a:pt x="946" y="178"/>
                    <a:pt x="949" y="155"/>
                    <a:pt x="953" y="135"/>
                  </a:cubicBezTo>
                  <a:cubicBezTo>
                    <a:pt x="986" y="138"/>
                    <a:pt x="986" y="138"/>
                    <a:pt x="986" y="138"/>
                  </a:cubicBezTo>
                  <a:cubicBezTo>
                    <a:pt x="989" y="130"/>
                    <a:pt x="993" y="124"/>
                    <a:pt x="998" y="118"/>
                  </a:cubicBezTo>
                  <a:cubicBezTo>
                    <a:pt x="1006" y="109"/>
                    <a:pt x="1016" y="104"/>
                    <a:pt x="1027" y="103"/>
                  </a:cubicBezTo>
                  <a:cubicBezTo>
                    <a:pt x="33" y="0"/>
                    <a:pt x="33" y="0"/>
                    <a:pt x="33" y="0"/>
                  </a:cubicBezTo>
                </a:path>
              </a:pathLst>
            </a:custGeom>
            <a:solidFill>
              <a:srgbClr val="8B8D7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1" name="îsḷíḑè"/>
            <p:cNvSpPr/>
            <p:nvPr/>
          </p:nvSpPr>
          <p:spPr bwMode="auto">
            <a:xfrm>
              <a:off x="7216775" y="2989263"/>
              <a:ext cx="90488" cy="142875"/>
            </a:xfrm>
            <a:custGeom>
              <a:avLst/>
              <a:gdLst>
                <a:gd name="T0" fmla="*/ 7 w 58"/>
                <a:gd name="T1" fmla="*/ 44 h 91"/>
                <a:gd name="T2" fmla="*/ 25 w 58"/>
                <a:gd name="T3" fmla="*/ 88 h 91"/>
                <a:gd name="T4" fmla="*/ 53 w 58"/>
                <a:gd name="T5" fmla="*/ 90 h 91"/>
                <a:gd name="T6" fmla="*/ 58 w 58"/>
                <a:gd name="T7" fmla="*/ 91 h 91"/>
                <a:gd name="T8" fmla="*/ 38 w 58"/>
                <a:gd name="T9" fmla="*/ 47 h 91"/>
                <a:gd name="T10" fmla="*/ 7 w 58"/>
                <a:gd name="T11" fmla="*/ 44 h 91"/>
                <a:gd name="T12" fmla="*/ 0 w 58"/>
                <a:gd name="T13" fmla="*/ 0 h 91"/>
                <a:gd name="T14" fmla="*/ 1 w 58"/>
                <a:gd name="T15" fmla="*/ 13 h 91"/>
                <a:gd name="T16" fmla="*/ 32 w 58"/>
                <a:gd name="T17" fmla="*/ 16 h 91"/>
                <a:gd name="T18" fmla="*/ 30 w 58"/>
                <a:gd name="T19" fmla="*/ 3 h 91"/>
                <a:gd name="T20" fmla="*/ 0 w 58"/>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1">
                  <a:moveTo>
                    <a:pt x="7" y="44"/>
                  </a:moveTo>
                  <a:cubicBezTo>
                    <a:pt x="11" y="61"/>
                    <a:pt x="18" y="76"/>
                    <a:pt x="25" y="88"/>
                  </a:cubicBezTo>
                  <a:cubicBezTo>
                    <a:pt x="53" y="90"/>
                    <a:pt x="53" y="90"/>
                    <a:pt x="53" y="90"/>
                  </a:cubicBezTo>
                  <a:cubicBezTo>
                    <a:pt x="58" y="91"/>
                    <a:pt x="58" y="91"/>
                    <a:pt x="58" y="91"/>
                  </a:cubicBezTo>
                  <a:cubicBezTo>
                    <a:pt x="49" y="77"/>
                    <a:pt x="42" y="63"/>
                    <a:pt x="38" y="47"/>
                  </a:cubicBezTo>
                  <a:cubicBezTo>
                    <a:pt x="7" y="44"/>
                    <a:pt x="7" y="44"/>
                    <a:pt x="7" y="44"/>
                  </a:cubicBezTo>
                  <a:moveTo>
                    <a:pt x="0" y="0"/>
                  </a:moveTo>
                  <a:cubicBezTo>
                    <a:pt x="0" y="4"/>
                    <a:pt x="1" y="8"/>
                    <a:pt x="1" y="13"/>
                  </a:cubicBezTo>
                  <a:cubicBezTo>
                    <a:pt x="32" y="16"/>
                    <a:pt x="32" y="16"/>
                    <a:pt x="32" y="16"/>
                  </a:cubicBezTo>
                  <a:cubicBezTo>
                    <a:pt x="31" y="12"/>
                    <a:pt x="31" y="7"/>
                    <a:pt x="30" y="3"/>
                  </a:cubicBezTo>
                  <a:cubicBezTo>
                    <a:pt x="0" y="0"/>
                    <a:pt x="0" y="0"/>
                    <a:pt x="0" y="0"/>
                  </a:cubicBezTo>
                </a:path>
              </a:pathLst>
            </a:custGeom>
            <a:solidFill>
              <a:srgbClr val="999C9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2" name="îṣlïḍê"/>
            <p:cNvSpPr/>
            <p:nvPr/>
          </p:nvSpPr>
          <p:spPr bwMode="auto">
            <a:xfrm>
              <a:off x="5781675" y="2679700"/>
              <a:ext cx="50800" cy="52388"/>
            </a:xfrm>
            <a:custGeom>
              <a:avLst/>
              <a:gdLst>
                <a:gd name="T0" fmla="*/ 33 w 33"/>
                <a:gd name="T1" fmla="*/ 0 h 34"/>
                <a:gd name="T2" fmla="*/ 0 w 33"/>
                <a:gd name="T3" fmla="*/ 34 h 34"/>
                <a:gd name="T4" fmla="*/ 0 w 33"/>
                <a:gd name="T5" fmla="*/ 34 h 34"/>
                <a:gd name="T6" fmla="*/ 33 w 33"/>
                <a:gd name="T7" fmla="*/ 0 h 34"/>
                <a:gd name="T8" fmla="*/ 33 w 33"/>
                <a:gd name="T9" fmla="*/ 0 h 34"/>
                <a:gd name="T10" fmla="*/ 33 w 33"/>
                <a:gd name="T11" fmla="*/ 0 h 34"/>
              </a:gdLst>
              <a:ahLst/>
              <a:cxnLst>
                <a:cxn ang="0">
                  <a:pos x="T0" y="T1"/>
                </a:cxn>
                <a:cxn ang="0">
                  <a:pos x="T2" y="T3"/>
                </a:cxn>
                <a:cxn ang="0">
                  <a:pos x="T4" y="T5"/>
                </a:cxn>
                <a:cxn ang="0">
                  <a:pos x="T6" y="T7"/>
                </a:cxn>
                <a:cxn ang="0">
                  <a:pos x="T8" y="T9"/>
                </a:cxn>
                <a:cxn ang="0">
                  <a:pos x="T10" y="T11"/>
                </a:cxn>
              </a:cxnLst>
              <a:rect l="0" t="0" r="r" b="b"/>
              <a:pathLst>
                <a:path w="33" h="34">
                  <a:moveTo>
                    <a:pt x="33" y="0"/>
                  </a:moveTo>
                  <a:cubicBezTo>
                    <a:pt x="25" y="3"/>
                    <a:pt x="5" y="12"/>
                    <a:pt x="0" y="34"/>
                  </a:cubicBezTo>
                  <a:cubicBezTo>
                    <a:pt x="0" y="34"/>
                    <a:pt x="0" y="34"/>
                    <a:pt x="0" y="34"/>
                  </a:cubicBezTo>
                  <a:cubicBezTo>
                    <a:pt x="5" y="12"/>
                    <a:pt x="25" y="3"/>
                    <a:pt x="33" y="0"/>
                  </a:cubicBezTo>
                  <a:cubicBezTo>
                    <a:pt x="33" y="0"/>
                    <a:pt x="33" y="0"/>
                    <a:pt x="33" y="0"/>
                  </a:cubicBezTo>
                  <a:cubicBezTo>
                    <a:pt x="33" y="0"/>
                    <a:pt x="33" y="0"/>
                    <a:pt x="33" y="0"/>
                  </a:cubicBezTo>
                </a:path>
              </a:pathLst>
            </a:custGeom>
            <a:solidFill>
              <a:srgbClr val="1E232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3" name="íṩ1îdé"/>
            <p:cNvSpPr/>
            <p:nvPr/>
          </p:nvSpPr>
          <p:spPr bwMode="auto">
            <a:xfrm>
              <a:off x="7256463" y="3127375"/>
              <a:ext cx="42863" cy="3175"/>
            </a:xfrm>
            <a:custGeom>
              <a:avLst/>
              <a:gdLst>
                <a:gd name="T0" fmla="*/ 0 w 28"/>
                <a:gd name="T1" fmla="*/ 0 h 2"/>
                <a:gd name="T2" fmla="*/ 1 w 28"/>
                <a:gd name="T3" fmla="*/ 1 h 2"/>
                <a:gd name="T4" fmla="*/ 28 w 28"/>
                <a:gd name="T5" fmla="*/ 2 h 2"/>
                <a:gd name="T6" fmla="*/ 0 w 28"/>
                <a:gd name="T7" fmla="*/ 0 h 2"/>
              </a:gdLst>
              <a:ahLst/>
              <a:cxnLst>
                <a:cxn ang="0">
                  <a:pos x="T0" y="T1"/>
                </a:cxn>
                <a:cxn ang="0">
                  <a:pos x="T2" y="T3"/>
                </a:cxn>
                <a:cxn ang="0">
                  <a:pos x="T4" y="T5"/>
                </a:cxn>
                <a:cxn ang="0">
                  <a:pos x="T6" y="T7"/>
                </a:cxn>
              </a:cxnLst>
              <a:rect l="0" t="0" r="r" b="b"/>
              <a:pathLst>
                <a:path w="28" h="2">
                  <a:moveTo>
                    <a:pt x="0" y="0"/>
                  </a:moveTo>
                  <a:cubicBezTo>
                    <a:pt x="0" y="1"/>
                    <a:pt x="1" y="1"/>
                    <a:pt x="1" y="1"/>
                  </a:cubicBezTo>
                  <a:cubicBezTo>
                    <a:pt x="28" y="2"/>
                    <a:pt x="28" y="2"/>
                    <a:pt x="28" y="2"/>
                  </a:cubicBezTo>
                  <a:cubicBezTo>
                    <a:pt x="0" y="0"/>
                    <a:pt x="0" y="0"/>
                    <a:pt x="0" y="0"/>
                  </a:cubicBezTo>
                </a:path>
              </a:pathLst>
            </a:custGeom>
            <a:solidFill>
              <a:srgbClr val="602C9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4" name="ïsḻîďe"/>
            <p:cNvSpPr/>
            <p:nvPr/>
          </p:nvSpPr>
          <p:spPr bwMode="auto">
            <a:xfrm>
              <a:off x="7218363" y="3009900"/>
              <a:ext cx="58738" cy="53975"/>
            </a:xfrm>
            <a:custGeom>
              <a:avLst/>
              <a:gdLst>
                <a:gd name="T0" fmla="*/ 0 w 37"/>
                <a:gd name="T1" fmla="*/ 0 h 34"/>
                <a:gd name="T2" fmla="*/ 6 w 37"/>
                <a:gd name="T3" fmla="*/ 31 h 34"/>
                <a:gd name="T4" fmla="*/ 37 w 37"/>
                <a:gd name="T5" fmla="*/ 34 h 34"/>
                <a:gd name="T6" fmla="*/ 31 w 37"/>
                <a:gd name="T7" fmla="*/ 3 h 34"/>
                <a:gd name="T8" fmla="*/ 0 w 37"/>
                <a:gd name="T9" fmla="*/ 0 h 34"/>
              </a:gdLst>
              <a:ahLst/>
              <a:cxnLst>
                <a:cxn ang="0">
                  <a:pos x="T0" y="T1"/>
                </a:cxn>
                <a:cxn ang="0">
                  <a:pos x="T2" y="T3"/>
                </a:cxn>
                <a:cxn ang="0">
                  <a:pos x="T4" y="T5"/>
                </a:cxn>
                <a:cxn ang="0">
                  <a:pos x="T6" y="T7"/>
                </a:cxn>
                <a:cxn ang="0">
                  <a:pos x="T8" y="T9"/>
                </a:cxn>
              </a:cxnLst>
              <a:rect l="0" t="0" r="r" b="b"/>
              <a:pathLst>
                <a:path w="37" h="34">
                  <a:moveTo>
                    <a:pt x="0" y="0"/>
                  </a:moveTo>
                  <a:cubicBezTo>
                    <a:pt x="1" y="11"/>
                    <a:pt x="3" y="21"/>
                    <a:pt x="6" y="31"/>
                  </a:cubicBezTo>
                  <a:cubicBezTo>
                    <a:pt x="37" y="34"/>
                    <a:pt x="37" y="34"/>
                    <a:pt x="37" y="34"/>
                  </a:cubicBezTo>
                  <a:cubicBezTo>
                    <a:pt x="34" y="24"/>
                    <a:pt x="32" y="13"/>
                    <a:pt x="31" y="3"/>
                  </a:cubicBezTo>
                  <a:cubicBezTo>
                    <a:pt x="0" y="0"/>
                    <a:pt x="0" y="0"/>
                    <a:pt x="0" y="0"/>
                  </a:cubicBezTo>
                </a:path>
              </a:pathLst>
            </a:custGeom>
            <a:solidFill>
              <a:srgbClr val="8B8D7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5" name="í$ľiďê"/>
            <p:cNvSpPr/>
            <p:nvPr/>
          </p:nvSpPr>
          <p:spPr bwMode="auto">
            <a:xfrm>
              <a:off x="5838825" y="2665413"/>
              <a:ext cx="1408113" cy="141288"/>
            </a:xfrm>
            <a:custGeom>
              <a:avLst/>
              <a:gdLst>
                <a:gd name="T0" fmla="*/ 10 w 887"/>
                <a:gd name="T1" fmla="*/ 0 h 89"/>
                <a:gd name="T2" fmla="*/ 0 w 887"/>
                <a:gd name="T3" fmla="*/ 7 h 89"/>
                <a:gd name="T4" fmla="*/ 885 w 887"/>
                <a:gd name="T5" fmla="*/ 89 h 89"/>
                <a:gd name="T6" fmla="*/ 887 w 887"/>
                <a:gd name="T7" fmla="*/ 86 h 89"/>
                <a:gd name="T8" fmla="*/ 10 w 887"/>
                <a:gd name="T9" fmla="*/ 0 h 89"/>
              </a:gdLst>
              <a:ahLst/>
              <a:cxnLst>
                <a:cxn ang="0">
                  <a:pos x="T0" y="T1"/>
                </a:cxn>
                <a:cxn ang="0">
                  <a:pos x="T2" y="T3"/>
                </a:cxn>
                <a:cxn ang="0">
                  <a:pos x="T4" y="T5"/>
                </a:cxn>
                <a:cxn ang="0">
                  <a:pos x="T6" y="T7"/>
                </a:cxn>
                <a:cxn ang="0">
                  <a:pos x="T8" y="T9"/>
                </a:cxn>
              </a:cxnLst>
              <a:rect l="0" t="0" r="r" b="b"/>
              <a:pathLst>
                <a:path w="887" h="89">
                  <a:moveTo>
                    <a:pt x="10" y="0"/>
                  </a:moveTo>
                  <a:lnTo>
                    <a:pt x="0" y="7"/>
                  </a:lnTo>
                  <a:lnTo>
                    <a:pt x="885" y="89"/>
                  </a:lnTo>
                  <a:lnTo>
                    <a:pt x="887" y="86"/>
                  </a:lnTo>
                  <a:lnTo>
                    <a:pt x="10" y="0"/>
                  </a:lnTo>
                  <a:close/>
                </a:path>
              </a:pathLst>
            </a:custGeom>
            <a:solidFill>
              <a:srgbClr val="56219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6" name="î$ḷïḑé"/>
            <p:cNvSpPr/>
            <p:nvPr/>
          </p:nvSpPr>
          <p:spPr bwMode="auto">
            <a:xfrm>
              <a:off x="5838825" y="2665413"/>
              <a:ext cx="1408113" cy="141288"/>
            </a:xfrm>
            <a:custGeom>
              <a:avLst/>
              <a:gdLst>
                <a:gd name="T0" fmla="*/ 10 w 887"/>
                <a:gd name="T1" fmla="*/ 0 h 89"/>
                <a:gd name="T2" fmla="*/ 0 w 887"/>
                <a:gd name="T3" fmla="*/ 7 h 89"/>
                <a:gd name="T4" fmla="*/ 885 w 887"/>
                <a:gd name="T5" fmla="*/ 89 h 89"/>
                <a:gd name="T6" fmla="*/ 887 w 887"/>
                <a:gd name="T7" fmla="*/ 86 h 89"/>
                <a:gd name="T8" fmla="*/ 10 w 887"/>
                <a:gd name="T9" fmla="*/ 0 h 89"/>
              </a:gdLst>
              <a:ahLst/>
              <a:cxnLst>
                <a:cxn ang="0">
                  <a:pos x="T0" y="T1"/>
                </a:cxn>
                <a:cxn ang="0">
                  <a:pos x="T2" y="T3"/>
                </a:cxn>
                <a:cxn ang="0">
                  <a:pos x="T4" y="T5"/>
                </a:cxn>
                <a:cxn ang="0">
                  <a:pos x="T6" y="T7"/>
                </a:cxn>
                <a:cxn ang="0">
                  <a:pos x="T8" y="T9"/>
                </a:cxn>
              </a:cxnLst>
              <a:rect l="0" t="0" r="r" b="b"/>
              <a:pathLst>
                <a:path w="887" h="89">
                  <a:moveTo>
                    <a:pt x="10" y="0"/>
                  </a:moveTo>
                  <a:lnTo>
                    <a:pt x="0" y="7"/>
                  </a:lnTo>
                  <a:lnTo>
                    <a:pt x="885" y="89"/>
                  </a:lnTo>
                  <a:lnTo>
                    <a:pt x="887" y="8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7" name="iṣlïdê"/>
            <p:cNvSpPr/>
            <p:nvPr/>
          </p:nvSpPr>
          <p:spPr bwMode="auto">
            <a:xfrm>
              <a:off x="5854700" y="2606675"/>
              <a:ext cx="1435100" cy="195263"/>
            </a:xfrm>
            <a:custGeom>
              <a:avLst/>
              <a:gdLst>
                <a:gd name="T0" fmla="*/ 46 w 904"/>
                <a:gd name="T1" fmla="*/ 0 h 123"/>
                <a:gd name="T2" fmla="*/ 0 w 904"/>
                <a:gd name="T3" fmla="*/ 37 h 123"/>
                <a:gd name="T4" fmla="*/ 877 w 904"/>
                <a:gd name="T5" fmla="*/ 123 h 123"/>
                <a:gd name="T6" fmla="*/ 904 w 904"/>
                <a:gd name="T7" fmla="*/ 85 h 123"/>
                <a:gd name="T8" fmla="*/ 46 w 904"/>
                <a:gd name="T9" fmla="*/ 0 h 123"/>
              </a:gdLst>
              <a:ahLst/>
              <a:cxnLst>
                <a:cxn ang="0">
                  <a:pos x="T0" y="T1"/>
                </a:cxn>
                <a:cxn ang="0">
                  <a:pos x="T2" y="T3"/>
                </a:cxn>
                <a:cxn ang="0">
                  <a:pos x="T4" y="T5"/>
                </a:cxn>
                <a:cxn ang="0">
                  <a:pos x="T6" y="T7"/>
                </a:cxn>
                <a:cxn ang="0">
                  <a:pos x="T8" y="T9"/>
                </a:cxn>
              </a:cxnLst>
              <a:rect l="0" t="0" r="r" b="b"/>
              <a:pathLst>
                <a:path w="904" h="123">
                  <a:moveTo>
                    <a:pt x="46" y="0"/>
                  </a:moveTo>
                  <a:lnTo>
                    <a:pt x="0" y="37"/>
                  </a:lnTo>
                  <a:lnTo>
                    <a:pt x="877" y="123"/>
                  </a:lnTo>
                  <a:lnTo>
                    <a:pt x="904" y="85"/>
                  </a:lnTo>
                  <a:lnTo>
                    <a:pt x="46" y="0"/>
                  </a:lnTo>
                  <a:close/>
                </a:path>
              </a:pathLst>
            </a:custGeom>
            <a:solidFill>
              <a:srgbClr val="7B34C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8" name="î$ḷîḓé"/>
            <p:cNvSpPr/>
            <p:nvPr/>
          </p:nvSpPr>
          <p:spPr bwMode="auto">
            <a:xfrm>
              <a:off x="5854700" y="2606675"/>
              <a:ext cx="1435100" cy="195263"/>
            </a:xfrm>
            <a:custGeom>
              <a:avLst/>
              <a:gdLst>
                <a:gd name="T0" fmla="*/ 46 w 904"/>
                <a:gd name="T1" fmla="*/ 0 h 123"/>
                <a:gd name="T2" fmla="*/ 0 w 904"/>
                <a:gd name="T3" fmla="*/ 37 h 123"/>
                <a:gd name="T4" fmla="*/ 877 w 904"/>
                <a:gd name="T5" fmla="*/ 123 h 123"/>
                <a:gd name="T6" fmla="*/ 904 w 904"/>
                <a:gd name="T7" fmla="*/ 85 h 123"/>
                <a:gd name="T8" fmla="*/ 46 w 904"/>
                <a:gd name="T9" fmla="*/ 0 h 123"/>
              </a:gdLst>
              <a:ahLst/>
              <a:cxnLst>
                <a:cxn ang="0">
                  <a:pos x="T0" y="T1"/>
                </a:cxn>
                <a:cxn ang="0">
                  <a:pos x="T2" y="T3"/>
                </a:cxn>
                <a:cxn ang="0">
                  <a:pos x="T4" y="T5"/>
                </a:cxn>
                <a:cxn ang="0">
                  <a:pos x="T6" y="T7"/>
                </a:cxn>
                <a:cxn ang="0">
                  <a:pos x="T8" y="T9"/>
                </a:cxn>
              </a:cxnLst>
              <a:rect l="0" t="0" r="r" b="b"/>
              <a:pathLst>
                <a:path w="904" h="123">
                  <a:moveTo>
                    <a:pt x="46" y="0"/>
                  </a:moveTo>
                  <a:lnTo>
                    <a:pt x="0" y="37"/>
                  </a:lnTo>
                  <a:lnTo>
                    <a:pt x="877" y="123"/>
                  </a:lnTo>
                  <a:lnTo>
                    <a:pt x="904" y="85"/>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59" name="íṣļíḑe"/>
            <p:cNvSpPr/>
            <p:nvPr/>
          </p:nvSpPr>
          <p:spPr bwMode="auto">
            <a:xfrm>
              <a:off x="4884738" y="3049588"/>
              <a:ext cx="365125" cy="98425"/>
            </a:xfrm>
            <a:custGeom>
              <a:avLst/>
              <a:gdLst>
                <a:gd name="T0" fmla="*/ 234 w 234"/>
                <a:gd name="T1" fmla="*/ 46 h 63"/>
                <a:gd name="T2" fmla="*/ 87 w 234"/>
                <a:gd name="T3" fmla="*/ 58 h 63"/>
                <a:gd name="T4" fmla="*/ 0 w 234"/>
                <a:gd name="T5" fmla="*/ 17 h 63"/>
                <a:gd name="T6" fmla="*/ 150 w 234"/>
                <a:gd name="T7" fmla="*/ 0 h 63"/>
                <a:gd name="T8" fmla="*/ 234 w 234"/>
                <a:gd name="T9" fmla="*/ 46 h 63"/>
              </a:gdLst>
              <a:ahLst/>
              <a:cxnLst>
                <a:cxn ang="0">
                  <a:pos x="T0" y="T1"/>
                </a:cxn>
                <a:cxn ang="0">
                  <a:pos x="T2" y="T3"/>
                </a:cxn>
                <a:cxn ang="0">
                  <a:pos x="T4" y="T5"/>
                </a:cxn>
                <a:cxn ang="0">
                  <a:pos x="T6" y="T7"/>
                </a:cxn>
                <a:cxn ang="0">
                  <a:pos x="T8" y="T9"/>
                </a:cxn>
              </a:cxnLst>
              <a:rect l="0" t="0" r="r" b="b"/>
              <a:pathLst>
                <a:path w="234" h="63">
                  <a:moveTo>
                    <a:pt x="234" y="46"/>
                  </a:moveTo>
                  <a:cubicBezTo>
                    <a:pt x="87" y="58"/>
                    <a:pt x="87" y="58"/>
                    <a:pt x="87" y="58"/>
                  </a:cubicBezTo>
                  <a:cubicBezTo>
                    <a:pt x="29" y="63"/>
                    <a:pt x="6" y="52"/>
                    <a:pt x="0" y="17"/>
                  </a:cubicBezTo>
                  <a:cubicBezTo>
                    <a:pt x="150" y="0"/>
                    <a:pt x="150" y="0"/>
                    <a:pt x="150" y="0"/>
                  </a:cubicBezTo>
                  <a:cubicBezTo>
                    <a:pt x="163" y="42"/>
                    <a:pt x="209" y="46"/>
                    <a:pt x="234" y="46"/>
                  </a:cubicBezTo>
                  <a:close/>
                </a:path>
              </a:pathLst>
            </a:custGeom>
            <a:solidFill>
              <a:srgbClr val="E5675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0" name="íS1îdè"/>
            <p:cNvSpPr/>
            <p:nvPr/>
          </p:nvSpPr>
          <p:spPr bwMode="auto">
            <a:xfrm>
              <a:off x="5362575" y="3013075"/>
              <a:ext cx="192088" cy="95250"/>
            </a:xfrm>
            <a:custGeom>
              <a:avLst/>
              <a:gdLst>
                <a:gd name="T0" fmla="*/ 122 w 122"/>
                <a:gd name="T1" fmla="*/ 54 h 61"/>
                <a:gd name="T2" fmla="*/ 85 w 122"/>
                <a:gd name="T3" fmla="*/ 56 h 61"/>
                <a:gd name="T4" fmla="*/ 0 w 122"/>
                <a:gd name="T5" fmla="*/ 6 h 61"/>
                <a:gd name="T6" fmla="*/ 48 w 122"/>
                <a:gd name="T7" fmla="*/ 0 h 61"/>
                <a:gd name="T8" fmla="*/ 122 w 122"/>
                <a:gd name="T9" fmla="*/ 54 h 61"/>
              </a:gdLst>
              <a:ahLst/>
              <a:cxnLst>
                <a:cxn ang="0">
                  <a:pos x="T0" y="T1"/>
                </a:cxn>
                <a:cxn ang="0">
                  <a:pos x="T2" y="T3"/>
                </a:cxn>
                <a:cxn ang="0">
                  <a:pos x="T4" y="T5"/>
                </a:cxn>
                <a:cxn ang="0">
                  <a:pos x="T6" y="T7"/>
                </a:cxn>
                <a:cxn ang="0">
                  <a:pos x="T8" y="T9"/>
                </a:cxn>
              </a:cxnLst>
              <a:rect l="0" t="0" r="r" b="b"/>
              <a:pathLst>
                <a:path w="122" h="61">
                  <a:moveTo>
                    <a:pt x="122" y="54"/>
                  </a:moveTo>
                  <a:cubicBezTo>
                    <a:pt x="85" y="56"/>
                    <a:pt x="85" y="56"/>
                    <a:pt x="85" y="56"/>
                  </a:cubicBezTo>
                  <a:cubicBezTo>
                    <a:pt x="29" y="61"/>
                    <a:pt x="2" y="49"/>
                    <a:pt x="0" y="6"/>
                  </a:cubicBezTo>
                  <a:cubicBezTo>
                    <a:pt x="48" y="0"/>
                    <a:pt x="48" y="0"/>
                    <a:pt x="48" y="0"/>
                  </a:cubicBezTo>
                  <a:cubicBezTo>
                    <a:pt x="52" y="47"/>
                    <a:pt x="96" y="53"/>
                    <a:pt x="122" y="54"/>
                  </a:cubicBezTo>
                  <a:close/>
                </a:path>
              </a:pathLst>
            </a:custGeom>
            <a:solidFill>
              <a:srgbClr val="E5675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1" name="iṡļíḋe"/>
            <p:cNvSpPr/>
            <p:nvPr/>
          </p:nvSpPr>
          <p:spPr bwMode="auto">
            <a:xfrm>
              <a:off x="7340600" y="2744788"/>
              <a:ext cx="57150" cy="7938"/>
            </a:xfrm>
            <a:custGeom>
              <a:avLst/>
              <a:gdLst>
                <a:gd name="T0" fmla="*/ 0 w 36"/>
                <a:gd name="T1" fmla="*/ 0 h 5"/>
                <a:gd name="T2" fmla="*/ 0 w 36"/>
                <a:gd name="T3" fmla="*/ 1 h 5"/>
                <a:gd name="T4" fmla="*/ 36 w 36"/>
                <a:gd name="T5" fmla="*/ 5 h 5"/>
                <a:gd name="T6" fmla="*/ 35 w 36"/>
                <a:gd name="T7" fmla="*/ 4 h 5"/>
                <a:gd name="T8" fmla="*/ 0 w 36"/>
                <a:gd name="T9" fmla="*/ 0 h 5"/>
              </a:gdLst>
              <a:ahLst/>
              <a:cxnLst>
                <a:cxn ang="0">
                  <a:pos x="T0" y="T1"/>
                </a:cxn>
                <a:cxn ang="0">
                  <a:pos x="T2" y="T3"/>
                </a:cxn>
                <a:cxn ang="0">
                  <a:pos x="T4" y="T5"/>
                </a:cxn>
                <a:cxn ang="0">
                  <a:pos x="T6" y="T7"/>
                </a:cxn>
                <a:cxn ang="0">
                  <a:pos x="T8" y="T9"/>
                </a:cxn>
              </a:cxnLst>
              <a:rect l="0" t="0" r="r" b="b"/>
              <a:pathLst>
                <a:path w="36" h="5">
                  <a:moveTo>
                    <a:pt x="0" y="0"/>
                  </a:moveTo>
                  <a:lnTo>
                    <a:pt x="0" y="1"/>
                  </a:lnTo>
                  <a:lnTo>
                    <a:pt x="36" y="5"/>
                  </a:lnTo>
                  <a:lnTo>
                    <a:pt x="35" y="4"/>
                  </a:lnTo>
                  <a:lnTo>
                    <a:pt x="0" y="0"/>
                  </a:lnTo>
                  <a:close/>
                </a:path>
              </a:pathLst>
            </a:custGeom>
            <a:solidFill>
              <a:srgbClr val="AA90C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2" name="iṥḻîḑè"/>
            <p:cNvSpPr/>
            <p:nvPr/>
          </p:nvSpPr>
          <p:spPr bwMode="auto">
            <a:xfrm>
              <a:off x="7340600" y="2744788"/>
              <a:ext cx="57150" cy="7938"/>
            </a:xfrm>
            <a:custGeom>
              <a:avLst/>
              <a:gdLst>
                <a:gd name="T0" fmla="*/ 0 w 36"/>
                <a:gd name="T1" fmla="*/ 0 h 5"/>
                <a:gd name="T2" fmla="*/ 0 w 36"/>
                <a:gd name="T3" fmla="*/ 1 h 5"/>
                <a:gd name="T4" fmla="*/ 36 w 36"/>
                <a:gd name="T5" fmla="*/ 5 h 5"/>
                <a:gd name="T6" fmla="*/ 35 w 36"/>
                <a:gd name="T7" fmla="*/ 4 h 5"/>
                <a:gd name="T8" fmla="*/ 0 w 36"/>
                <a:gd name="T9" fmla="*/ 0 h 5"/>
              </a:gdLst>
              <a:ahLst/>
              <a:cxnLst>
                <a:cxn ang="0">
                  <a:pos x="T0" y="T1"/>
                </a:cxn>
                <a:cxn ang="0">
                  <a:pos x="T2" y="T3"/>
                </a:cxn>
                <a:cxn ang="0">
                  <a:pos x="T4" y="T5"/>
                </a:cxn>
                <a:cxn ang="0">
                  <a:pos x="T6" y="T7"/>
                </a:cxn>
                <a:cxn ang="0">
                  <a:pos x="T8" y="T9"/>
                </a:cxn>
              </a:cxnLst>
              <a:rect l="0" t="0" r="r" b="b"/>
              <a:pathLst>
                <a:path w="36" h="5">
                  <a:moveTo>
                    <a:pt x="0" y="0"/>
                  </a:moveTo>
                  <a:lnTo>
                    <a:pt x="0" y="1"/>
                  </a:lnTo>
                  <a:lnTo>
                    <a:pt x="36" y="5"/>
                  </a:lnTo>
                  <a:lnTo>
                    <a:pt x="35"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3" name="íṧ1idé"/>
            <p:cNvSpPr/>
            <p:nvPr/>
          </p:nvSpPr>
          <p:spPr bwMode="auto">
            <a:xfrm>
              <a:off x="7340600" y="2811463"/>
              <a:ext cx="77788" cy="11113"/>
            </a:xfrm>
            <a:custGeom>
              <a:avLst/>
              <a:gdLst>
                <a:gd name="T0" fmla="*/ 0 w 49"/>
                <a:gd name="T1" fmla="*/ 0 h 7"/>
                <a:gd name="T2" fmla="*/ 0 w 49"/>
                <a:gd name="T3" fmla="*/ 2 h 7"/>
                <a:gd name="T4" fmla="*/ 49 w 49"/>
                <a:gd name="T5" fmla="*/ 7 h 7"/>
                <a:gd name="T6" fmla="*/ 48 w 49"/>
                <a:gd name="T7" fmla="*/ 5 h 7"/>
                <a:gd name="T8" fmla="*/ 0 w 49"/>
                <a:gd name="T9" fmla="*/ 0 h 7"/>
              </a:gdLst>
              <a:ahLst/>
              <a:cxnLst>
                <a:cxn ang="0">
                  <a:pos x="T0" y="T1"/>
                </a:cxn>
                <a:cxn ang="0">
                  <a:pos x="T2" y="T3"/>
                </a:cxn>
                <a:cxn ang="0">
                  <a:pos x="T4" y="T5"/>
                </a:cxn>
                <a:cxn ang="0">
                  <a:pos x="T6" y="T7"/>
                </a:cxn>
                <a:cxn ang="0">
                  <a:pos x="T8" y="T9"/>
                </a:cxn>
              </a:cxnLst>
              <a:rect l="0" t="0" r="r" b="b"/>
              <a:pathLst>
                <a:path w="49" h="7">
                  <a:moveTo>
                    <a:pt x="0" y="0"/>
                  </a:moveTo>
                  <a:lnTo>
                    <a:pt x="0" y="2"/>
                  </a:lnTo>
                  <a:lnTo>
                    <a:pt x="49" y="7"/>
                  </a:lnTo>
                  <a:lnTo>
                    <a:pt x="48" y="5"/>
                  </a:lnTo>
                  <a:lnTo>
                    <a:pt x="0" y="0"/>
                  </a:lnTo>
                  <a:close/>
                </a:path>
              </a:pathLst>
            </a:custGeom>
            <a:solidFill>
              <a:srgbClr val="56219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4" name="íṣľïďè"/>
            <p:cNvSpPr/>
            <p:nvPr/>
          </p:nvSpPr>
          <p:spPr bwMode="auto">
            <a:xfrm>
              <a:off x="7340600" y="2811463"/>
              <a:ext cx="77788" cy="11113"/>
            </a:xfrm>
            <a:custGeom>
              <a:avLst/>
              <a:gdLst>
                <a:gd name="T0" fmla="*/ 0 w 49"/>
                <a:gd name="T1" fmla="*/ 0 h 7"/>
                <a:gd name="T2" fmla="*/ 0 w 49"/>
                <a:gd name="T3" fmla="*/ 2 h 7"/>
                <a:gd name="T4" fmla="*/ 49 w 49"/>
                <a:gd name="T5" fmla="*/ 7 h 7"/>
                <a:gd name="T6" fmla="*/ 48 w 49"/>
                <a:gd name="T7" fmla="*/ 5 h 7"/>
                <a:gd name="T8" fmla="*/ 0 w 49"/>
                <a:gd name="T9" fmla="*/ 0 h 7"/>
              </a:gdLst>
              <a:ahLst/>
              <a:cxnLst>
                <a:cxn ang="0">
                  <a:pos x="T0" y="T1"/>
                </a:cxn>
                <a:cxn ang="0">
                  <a:pos x="T2" y="T3"/>
                </a:cxn>
                <a:cxn ang="0">
                  <a:pos x="T4" y="T5"/>
                </a:cxn>
                <a:cxn ang="0">
                  <a:pos x="T6" y="T7"/>
                </a:cxn>
                <a:cxn ang="0">
                  <a:pos x="T8" y="T9"/>
                </a:cxn>
              </a:cxnLst>
              <a:rect l="0" t="0" r="r" b="b"/>
              <a:pathLst>
                <a:path w="49" h="7">
                  <a:moveTo>
                    <a:pt x="0" y="0"/>
                  </a:moveTo>
                  <a:lnTo>
                    <a:pt x="0" y="2"/>
                  </a:lnTo>
                  <a:lnTo>
                    <a:pt x="49" y="7"/>
                  </a:lnTo>
                  <a:lnTo>
                    <a:pt x="48"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5" name="íśḷîḑé"/>
            <p:cNvSpPr/>
            <p:nvPr/>
          </p:nvSpPr>
          <p:spPr bwMode="auto">
            <a:xfrm>
              <a:off x="7340600" y="2746375"/>
              <a:ext cx="76200" cy="73025"/>
            </a:xfrm>
            <a:custGeom>
              <a:avLst/>
              <a:gdLst>
                <a:gd name="T0" fmla="*/ 0 w 48"/>
                <a:gd name="T1" fmla="*/ 0 h 46"/>
                <a:gd name="T2" fmla="*/ 0 w 48"/>
                <a:gd name="T3" fmla="*/ 41 h 46"/>
                <a:gd name="T4" fmla="*/ 48 w 48"/>
                <a:gd name="T5" fmla="*/ 46 h 46"/>
                <a:gd name="T6" fmla="*/ 36 w 48"/>
                <a:gd name="T7" fmla="*/ 4 h 46"/>
                <a:gd name="T8" fmla="*/ 0 w 48"/>
                <a:gd name="T9" fmla="*/ 0 h 46"/>
              </a:gdLst>
              <a:ahLst/>
              <a:cxnLst>
                <a:cxn ang="0">
                  <a:pos x="T0" y="T1"/>
                </a:cxn>
                <a:cxn ang="0">
                  <a:pos x="T2" y="T3"/>
                </a:cxn>
                <a:cxn ang="0">
                  <a:pos x="T4" y="T5"/>
                </a:cxn>
                <a:cxn ang="0">
                  <a:pos x="T6" y="T7"/>
                </a:cxn>
                <a:cxn ang="0">
                  <a:pos x="T8" y="T9"/>
                </a:cxn>
              </a:cxnLst>
              <a:rect l="0" t="0" r="r" b="b"/>
              <a:pathLst>
                <a:path w="48" h="46">
                  <a:moveTo>
                    <a:pt x="0" y="0"/>
                  </a:moveTo>
                  <a:lnTo>
                    <a:pt x="0" y="41"/>
                  </a:lnTo>
                  <a:lnTo>
                    <a:pt x="48" y="46"/>
                  </a:lnTo>
                  <a:lnTo>
                    <a:pt x="36" y="4"/>
                  </a:lnTo>
                  <a:lnTo>
                    <a:pt x="0" y="0"/>
                  </a:lnTo>
                  <a:close/>
                </a:path>
              </a:pathLst>
            </a:custGeom>
            <a:solidFill>
              <a:srgbClr val="7B34C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6" name="íṥļïďé"/>
            <p:cNvSpPr/>
            <p:nvPr/>
          </p:nvSpPr>
          <p:spPr bwMode="auto">
            <a:xfrm>
              <a:off x="7340600" y="2746375"/>
              <a:ext cx="76200" cy="73025"/>
            </a:xfrm>
            <a:custGeom>
              <a:avLst/>
              <a:gdLst>
                <a:gd name="T0" fmla="*/ 0 w 48"/>
                <a:gd name="T1" fmla="*/ 0 h 46"/>
                <a:gd name="T2" fmla="*/ 0 w 48"/>
                <a:gd name="T3" fmla="*/ 41 h 46"/>
                <a:gd name="T4" fmla="*/ 48 w 48"/>
                <a:gd name="T5" fmla="*/ 46 h 46"/>
                <a:gd name="T6" fmla="*/ 36 w 48"/>
                <a:gd name="T7" fmla="*/ 4 h 46"/>
                <a:gd name="T8" fmla="*/ 0 w 48"/>
                <a:gd name="T9" fmla="*/ 0 h 46"/>
              </a:gdLst>
              <a:ahLst/>
              <a:cxnLst>
                <a:cxn ang="0">
                  <a:pos x="T0" y="T1"/>
                </a:cxn>
                <a:cxn ang="0">
                  <a:pos x="T2" y="T3"/>
                </a:cxn>
                <a:cxn ang="0">
                  <a:pos x="T4" y="T5"/>
                </a:cxn>
                <a:cxn ang="0">
                  <a:pos x="T6" y="T7"/>
                </a:cxn>
                <a:cxn ang="0">
                  <a:pos x="T8" y="T9"/>
                </a:cxn>
              </a:cxnLst>
              <a:rect l="0" t="0" r="r" b="b"/>
              <a:pathLst>
                <a:path w="48" h="46">
                  <a:moveTo>
                    <a:pt x="0" y="0"/>
                  </a:moveTo>
                  <a:lnTo>
                    <a:pt x="0" y="41"/>
                  </a:lnTo>
                  <a:lnTo>
                    <a:pt x="48" y="46"/>
                  </a:lnTo>
                  <a:lnTo>
                    <a:pt x="36"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7" name="iś1îḑe"/>
            <p:cNvSpPr/>
            <p:nvPr/>
          </p:nvSpPr>
          <p:spPr bwMode="auto">
            <a:xfrm>
              <a:off x="7327900" y="3133725"/>
              <a:ext cx="65088" cy="53975"/>
            </a:xfrm>
            <a:custGeom>
              <a:avLst/>
              <a:gdLst>
                <a:gd name="T0" fmla="*/ 0 w 41"/>
                <a:gd name="T1" fmla="*/ 0 h 34"/>
                <a:gd name="T2" fmla="*/ 2 w 41"/>
                <a:gd name="T3" fmla="*/ 33 h 34"/>
                <a:gd name="T4" fmla="*/ 27 w 41"/>
                <a:gd name="T5" fmla="*/ 34 h 34"/>
                <a:gd name="T6" fmla="*/ 41 w 41"/>
                <a:gd name="T7" fmla="*/ 33 h 34"/>
                <a:gd name="T8" fmla="*/ 37 w 41"/>
                <a:gd name="T9" fmla="*/ 4 h 34"/>
                <a:gd name="T10" fmla="*/ 0 w 41"/>
                <a:gd name="T11" fmla="*/ 0 h 34"/>
              </a:gdLst>
              <a:ahLst/>
              <a:cxnLst>
                <a:cxn ang="0">
                  <a:pos x="T0" y="T1"/>
                </a:cxn>
                <a:cxn ang="0">
                  <a:pos x="T2" y="T3"/>
                </a:cxn>
                <a:cxn ang="0">
                  <a:pos x="T4" y="T5"/>
                </a:cxn>
                <a:cxn ang="0">
                  <a:pos x="T6" y="T7"/>
                </a:cxn>
                <a:cxn ang="0">
                  <a:pos x="T8" y="T9"/>
                </a:cxn>
                <a:cxn ang="0">
                  <a:pos x="T10" y="T11"/>
                </a:cxn>
              </a:cxnLst>
              <a:rect l="0" t="0" r="r" b="b"/>
              <a:pathLst>
                <a:path w="41" h="34">
                  <a:moveTo>
                    <a:pt x="0" y="0"/>
                  </a:moveTo>
                  <a:lnTo>
                    <a:pt x="2" y="33"/>
                  </a:lnTo>
                  <a:lnTo>
                    <a:pt x="27" y="34"/>
                  </a:lnTo>
                  <a:lnTo>
                    <a:pt x="41" y="33"/>
                  </a:lnTo>
                  <a:lnTo>
                    <a:pt x="37" y="4"/>
                  </a:lnTo>
                  <a:lnTo>
                    <a:pt x="0" y="0"/>
                  </a:lnTo>
                  <a:close/>
                </a:path>
              </a:pathLst>
            </a:custGeom>
            <a:solidFill>
              <a:srgbClr val="7B34C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8" name="îṧ1idê"/>
            <p:cNvSpPr/>
            <p:nvPr/>
          </p:nvSpPr>
          <p:spPr bwMode="auto">
            <a:xfrm>
              <a:off x="7327900" y="3133725"/>
              <a:ext cx="65088" cy="53975"/>
            </a:xfrm>
            <a:custGeom>
              <a:avLst/>
              <a:gdLst>
                <a:gd name="T0" fmla="*/ 0 w 41"/>
                <a:gd name="T1" fmla="*/ 0 h 34"/>
                <a:gd name="T2" fmla="*/ 2 w 41"/>
                <a:gd name="T3" fmla="*/ 33 h 34"/>
                <a:gd name="T4" fmla="*/ 27 w 41"/>
                <a:gd name="T5" fmla="*/ 34 h 34"/>
                <a:gd name="T6" fmla="*/ 41 w 41"/>
                <a:gd name="T7" fmla="*/ 33 h 34"/>
                <a:gd name="T8" fmla="*/ 37 w 41"/>
                <a:gd name="T9" fmla="*/ 4 h 34"/>
                <a:gd name="T10" fmla="*/ 0 w 41"/>
                <a:gd name="T11" fmla="*/ 0 h 34"/>
              </a:gdLst>
              <a:ahLst/>
              <a:cxnLst>
                <a:cxn ang="0">
                  <a:pos x="T0" y="T1"/>
                </a:cxn>
                <a:cxn ang="0">
                  <a:pos x="T2" y="T3"/>
                </a:cxn>
                <a:cxn ang="0">
                  <a:pos x="T4" y="T5"/>
                </a:cxn>
                <a:cxn ang="0">
                  <a:pos x="T6" y="T7"/>
                </a:cxn>
                <a:cxn ang="0">
                  <a:pos x="T8" y="T9"/>
                </a:cxn>
                <a:cxn ang="0">
                  <a:pos x="T10" y="T11"/>
                </a:cxn>
              </a:cxnLst>
              <a:rect l="0" t="0" r="r" b="b"/>
              <a:pathLst>
                <a:path w="41" h="34">
                  <a:moveTo>
                    <a:pt x="0" y="0"/>
                  </a:moveTo>
                  <a:lnTo>
                    <a:pt x="2" y="33"/>
                  </a:lnTo>
                  <a:lnTo>
                    <a:pt x="27" y="34"/>
                  </a:lnTo>
                  <a:lnTo>
                    <a:pt x="41" y="33"/>
                  </a:lnTo>
                  <a:lnTo>
                    <a:pt x="37"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69" name="i$ḻíḍè"/>
            <p:cNvSpPr/>
            <p:nvPr/>
          </p:nvSpPr>
          <p:spPr bwMode="auto">
            <a:xfrm>
              <a:off x="7331075" y="3186113"/>
              <a:ext cx="39688" cy="4763"/>
            </a:xfrm>
            <a:custGeom>
              <a:avLst/>
              <a:gdLst>
                <a:gd name="T0" fmla="*/ 0 w 25"/>
                <a:gd name="T1" fmla="*/ 0 h 3"/>
                <a:gd name="T2" fmla="*/ 0 w 25"/>
                <a:gd name="T3" fmla="*/ 3 h 3"/>
                <a:gd name="T4" fmla="*/ 14 w 25"/>
                <a:gd name="T5" fmla="*/ 2 h 3"/>
                <a:gd name="T6" fmla="*/ 13 w 25"/>
                <a:gd name="T7" fmla="*/ 1 h 3"/>
                <a:gd name="T8" fmla="*/ 25 w 25"/>
                <a:gd name="T9" fmla="*/ 1 h 3"/>
                <a:gd name="T10" fmla="*/ 25 w 25"/>
                <a:gd name="T11" fmla="*/ 1 h 3"/>
                <a:gd name="T12" fmla="*/ 0 w 2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0" y="0"/>
                  </a:moveTo>
                  <a:cubicBezTo>
                    <a:pt x="0" y="3"/>
                    <a:pt x="0" y="3"/>
                    <a:pt x="0" y="3"/>
                  </a:cubicBezTo>
                  <a:cubicBezTo>
                    <a:pt x="14" y="2"/>
                    <a:pt x="14" y="2"/>
                    <a:pt x="14" y="2"/>
                  </a:cubicBezTo>
                  <a:cubicBezTo>
                    <a:pt x="14" y="1"/>
                    <a:pt x="13" y="1"/>
                    <a:pt x="13" y="1"/>
                  </a:cubicBezTo>
                  <a:cubicBezTo>
                    <a:pt x="25" y="1"/>
                    <a:pt x="25" y="1"/>
                    <a:pt x="25" y="1"/>
                  </a:cubicBezTo>
                  <a:cubicBezTo>
                    <a:pt x="25" y="1"/>
                    <a:pt x="25" y="1"/>
                    <a:pt x="25" y="1"/>
                  </a:cubicBezTo>
                  <a:cubicBezTo>
                    <a:pt x="0" y="0"/>
                    <a:pt x="0" y="0"/>
                    <a:pt x="0" y="0"/>
                  </a:cubicBezTo>
                </a:path>
              </a:pathLst>
            </a:custGeom>
            <a:solidFill>
              <a:srgbClr val="AA398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0" name="ïsľíďê"/>
            <p:cNvSpPr/>
            <p:nvPr/>
          </p:nvSpPr>
          <p:spPr bwMode="auto">
            <a:xfrm>
              <a:off x="7351713" y="3187700"/>
              <a:ext cx="19050" cy="1588"/>
            </a:xfrm>
            <a:custGeom>
              <a:avLst/>
              <a:gdLst>
                <a:gd name="T0" fmla="*/ 0 w 12"/>
                <a:gd name="T1" fmla="*/ 0 h 1"/>
                <a:gd name="T2" fmla="*/ 1 w 12"/>
                <a:gd name="T3" fmla="*/ 1 h 1"/>
                <a:gd name="T4" fmla="*/ 12 w 12"/>
                <a:gd name="T5" fmla="*/ 0 h 1"/>
                <a:gd name="T6" fmla="*/ 0 w 12"/>
                <a:gd name="T7" fmla="*/ 0 h 1"/>
              </a:gdLst>
              <a:ahLst/>
              <a:cxnLst>
                <a:cxn ang="0">
                  <a:pos x="T0" y="T1"/>
                </a:cxn>
                <a:cxn ang="0">
                  <a:pos x="T2" y="T3"/>
                </a:cxn>
                <a:cxn ang="0">
                  <a:pos x="T4" y="T5"/>
                </a:cxn>
                <a:cxn ang="0">
                  <a:pos x="T6" y="T7"/>
                </a:cxn>
              </a:cxnLst>
              <a:rect l="0" t="0" r="r" b="b"/>
              <a:pathLst>
                <a:path w="12" h="1">
                  <a:moveTo>
                    <a:pt x="0" y="0"/>
                  </a:moveTo>
                  <a:cubicBezTo>
                    <a:pt x="0" y="0"/>
                    <a:pt x="1" y="0"/>
                    <a:pt x="1" y="1"/>
                  </a:cubicBezTo>
                  <a:cubicBezTo>
                    <a:pt x="12" y="0"/>
                    <a:pt x="12" y="0"/>
                    <a:pt x="12" y="0"/>
                  </a:cubicBezTo>
                  <a:cubicBezTo>
                    <a:pt x="0" y="0"/>
                    <a:pt x="0" y="0"/>
                    <a:pt x="0" y="0"/>
                  </a:cubicBezTo>
                </a:path>
              </a:pathLst>
            </a:custGeom>
            <a:solidFill>
              <a:srgbClr val="77297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1" name="íṩḻiḋe"/>
            <p:cNvSpPr/>
            <p:nvPr/>
          </p:nvSpPr>
          <p:spPr bwMode="auto">
            <a:xfrm>
              <a:off x="7258050" y="4789488"/>
              <a:ext cx="188913" cy="795338"/>
            </a:xfrm>
            <a:custGeom>
              <a:avLst/>
              <a:gdLst>
                <a:gd name="T0" fmla="*/ 46 w 121"/>
                <a:gd name="T1" fmla="*/ 455 h 509"/>
                <a:gd name="T2" fmla="*/ 0 w 121"/>
                <a:gd name="T3" fmla="*/ 14 h 509"/>
                <a:gd name="T4" fmla="*/ 34 w 121"/>
                <a:gd name="T5" fmla="*/ 0 h 509"/>
                <a:gd name="T6" fmla="*/ 121 w 121"/>
                <a:gd name="T7" fmla="*/ 444 h 509"/>
                <a:gd name="T8" fmla="*/ 46 w 121"/>
                <a:gd name="T9" fmla="*/ 455 h 509"/>
              </a:gdLst>
              <a:ahLst/>
              <a:cxnLst>
                <a:cxn ang="0">
                  <a:pos x="T0" y="T1"/>
                </a:cxn>
                <a:cxn ang="0">
                  <a:pos x="T2" y="T3"/>
                </a:cxn>
                <a:cxn ang="0">
                  <a:pos x="T4" y="T5"/>
                </a:cxn>
                <a:cxn ang="0">
                  <a:pos x="T6" y="T7"/>
                </a:cxn>
                <a:cxn ang="0">
                  <a:pos x="T8" y="T9"/>
                </a:cxn>
              </a:cxnLst>
              <a:rect l="0" t="0" r="r" b="b"/>
              <a:pathLst>
                <a:path w="121" h="509">
                  <a:moveTo>
                    <a:pt x="46" y="455"/>
                  </a:moveTo>
                  <a:cubicBezTo>
                    <a:pt x="46" y="509"/>
                    <a:pt x="0" y="14"/>
                    <a:pt x="0" y="14"/>
                  </a:cubicBezTo>
                  <a:cubicBezTo>
                    <a:pt x="34" y="0"/>
                    <a:pt x="34" y="0"/>
                    <a:pt x="34" y="0"/>
                  </a:cubicBezTo>
                  <a:cubicBezTo>
                    <a:pt x="121" y="444"/>
                    <a:pt x="121" y="444"/>
                    <a:pt x="121" y="444"/>
                  </a:cubicBezTo>
                  <a:cubicBezTo>
                    <a:pt x="121" y="444"/>
                    <a:pt x="46" y="454"/>
                    <a:pt x="46" y="455"/>
                  </a:cubicBezTo>
                  <a:close/>
                </a:path>
              </a:pathLst>
            </a:custGeom>
            <a:solidFill>
              <a:srgbClr val="C1292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2" name="ïṩḷíďé"/>
            <p:cNvSpPr/>
            <p:nvPr/>
          </p:nvSpPr>
          <p:spPr bwMode="auto">
            <a:xfrm>
              <a:off x="7461250" y="4719638"/>
              <a:ext cx="123825" cy="795338"/>
            </a:xfrm>
            <a:custGeom>
              <a:avLst/>
              <a:gdLst>
                <a:gd name="T0" fmla="*/ 46 w 79"/>
                <a:gd name="T1" fmla="*/ 456 h 509"/>
                <a:gd name="T2" fmla="*/ 0 w 79"/>
                <a:gd name="T3" fmla="*/ 14 h 509"/>
                <a:gd name="T4" fmla="*/ 34 w 79"/>
                <a:gd name="T5" fmla="*/ 0 h 509"/>
                <a:gd name="T6" fmla="*/ 79 w 79"/>
                <a:gd name="T7" fmla="*/ 428 h 509"/>
                <a:gd name="T8" fmla="*/ 46 w 79"/>
                <a:gd name="T9" fmla="*/ 456 h 509"/>
              </a:gdLst>
              <a:ahLst/>
              <a:cxnLst>
                <a:cxn ang="0">
                  <a:pos x="T0" y="T1"/>
                </a:cxn>
                <a:cxn ang="0">
                  <a:pos x="T2" y="T3"/>
                </a:cxn>
                <a:cxn ang="0">
                  <a:pos x="T4" y="T5"/>
                </a:cxn>
                <a:cxn ang="0">
                  <a:pos x="T6" y="T7"/>
                </a:cxn>
                <a:cxn ang="0">
                  <a:pos x="T8" y="T9"/>
                </a:cxn>
              </a:cxnLst>
              <a:rect l="0" t="0" r="r" b="b"/>
              <a:pathLst>
                <a:path w="79" h="509">
                  <a:moveTo>
                    <a:pt x="46" y="456"/>
                  </a:moveTo>
                  <a:cubicBezTo>
                    <a:pt x="46" y="509"/>
                    <a:pt x="0" y="14"/>
                    <a:pt x="0" y="14"/>
                  </a:cubicBezTo>
                  <a:cubicBezTo>
                    <a:pt x="34" y="0"/>
                    <a:pt x="34" y="0"/>
                    <a:pt x="34" y="0"/>
                  </a:cubicBezTo>
                  <a:cubicBezTo>
                    <a:pt x="79" y="428"/>
                    <a:pt x="79" y="428"/>
                    <a:pt x="79" y="428"/>
                  </a:cubicBezTo>
                  <a:cubicBezTo>
                    <a:pt x="79" y="428"/>
                    <a:pt x="46" y="455"/>
                    <a:pt x="46" y="456"/>
                  </a:cubicBezTo>
                  <a:close/>
                </a:path>
              </a:pathLst>
            </a:custGeom>
            <a:solidFill>
              <a:srgbClr val="C1292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3" name="îṣ1iḋe"/>
            <p:cNvSpPr/>
            <p:nvPr/>
          </p:nvSpPr>
          <p:spPr bwMode="auto">
            <a:xfrm>
              <a:off x="7718425" y="5468938"/>
              <a:ext cx="82550" cy="223838"/>
            </a:xfrm>
            <a:custGeom>
              <a:avLst/>
              <a:gdLst>
                <a:gd name="T0" fmla="*/ 24 w 52"/>
                <a:gd name="T1" fmla="*/ 15 h 141"/>
                <a:gd name="T2" fmla="*/ 0 w 52"/>
                <a:gd name="T3" fmla="*/ 0 h 141"/>
                <a:gd name="T4" fmla="*/ 27 w 52"/>
                <a:gd name="T5" fmla="*/ 125 h 141"/>
                <a:gd name="T6" fmla="*/ 52 w 52"/>
                <a:gd name="T7" fmla="*/ 141 h 141"/>
                <a:gd name="T8" fmla="*/ 24 w 52"/>
                <a:gd name="T9" fmla="*/ 15 h 141"/>
              </a:gdLst>
              <a:ahLst/>
              <a:cxnLst>
                <a:cxn ang="0">
                  <a:pos x="T0" y="T1"/>
                </a:cxn>
                <a:cxn ang="0">
                  <a:pos x="T2" y="T3"/>
                </a:cxn>
                <a:cxn ang="0">
                  <a:pos x="T4" y="T5"/>
                </a:cxn>
                <a:cxn ang="0">
                  <a:pos x="T6" y="T7"/>
                </a:cxn>
                <a:cxn ang="0">
                  <a:pos x="T8" y="T9"/>
                </a:cxn>
              </a:cxnLst>
              <a:rect l="0" t="0" r="r" b="b"/>
              <a:pathLst>
                <a:path w="52" h="141">
                  <a:moveTo>
                    <a:pt x="24" y="15"/>
                  </a:moveTo>
                  <a:lnTo>
                    <a:pt x="0" y="0"/>
                  </a:lnTo>
                  <a:lnTo>
                    <a:pt x="27" y="125"/>
                  </a:lnTo>
                  <a:lnTo>
                    <a:pt x="52" y="141"/>
                  </a:lnTo>
                  <a:lnTo>
                    <a:pt x="24" y="15"/>
                  </a:lnTo>
                  <a:close/>
                </a:path>
              </a:pathLst>
            </a:custGeom>
            <a:solidFill>
              <a:srgbClr val="2B387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4" name="iś1ïḑè"/>
            <p:cNvSpPr/>
            <p:nvPr/>
          </p:nvSpPr>
          <p:spPr bwMode="auto">
            <a:xfrm>
              <a:off x="7658100" y="5211763"/>
              <a:ext cx="88900" cy="241300"/>
            </a:xfrm>
            <a:custGeom>
              <a:avLst/>
              <a:gdLst>
                <a:gd name="T0" fmla="*/ 24 w 56"/>
                <a:gd name="T1" fmla="*/ 16 h 152"/>
                <a:gd name="T2" fmla="*/ 0 w 56"/>
                <a:gd name="T3" fmla="*/ 0 h 152"/>
                <a:gd name="T4" fmla="*/ 32 w 56"/>
                <a:gd name="T5" fmla="*/ 136 h 152"/>
                <a:gd name="T6" fmla="*/ 56 w 56"/>
                <a:gd name="T7" fmla="*/ 152 h 152"/>
                <a:gd name="T8" fmla="*/ 24 w 56"/>
                <a:gd name="T9" fmla="*/ 16 h 152"/>
              </a:gdLst>
              <a:ahLst/>
              <a:cxnLst>
                <a:cxn ang="0">
                  <a:pos x="T0" y="T1"/>
                </a:cxn>
                <a:cxn ang="0">
                  <a:pos x="T2" y="T3"/>
                </a:cxn>
                <a:cxn ang="0">
                  <a:pos x="T4" y="T5"/>
                </a:cxn>
                <a:cxn ang="0">
                  <a:pos x="T6" y="T7"/>
                </a:cxn>
                <a:cxn ang="0">
                  <a:pos x="T8" y="T9"/>
                </a:cxn>
              </a:cxnLst>
              <a:rect l="0" t="0" r="r" b="b"/>
              <a:pathLst>
                <a:path w="56" h="152">
                  <a:moveTo>
                    <a:pt x="24" y="16"/>
                  </a:moveTo>
                  <a:lnTo>
                    <a:pt x="0" y="0"/>
                  </a:lnTo>
                  <a:lnTo>
                    <a:pt x="32" y="136"/>
                  </a:lnTo>
                  <a:lnTo>
                    <a:pt x="56" y="152"/>
                  </a:lnTo>
                  <a:lnTo>
                    <a:pt x="24" y="16"/>
                  </a:lnTo>
                  <a:close/>
                </a:path>
              </a:pathLst>
            </a:custGeom>
            <a:solidFill>
              <a:srgbClr val="2B387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5" name="îşliḓê"/>
            <p:cNvSpPr/>
            <p:nvPr/>
          </p:nvSpPr>
          <p:spPr bwMode="auto">
            <a:xfrm>
              <a:off x="7604125" y="4972050"/>
              <a:ext cx="82550" cy="223838"/>
            </a:xfrm>
            <a:custGeom>
              <a:avLst/>
              <a:gdLst>
                <a:gd name="T0" fmla="*/ 23 w 52"/>
                <a:gd name="T1" fmla="*/ 14 h 141"/>
                <a:gd name="T2" fmla="*/ 0 w 52"/>
                <a:gd name="T3" fmla="*/ 0 h 141"/>
                <a:gd name="T4" fmla="*/ 28 w 52"/>
                <a:gd name="T5" fmla="*/ 127 h 141"/>
                <a:gd name="T6" fmla="*/ 52 w 52"/>
                <a:gd name="T7" fmla="*/ 141 h 141"/>
                <a:gd name="T8" fmla="*/ 23 w 52"/>
                <a:gd name="T9" fmla="*/ 14 h 141"/>
              </a:gdLst>
              <a:ahLst/>
              <a:cxnLst>
                <a:cxn ang="0">
                  <a:pos x="T0" y="T1"/>
                </a:cxn>
                <a:cxn ang="0">
                  <a:pos x="T2" y="T3"/>
                </a:cxn>
                <a:cxn ang="0">
                  <a:pos x="T4" y="T5"/>
                </a:cxn>
                <a:cxn ang="0">
                  <a:pos x="T6" y="T7"/>
                </a:cxn>
                <a:cxn ang="0">
                  <a:pos x="T8" y="T9"/>
                </a:cxn>
              </a:cxnLst>
              <a:rect l="0" t="0" r="r" b="b"/>
              <a:pathLst>
                <a:path w="52" h="141">
                  <a:moveTo>
                    <a:pt x="23" y="14"/>
                  </a:moveTo>
                  <a:lnTo>
                    <a:pt x="0" y="0"/>
                  </a:lnTo>
                  <a:lnTo>
                    <a:pt x="28" y="127"/>
                  </a:lnTo>
                  <a:lnTo>
                    <a:pt x="52" y="141"/>
                  </a:lnTo>
                  <a:lnTo>
                    <a:pt x="23" y="14"/>
                  </a:lnTo>
                  <a:close/>
                </a:path>
              </a:pathLst>
            </a:custGeom>
            <a:solidFill>
              <a:srgbClr val="2B387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6" name="íṧľiḋe"/>
            <p:cNvSpPr/>
            <p:nvPr/>
          </p:nvSpPr>
          <p:spPr bwMode="auto">
            <a:xfrm>
              <a:off x="7546975" y="4724400"/>
              <a:ext cx="87313" cy="233363"/>
            </a:xfrm>
            <a:custGeom>
              <a:avLst/>
              <a:gdLst>
                <a:gd name="T0" fmla="*/ 24 w 55"/>
                <a:gd name="T1" fmla="*/ 14 h 147"/>
                <a:gd name="T2" fmla="*/ 0 w 55"/>
                <a:gd name="T3" fmla="*/ 0 h 147"/>
                <a:gd name="T4" fmla="*/ 30 w 55"/>
                <a:gd name="T5" fmla="*/ 131 h 147"/>
                <a:gd name="T6" fmla="*/ 55 w 55"/>
                <a:gd name="T7" fmla="*/ 147 h 147"/>
                <a:gd name="T8" fmla="*/ 24 w 55"/>
                <a:gd name="T9" fmla="*/ 14 h 147"/>
              </a:gdLst>
              <a:ahLst/>
              <a:cxnLst>
                <a:cxn ang="0">
                  <a:pos x="T0" y="T1"/>
                </a:cxn>
                <a:cxn ang="0">
                  <a:pos x="T2" y="T3"/>
                </a:cxn>
                <a:cxn ang="0">
                  <a:pos x="T4" y="T5"/>
                </a:cxn>
                <a:cxn ang="0">
                  <a:pos x="T6" y="T7"/>
                </a:cxn>
                <a:cxn ang="0">
                  <a:pos x="T8" y="T9"/>
                </a:cxn>
              </a:cxnLst>
              <a:rect l="0" t="0" r="r" b="b"/>
              <a:pathLst>
                <a:path w="55" h="147">
                  <a:moveTo>
                    <a:pt x="24" y="14"/>
                  </a:moveTo>
                  <a:lnTo>
                    <a:pt x="0" y="0"/>
                  </a:lnTo>
                  <a:lnTo>
                    <a:pt x="30" y="131"/>
                  </a:lnTo>
                  <a:lnTo>
                    <a:pt x="55" y="147"/>
                  </a:lnTo>
                  <a:lnTo>
                    <a:pt x="24" y="14"/>
                  </a:lnTo>
                  <a:close/>
                </a:path>
              </a:pathLst>
            </a:custGeom>
            <a:solidFill>
              <a:srgbClr val="2B387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7" name="íṩļiḋé"/>
            <p:cNvSpPr/>
            <p:nvPr/>
          </p:nvSpPr>
          <p:spPr bwMode="auto">
            <a:xfrm>
              <a:off x="7493000" y="4467225"/>
              <a:ext cx="85725" cy="241300"/>
            </a:xfrm>
            <a:custGeom>
              <a:avLst/>
              <a:gdLst>
                <a:gd name="T0" fmla="*/ 22 w 54"/>
                <a:gd name="T1" fmla="*/ 12 h 152"/>
                <a:gd name="T2" fmla="*/ 0 w 54"/>
                <a:gd name="T3" fmla="*/ 0 h 152"/>
                <a:gd name="T4" fmla="*/ 30 w 54"/>
                <a:gd name="T5" fmla="*/ 138 h 152"/>
                <a:gd name="T6" fmla="*/ 54 w 54"/>
                <a:gd name="T7" fmla="*/ 152 h 152"/>
                <a:gd name="T8" fmla="*/ 22 w 54"/>
                <a:gd name="T9" fmla="*/ 12 h 152"/>
              </a:gdLst>
              <a:ahLst/>
              <a:cxnLst>
                <a:cxn ang="0">
                  <a:pos x="T0" y="T1"/>
                </a:cxn>
                <a:cxn ang="0">
                  <a:pos x="T2" y="T3"/>
                </a:cxn>
                <a:cxn ang="0">
                  <a:pos x="T4" y="T5"/>
                </a:cxn>
                <a:cxn ang="0">
                  <a:pos x="T6" y="T7"/>
                </a:cxn>
                <a:cxn ang="0">
                  <a:pos x="T8" y="T9"/>
                </a:cxn>
              </a:cxnLst>
              <a:rect l="0" t="0" r="r" b="b"/>
              <a:pathLst>
                <a:path w="54" h="152">
                  <a:moveTo>
                    <a:pt x="22" y="12"/>
                  </a:moveTo>
                  <a:lnTo>
                    <a:pt x="0" y="0"/>
                  </a:lnTo>
                  <a:lnTo>
                    <a:pt x="30" y="138"/>
                  </a:lnTo>
                  <a:lnTo>
                    <a:pt x="54" y="152"/>
                  </a:lnTo>
                  <a:lnTo>
                    <a:pt x="22" y="12"/>
                  </a:lnTo>
                  <a:close/>
                </a:path>
              </a:pathLst>
            </a:custGeom>
            <a:solidFill>
              <a:srgbClr val="2B387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8" name="ïŝlíḓé"/>
            <p:cNvSpPr/>
            <p:nvPr/>
          </p:nvSpPr>
          <p:spPr bwMode="auto">
            <a:xfrm>
              <a:off x="7466013" y="5427663"/>
              <a:ext cx="280988" cy="101600"/>
            </a:xfrm>
            <a:custGeom>
              <a:avLst/>
              <a:gdLst>
                <a:gd name="T0" fmla="*/ 177 w 177"/>
                <a:gd name="T1" fmla="*/ 16 h 64"/>
                <a:gd name="T2" fmla="*/ 153 w 177"/>
                <a:gd name="T3" fmla="*/ 0 h 64"/>
                <a:gd name="T4" fmla="*/ 0 w 177"/>
                <a:gd name="T5" fmla="*/ 47 h 64"/>
                <a:gd name="T6" fmla="*/ 23 w 177"/>
                <a:gd name="T7" fmla="*/ 64 h 64"/>
                <a:gd name="T8" fmla="*/ 177 w 177"/>
                <a:gd name="T9" fmla="*/ 16 h 64"/>
              </a:gdLst>
              <a:ahLst/>
              <a:cxnLst>
                <a:cxn ang="0">
                  <a:pos x="T0" y="T1"/>
                </a:cxn>
                <a:cxn ang="0">
                  <a:pos x="T2" y="T3"/>
                </a:cxn>
                <a:cxn ang="0">
                  <a:pos x="T4" y="T5"/>
                </a:cxn>
                <a:cxn ang="0">
                  <a:pos x="T6" y="T7"/>
                </a:cxn>
                <a:cxn ang="0">
                  <a:pos x="T8" y="T9"/>
                </a:cxn>
              </a:cxnLst>
              <a:rect l="0" t="0" r="r" b="b"/>
              <a:pathLst>
                <a:path w="177" h="64">
                  <a:moveTo>
                    <a:pt x="177" y="16"/>
                  </a:moveTo>
                  <a:lnTo>
                    <a:pt x="153" y="0"/>
                  </a:lnTo>
                  <a:lnTo>
                    <a:pt x="0" y="47"/>
                  </a:lnTo>
                  <a:lnTo>
                    <a:pt x="23" y="64"/>
                  </a:lnTo>
                  <a:lnTo>
                    <a:pt x="177" y="16"/>
                  </a:lnTo>
                  <a:close/>
                </a:path>
              </a:pathLst>
            </a:custGeom>
            <a:solidFill>
              <a:srgbClr val="2C3A8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79" name="íṧḻídé"/>
            <p:cNvSpPr/>
            <p:nvPr/>
          </p:nvSpPr>
          <p:spPr bwMode="auto">
            <a:xfrm>
              <a:off x="7435850" y="4211638"/>
              <a:ext cx="85725" cy="236538"/>
            </a:xfrm>
            <a:custGeom>
              <a:avLst/>
              <a:gdLst>
                <a:gd name="T0" fmla="*/ 23 w 54"/>
                <a:gd name="T1" fmla="*/ 13 h 149"/>
                <a:gd name="T2" fmla="*/ 0 w 54"/>
                <a:gd name="T3" fmla="*/ 0 h 149"/>
                <a:gd name="T4" fmla="*/ 30 w 54"/>
                <a:gd name="T5" fmla="*/ 136 h 149"/>
                <a:gd name="T6" fmla="*/ 54 w 54"/>
                <a:gd name="T7" fmla="*/ 149 h 149"/>
                <a:gd name="T8" fmla="*/ 23 w 54"/>
                <a:gd name="T9" fmla="*/ 13 h 149"/>
              </a:gdLst>
              <a:ahLst/>
              <a:cxnLst>
                <a:cxn ang="0">
                  <a:pos x="T0" y="T1"/>
                </a:cxn>
                <a:cxn ang="0">
                  <a:pos x="T2" y="T3"/>
                </a:cxn>
                <a:cxn ang="0">
                  <a:pos x="T4" y="T5"/>
                </a:cxn>
                <a:cxn ang="0">
                  <a:pos x="T6" y="T7"/>
                </a:cxn>
                <a:cxn ang="0">
                  <a:pos x="T8" y="T9"/>
                </a:cxn>
              </a:cxnLst>
              <a:rect l="0" t="0" r="r" b="b"/>
              <a:pathLst>
                <a:path w="54" h="149">
                  <a:moveTo>
                    <a:pt x="23" y="13"/>
                  </a:moveTo>
                  <a:lnTo>
                    <a:pt x="0" y="0"/>
                  </a:lnTo>
                  <a:lnTo>
                    <a:pt x="30" y="136"/>
                  </a:lnTo>
                  <a:lnTo>
                    <a:pt x="54" y="149"/>
                  </a:lnTo>
                  <a:lnTo>
                    <a:pt x="23" y="13"/>
                  </a:lnTo>
                  <a:close/>
                </a:path>
              </a:pathLst>
            </a:custGeom>
            <a:solidFill>
              <a:srgbClr val="2B387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0" name="ïṥḻîḑe"/>
            <p:cNvSpPr/>
            <p:nvPr/>
          </p:nvSpPr>
          <p:spPr bwMode="auto">
            <a:xfrm>
              <a:off x="7408863" y="5173663"/>
              <a:ext cx="277813" cy="90488"/>
            </a:xfrm>
            <a:custGeom>
              <a:avLst/>
              <a:gdLst>
                <a:gd name="T0" fmla="*/ 175 w 175"/>
                <a:gd name="T1" fmla="*/ 14 h 57"/>
                <a:gd name="T2" fmla="*/ 151 w 175"/>
                <a:gd name="T3" fmla="*/ 0 h 57"/>
                <a:gd name="T4" fmla="*/ 0 w 175"/>
                <a:gd name="T5" fmla="*/ 41 h 57"/>
                <a:gd name="T6" fmla="*/ 22 w 175"/>
                <a:gd name="T7" fmla="*/ 57 h 57"/>
                <a:gd name="T8" fmla="*/ 175 w 175"/>
                <a:gd name="T9" fmla="*/ 14 h 57"/>
              </a:gdLst>
              <a:ahLst/>
              <a:cxnLst>
                <a:cxn ang="0">
                  <a:pos x="T0" y="T1"/>
                </a:cxn>
                <a:cxn ang="0">
                  <a:pos x="T2" y="T3"/>
                </a:cxn>
                <a:cxn ang="0">
                  <a:pos x="T4" y="T5"/>
                </a:cxn>
                <a:cxn ang="0">
                  <a:pos x="T6" y="T7"/>
                </a:cxn>
                <a:cxn ang="0">
                  <a:pos x="T8" y="T9"/>
                </a:cxn>
              </a:cxnLst>
              <a:rect l="0" t="0" r="r" b="b"/>
              <a:pathLst>
                <a:path w="175" h="57">
                  <a:moveTo>
                    <a:pt x="175" y="14"/>
                  </a:moveTo>
                  <a:lnTo>
                    <a:pt x="151" y="0"/>
                  </a:lnTo>
                  <a:lnTo>
                    <a:pt x="0" y="41"/>
                  </a:lnTo>
                  <a:lnTo>
                    <a:pt x="22" y="57"/>
                  </a:lnTo>
                  <a:lnTo>
                    <a:pt x="175" y="14"/>
                  </a:lnTo>
                  <a:close/>
                </a:path>
              </a:pathLst>
            </a:custGeom>
            <a:solidFill>
              <a:srgbClr val="2B397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1" name="ïṧļïde"/>
            <p:cNvSpPr/>
            <p:nvPr/>
          </p:nvSpPr>
          <p:spPr bwMode="auto">
            <a:xfrm>
              <a:off x="7388225" y="3987800"/>
              <a:ext cx="74613" cy="203200"/>
            </a:xfrm>
            <a:custGeom>
              <a:avLst/>
              <a:gdLst>
                <a:gd name="T0" fmla="*/ 21 w 47"/>
                <a:gd name="T1" fmla="*/ 10 h 128"/>
                <a:gd name="T2" fmla="*/ 0 w 47"/>
                <a:gd name="T3" fmla="*/ 0 h 128"/>
                <a:gd name="T4" fmla="*/ 24 w 47"/>
                <a:gd name="T5" fmla="*/ 117 h 128"/>
                <a:gd name="T6" fmla="*/ 47 w 47"/>
                <a:gd name="T7" fmla="*/ 128 h 128"/>
                <a:gd name="T8" fmla="*/ 21 w 47"/>
                <a:gd name="T9" fmla="*/ 10 h 128"/>
              </a:gdLst>
              <a:ahLst/>
              <a:cxnLst>
                <a:cxn ang="0">
                  <a:pos x="T0" y="T1"/>
                </a:cxn>
                <a:cxn ang="0">
                  <a:pos x="T2" y="T3"/>
                </a:cxn>
                <a:cxn ang="0">
                  <a:pos x="T4" y="T5"/>
                </a:cxn>
                <a:cxn ang="0">
                  <a:pos x="T6" y="T7"/>
                </a:cxn>
                <a:cxn ang="0">
                  <a:pos x="T8" y="T9"/>
                </a:cxn>
              </a:cxnLst>
              <a:rect l="0" t="0" r="r" b="b"/>
              <a:pathLst>
                <a:path w="47" h="128">
                  <a:moveTo>
                    <a:pt x="21" y="10"/>
                  </a:moveTo>
                  <a:lnTo>
                    <a:pt x="0" y="0"/>
                  </a:lnTo>
                  <a:lnTo>
                    <a:pt x="24" y="117"/>
                  </a:lnTo>
                  <a:lnTo>
                    <a:pt x="47" y="128"/>
                  </a:lnTo>
                  <a:lnTo>
                    <a:pt x="21" y="10"/>
                  </a:lnTo>
                  <a:close/>
                </a:path>
              </a:pathLst>
            </a:custGeom>
            <a:solidFill>
              <a:srgbClr val="2B387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2" name="íṣľïďê"/>
            <p:cNvSpPr/>
            <p:nvPr/>
          </p:nvSpPr>
          <p:spPr bwMode="auto">
            <a:xfrm>
              <a:off x="7354888" y="4932363"/>
              <a:ext cx="277813" cy="88900"/>
            </a:xfrm>
            <a:custGeom>
              <a:avLst/>
              <a:gdLst>
                <a:gd name="T0" fmla="*/ 175 w 175"/>
                <a:gd name="T1" fmla="*/ 14 h 56"/>
                <a:gd name="T2" fmla="*/ 151 w 175"/>
                <a:gd name="T3" fmla="*/ 0 h 56"/>
                <a:gd name="T4" fmla="*/ 0 w 175"/>
                <a:gd name="T5" fmla="*/ 41 h 56"/>
                <a:gd name="T6" fmla="*/ 23 w 175"/>
                <a:gd name="T7" fmla="*/ 56 h 56"/>
                <a:gd name="T8" fmla="*/ 175 w 175"/>
                <a:gd name="T9" fmla="*/ 14 h 56"/>
              </a:gdLst>
              <a:ahLst/>
              <a:cxnLst>
                <a:cxn ang="0">
                  <a:pos x="T0" y="T1"/>
                </a:cxn>
                <a:cxn ang="0">
                  <a:pos x="T2" y="T3"/>
                </a:cxn>
                <a:cxn ang="0">
                  <a:pos x="T4" y="T5"/>
                </a:cxn>
                <a:cxn ang="0">
                  <a:pos x="T6" y="T7"/>
                </a:cxn>
                <a:cxn ang="0">
                  <a:pos x="T8" y="T9"/>
                </a:cxn>
              </a:cxnLst>
              <a:rect l="0" t="0" r="r" b="b"/>
              <a:pathLst>
                <a:path w="175" h="56">
                  <a:moveTo>
                    <a:pt x="175" y="14"/>
                  </a:moveTo>
                  <a:lnTo>
                    <a:pt x="151" y="0"/>
                  </a:lnTo>
                  <a:lnTo>
                    <a:pt x="0" y="41"/>
                  </a:lnTo>
                  <a:lnTo>
                    <a:pt x="23" y="56"/>
                  </a:lnTo>
                  <a:lnTo>
                    <a:pt x="175" y="14"/>
                  </a:lnTo>
                  <a:close/>
                </a:path>
              </a:pathLst>
            </a:custGeom>
            <a:solidFill>
              <a:srgbClr val="2A387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3" name="î$ḻíďê"/>
            <p:cNvSpPr/>
            <p:nvPr/>
          </p:nvSpPr>
          <p:spPr bwMode="auto">
            <a:xfrm>
              <a:off x="7278688" y="4800600"/>
              <a:ext cx="246063" cy="166688"/>
            </a:xfrm>
            <a:custGeom>
              <a:avLst/>
              <a:gdLst>
                <a:gd name="T0" fmla="*/ 155 w 155"/>
                <a:gd name="T1" fmla="*/ 26 h 105"/>
                <a:gd name="T2" fmla="*/ 139 w 155"/>
                <a:gd name="T3" fmla="*/ 0 h 105"/>
                <a:gd name="T4" fmla="*/ 0 w 155"/>
                <a:gd name="T5" fmla="*/ 75 h 105"/>
                <a:gd name="T6" fmla="*/ 14 w 155"/>
                <a:gd name="T7" fmla="*/ 105 h 105"/>
                <a:gd name="T8" fmla="*/ 155 w 155"/>
                <a:gd name="T9" fmla="*/ 26 h 105"/>
              </a:gdLst>
              <a:ahLst/>
              <a:cxnLst>
                <a:cxn ang="0">
                  <a:pos x="T0" y="T1"/>
                </a:cxn>
                <a:cxn ang="0">
                  <a:pos x="T2" y="T3"/>
                </a:cxn>
                <a:cxn ang="0">
                  <a:pos x="T4" y="T5"/>
                </a:cxn>
                <a:cxn ang="0">
                  <a:pos x="T6" y="T7"/>
                </a:cxn>
                <a:cxn ang="0">
                  <a:pos x="T8" y="T9"/>
                </a:cxn>
              </a:cxnLst>
              <a:rect l="0" t="0" r="r" b="b"/>
              <a:pathLst>
                <a:path w="155" h="105">
                  <a:moveTo>
                    <a:pt x="155" y="26"/>
                  </a:moveTo>
                  <a:lnTo>
                    <a:pt x="139" y="0"/>
                  </a:lnTo>
                  <a:lnTo>
                    <a:pt x="0" y="75"/>
                  </a:lnTo>
                  <a:lnTo>
                    <a:pt x="14" y="105"/>
                  </a:lnTo>
                  <a:lnTo>
                    <a:pt x="155" y="26"/>
                  </a:lnTo>
                  <a:close/>
                </a:path>
              </a:pathLst>
            </a:custGeom>
            <a:solidFill>
              <a:srgbClr val="C1292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4" name="iṡlíḑe"/>
            <p:cNvSpPr/>
            <p:nvPr/>
          </p:nvSpPr>
          <p:spPr bwMode="auto">
            <a:xfrm>
              <a:off x="7300913" y="5091113"/>
              <a:ext cx="246063" cy="166688"/>
            </a:xfrm>
            <a:custGeom>
              <a:avLst/>
              <a:gdLst>
                <a:gd name="T0" fmla="*/ 155 w 155"/>
                <a:gd name="T1" fmla="*/ 26 h 105"/>
                <a:gd name="T2" fmla="*/ 140 w 155"/>
                <a:gd name="T3" fmla="*/ 0 h 105"/>
                <a:gd name="T4" fmla="*/ 0 w 155"/>
                <a:gd name="T5" fmla="*/ 75 h 105"/>
                <a:gd name="T6" fmla="*/ 15 w 155"/>
                <a:gd name="T7" fmla="*/ 105 h 105"/>
                <a:gd name="T8" fmla="*/ 155 w 155"/>
                <a:gd name="T9" fmla="*/ 26 h 105"/>
              </a:gdLst>
              <a:ahLst/>
              <a:cxnLst>
                <a:cxn ang="0">
                  <a:pos x="T0" y="T1"/>
                </a:cxn>
                <a:cxn ang="0">
                  <a:pos x="T2" y="T3"/>
                </a:cxn>
                <a:cxn ang="0">
                  <a:pos x="T4" y="T5"/>
                </a:cxn>
                <a:cxn ang="0">
                  <a:pos x="T6" y="T7"/>
                </a:cxn>
                <a:cxn ang="0">
                  <a:pos x="T8" y="T9"/>
                </a:cxn>
              </a:cxnLst>
              <a:rect l="0" t="0" r="r" b="b"/>
              <a:pathLst>
                <a:path w="155" h="105">
                  <a:moveTo>
                    <a:pt x="155" y="26"/>
                  </a:moveTo>
                  <a:lnTo>
                    <a:pt x="140" y="0"/>
                  </a:lnTo>
                  <a:lnTo>
                    <a:pt x="0" y="75"/>
                  </a:lnTo>
                  <a:lnTo>
                    <a:pt x="15" y="105"/>
                  </a:lnTo>
                  <a:lnTo>
                    <a:pt x="155" y="26"/>
                  </a:lnTo>
                  <a:close/>
                </a:path>
              </a:pathLst>
            </a:custGeom>
            <a:solidFill>
              <a:srgbClr val="C1292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5" name="išḷîḋé"/>
            <p:cNvSpPr/>
            <p:nvPr/>
          </p:nvSpPr>
          <p:spPr bwMode="auto">
            <a:xfrm>
              <a:off x="7299325" y="4686300"/>
              <a:ext cx="279400" cy="80963"/>
            </a:xfrm>
            <a:custGeom>
              <a:avLst/>
              <a:gdLst>
                <a:gd name="T0" fmla="*/ 176 w 176"/>
                <a:gd name="T1" fmla="*/ 14 h 51"/>
                <a:gd name="T2" fmla="*/ 152 w 176"/>
                <a:gd name="T3" fmla="*/ 0 h 51"/>
                <a:gd name="T4" fmla="*/ 0 w 176"/>
                <a:gd name="T5" fmla="*/ 37 h 51"/>
                <a:gd name="T6" fmla="*/ 22 w 176"/>
                <a:gd name="T7" fmla="*/ 51 h 51"/>
                <a:gd name="T8" fmla="*/ 176 w 176"/>
                <a:gd name="T9" fmla="*/ 14 h 51"/>
              </a:gdLst>
              <a:ahLst/>
              <a:cxnLst>
                <a:cxn ang="0">
                  <a:pos x="T0" y="T1"/>
                </a:cxn>
                <a:cxn ang="0">
                  <a:pos x="T2" y="T3"/>
                </a:cxn>
                <a:cxn ang="0">
                  <a:pos x="T4" y="T5"/>
                </a:cxn>
                <a:cxn ang="0">
                  <a:pos x="T6" y="T7"/>
                </a:cxn>
                <a:cxn ang="0">
                  <a:pos x="T8" y="T9"/>
                </a:cxn>
              </a:cxnLst>
              <a:rect l="0" t="0" r="r" b="b"/>
              <a:pathLst>
                <a:path w="176" h="51">
                  <a:moveTo>
                    <a:pt x="176" y="14"/>
                  </a:moveTo>
                  <a:lnTo>
                    <a:pt x="152" y="0"/>
                  </a:lnTo>
                  <a:lnTo>
                    <a:pt x="0" y="37"/>
                  </a:lnTo>
                  <a:lnTo>
                    <a:pt x="22" y="51"/>
                  </a:lnTo>
                  <a:lnTo>
                    <a:pt x="176" y="14"/>
                  </a:lnTo>
                  <a:close/>
                </a:path>
              </a:pathLst>
            </a:custGeom>
            <a:solidFill>
              <a:srgbClr val="29367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6" name="iŝḻíḋé"/>
            <p:cNvSpPr/>
            <p:nvPr/>
          </p:nvSpPr>
          <p:spPr bwMode="auto">
            <a:xfrm>
              <a:off x="7242175" y="4427538"/>
              <a:ext cx="279400" cy="77788"/>
            </a:xfrm>
            <a:custGeom>
              <a:avLst/>
              <a:gdLst>
                <a:gd name="T0" fmla="*/ 176 w 176"/>
                <a:gd name="T1" fmla="*/ 13 h 49"/>
                <a:gd name="T2" fmla="*/ 152 w 176"/>
                <a:gd name="T3" fmla="*/ 0 h 49"/>
                <a:gd name="T4" fmla="*/ 0 w 176"/>
                <a:gd name="T5" fmla="*/ 36 h 49"/>
                <a:gd name="T6" fmla="*/ 22 w 176"/>
                <a:gd name="T7" fmla="*/ 49 h 49"/>
                <a:gd name="T8" fmla="*/ 176 w 176"/>
                <a:gd name="T9" fmla="*/ 13 h 49"/>
              </a:gdLst>
              <a:ahLst/>
              <a:cxnLst>
                <a:cxn ang="0">
                  <a:pos x="T0" y="T1"/>
                </a:cxn>
                <a:cxn ang="0">
                  <a:pos x="T2" y="T3"/>
                </a:cxn>
                <a:cxn ang="0">
                  <a:pos x="T4" y="T5"/>
                </a:cxn>
                <a:cxn ang="0">
                  <a:pos x="T6" y="T7"/>
                </a:cxn>
                <a:cxn ang="0">
                  <a:pos x="T8" y="T9"/>
                </a:cxn>
              </a:cxnLst>
              <a:rect l="0" t="0" r="r" b="b"/>
              <a:pathLst>
                <a:path w="176" h="49">
                  <a:moveTo>
                    <a:pt x="176" y="13"/>
                  </a:moveTo>
                  <a:lnTo>
                    <a:pt x="152" y="0"/>
                  </a:lnTo>
                  <a:lnTo>
                    <a:pt x="0" y="36"/>
                  </a:lnTo>
                  <a:lnTo>
                    <a:pt x="22" y="49"/>
                  </a:lnTo>
                  <a:lnTo>
                    <a:pt x="176" y="13"/>
                  </a:lnTo>
                  <a:close/>
                </a:path>
              </a:pathLst>
            </a:custGeom>
            <a:solidFill>
              <a:srgbClr val="28357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7" name="iSļiďe"/>
            <p:cNvSpPr/>
            <p:nvPr/>
          </p:nvSpPr>
          <p:spPr bwMode="auto">
            <a:xfrm>
              <a:off x="7186613" y="4173538"/>
              <a:ext cx="276225" cy="82550"/>
            </a:xfrm>
            <a:custGeom>
              <a:avLst/>
              <a:gdLst>
                <a:gd name="T0" fmla="*/ 174 w 174"/>
                <a:gd name="T1" fmla="*/ 11 h 52"/>
                <a:gd name="T2" fmla="*/ 151 w 174"/>
                <a:gd name="T3" fmla="*/ 0 h 52"/>
                <a:gd name="T4" fmla="*/ 0 w 174"/>
                <a:gd name="T5" fmla="*/ 40 h 52"/>
                <a:gd name="T6" fmla="*/ 22 w 174"/>
                <a:gd name="T7" fmla="*/ 52 h 52"/>
                <a:gd name="T8" fmla="*/ 174 w 174"/>
                <a:gd name="T9" fmla="*/ 11 h 52"/>
              </a:gdLst>
              <a:ahLst/>
              <a:cxnLst>
                <a:cxn ang="0">
                  <a:pos x="T0" y="T1"/>
                </a:cxn>
                <a:cxn ang="0">
                  <a:pos x="T2" y="T3"/>
                </a:cxn>
                <a:cxn ang="0">
                  <a:pos x="T4" y="T5"/>
                </a:cxn>
                <a:cxn ang="0">
                  <a:pos x="T6" y="T7"/>
                </a:cxn>
                <a:cxn ang="0">
                  <a:pos x="T8" y="T9"/>
                </a:cxn>
              </a:cxnLst>
              <a:rect l="0" t="0" r="r" b="b"/>
              <a:pathLst>
                <a:path w="174" h="52">
                  <a:moveTo>
                    <a:pt x="174" y="11"/>
                  </a:moveTo>
                  <a:lnTo>
                    <a:pt x="151" y="0"/>
                  </a:lnTo>
                  <a:lnTo>
                    <a:pt x="0" y="40"/>
                  </a:lnTo>
                  <a:lnTo>
                    <a:pt x="22" y="52"/>
                  </a:lnTo>
                  <a:lnTo>
                    <a:pt x="174" y="11"/>
                  </a:lnTo>
                  <a:close/>
                </a:path>
              </a:pathLst>
            </a:custGeom>
            <a:solidFill>
              <a:srgbClr val="28347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8" name="iṥḻiḓê"/>
            <p:cNvSpPr/>
            <p:nvPr/>
          </p:nvSpPr>
          <p:spPr bwMode="auto">
            <a:xfrm>
              <a:off x="7092950" y="4059238"/>
              <a:ext cx="404813" cy="1706563"/>
            </a:xfrm>
            <a:custGeom>
              <a:avLst/>
              <a:gdLst>
                <a:gd name="T0" fmla="*/ 21 w 255"/>
                <a:gd name="T1" fmla="*/ 10 h 1075"/>
                <a:gd name="T2" fmla="*/ 0 w 255"/>
                <a:gd name="T3" fmla="*/ 0 h 1075"/>
                <a:gd name="T4" fmla="*/ 232 w 255"/>
                <a:gd name="T5" fmla="*/ 1058 h 1075"/>
                <a:gd name="T6" fmla="*/ 255 w 255"/>
                <a:gd name="T7" fmla="*/ 1075 h 1075"/>
                <a:gd name="T8" fmla="*/ 21 w 255"/>
                <a:gd name="T9" fmla="*/ 10 h 1075"/>
              </a:gdLst>
              <a:ahLst/>
              <a:cxnLst>
                <a:cxn ang="0">
                  <a:pos x="T0" y="T1"/>
                </a:cxn>
                <a:cxn ang="0">
                  <a:pos x="T2" y="T3"/>
                </a:cxn>
                <a:cxn ang="0">
                  <a:pos x="T4" y="T5"/>
                </a:cxn>
                <a:cxn ang="0">
                  <a:pos x="T6" y="T7"/>
                </a:cxn>
                <a:cxn ang="0">
                  <a:pos x="T8" y="T9"/>
                </a:cxn>
              </a:cxnLst>
              <a:rect l="0" t="0" r="r" b="b"/>
              <a:pathLst>
                <a:path w="255" h="1075">
                  <a:moveTo>
                    <a:pt x="21" y="10"/>
                  </a:moveTo>
                  <a:lnTo>
                    <a:pt x="0" y="0"/>
                  </a:lnTo>
                  <a:lnTo>
                    <a:pt x="232" y="1058"/>
                  </a:lnTo>
                  <a:lnTo>
                    <a:pt x="255" y="1075"/>
                  </a:lnTo>
                  <a:lnTo>
                    <a:pt x="21" y="10"/>
                  </a:lnTo>
                  <a:close/>
                </a:path>
              </a:pathLst>
            </a:custGeom>
            <a:solidFill>
              <a:srgbClr val="2B387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89" name="îśļïḍe"/>
            <p:cNvSpPr/>
            <p:nvPr/>
          </p:nvSpPr>
          <p:spPr bwMode="auto">
            <a:xfrm>
              <a:off x="7126288" y="3990975"/>
              <a:ext cx="720725" cy="1774825"/>
            </a:xfrm>
            <a:custGeom>
              <a:avLst/>
              <a:gdLst>
                <a:gd name="T0" fmla="*/ 200 w 454"/>
                <a:gd name="T1" fmla="*/ 802 h 1118"/>
                <a:gd name="T2" fmla="*/ 353 w 454"/>
                <a:gd name="T3" fmla="*/ 759 h 1118"/>
                <a:gd name="T4" fmla="*/ 324 w 454"/>
                <a:gd name="T5" fmla="*/ 632 h 1118"/>
                <a:gd name="T6" fmla="*/ 173 w 454"/>
                <a:gd name="T7" fmla="*/ 678 h 1118"/>
                <a:gd name="T8" fmla="*/ 200 w 454"/>
                <a:gd name="T9" fmla="*/ 802 h 1118"/>
                <a:gd name="T10" fmla="*/ 167 w 454"/>
                <a:gd name="T11" fmla="*/ 649 h 1118"/>
                <a:gd name="T12" fmla="*/ 319 w 454"/>
                <a:gd name="T13" fmla="*/ 607 h 1118"/>
                <a:gd name="T14" fmla="*/ 289 w 454"/>
                <a:gd name="T15" fmla="*/ 476 h 1118"/>
                <a:gd name="T16" fmla="*/ 137 w 454"/>
                <a:gd name="T17" fmla="*/ 516 h 1118"/>
                <a:gd name="T18" fmla="*/ 167 w 454"/>
                <a:gd name="T19" fmla="*/ 649 h 1118"/>
                <a:gd name="T20" fmla="*/ 131 w 454"/>
                <a:gd name="T21" fmla="*/ 489 h 1118"/>
                <a:gd name="T22" fmla="*/ 285 w 454"/>
                <a:gd name="T23" fmla="*/ 452 h 1118"/>
                <a:gd name="T24" fmla="*/ 253 w 454"/>
                <a:gd name="T25" fmla="*/ 312 h 1118"/>
                <a:gd name="T26" fmla="*/ 101 w 454"/>
                <a:gd name="T27" fmla="*/ 352 h 1118"/>
                <a:gd name="T28" fmla="*/ 131 w 454"/>
                <a:gd name="T29" fmla="*/ 489 h 1118"/>
                <a:gd name="T30" fmla="*/ 95 w 454"/>
                <a:gd name="T31" fmla="*/ 324 h 1118"/>
                <a:gd name="T32" fmla="*/ 249 w 454"/>
                <a:gd name="T33" fmla="*/ 288 h 1118"/>
                <a:gd name="T34" fmla="*/ 218 w 454"/>
                <a:gd name="T35" fmla="*/ 152 h 1118"/>
                <a:gd name="T36" fmla="*/ 66 w 454"/>
                <a:gd name="T37" fmla="*/ 193 h 1118"/>
                <a:gd name="T38" fmla="*/ 95 w 454"/>
                <a:gd name="T39" fmla="*/ 324 h 1118"/>
                <a:gd name="T40" fmla="*/ 237 w 454"/>
                <a:gd name="T41" fmla="*/ 969 h 1118"/>
                <a:gd name="T42" fmla="*/ 391 w 454"/>
                <a:gd name="T43" fmla="*/ 921 h 1118"/>
                <a:gd name="T44" fmla="*/ 359 w 454"/>
                <a:gd name="T45" fmla="*/ 785 h 1118"/>
                <a:gd name="T46" fmla="*/ 206 w 454"/>
                <a:gd name="T47" fmla="*/ 830 h 1118"/>
                <a:gd name="T48" fmla="*/ 237 w 454"/>
                <a:gd name="T49" fmla="*/ 969 h 1118"/>
                <a:gd name="T50" fmla="*/ 36 w 454"/>
                <a:gd name="T51" fmla="*/ 45 h 1118"/>
                <a:gd name="T52" fmla="*/ 60 w 454"/>
                <a:gd name="T53" fmla="*/ 167 h 1118"/>
                <a:gd name="T54" fmla="*/ 212 w 454"/>
                <a:gd name="T55" fmla="*/ 126 h 1118"/>
                <a:gd name="T56" fmla="*/ 185 w 454"/>
                <a:gd name="T57" fmla="*/ 7 h 1118"/>
                <a:gd name="T58" fmla="*/ 215 w 454"/>
                <a:gd name="T59" fmla="*/ 0 h 1118"/>
                <a:gd name="T60" fmla="*/ 454 w 454"/>
                <a:gd name="T61" fmla="*/ 1061 h 1118"/>
                <a:gd name="T62" fmla="*/ 425 w 454"/>
                <a:gd name="T63" fmla="*/ 1072 h 1118"/>
                <a:gd name="T64" fmla="*/ 397 w 454"/>
                <a:gd name="T65" fmla="*/ 946 h 1118"/>
                <a:gd name="T66" fmla="*/ 244 w 454"/>
                <a:gd name="T67" fmla="*/ 998 h 1118"/>
                <a:gd name="T68" fmla="*/ 265 w 454"/>
                <a:gd name="T69" fmla="*/ 1108 h 1118"/>
                <a:gd name="T70" fmla="*/ 234 w 454"/>
                <a:gd name="T71" fmla="*/ 1118 h 1118"/>
                <a:gd name="T72" fmla="*/ 0 w 454"/>
                <a:gd name="T73" fmla="*/ 53 h 1118"/>
                <a:gd name="T74" fmla="*/ 36 w 454"/>
                <a:gd name="T75" fmla="*/ 45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4" h="1118">
                  <a:moveTo>
                    <a:pt x="200" y="802"/>
                  </a:moveTo>
                  <a:lnTo>
                    <a:pt x="353" y="759"/>
                  </a:lnTo>
                  <a:lnTo>
                    <a:pt x="324" y="632"/>
                  </a:lnTo>
                  <a:lnTo>
                    <a:pt x="173" y="678"/>
                  </a:lnTo>
                  <a:lnTo>
                    <a:pt x="200" y="802"/>
                  </a:lnTo>
                  <a:close/>
                  <a:moveTo>
                    <a:pt x="167" y="649"/>
                  </a:moveTo>
                  <a:lnTo>
                    <a:pt x="319" y="607"/>
                  </a:lnTo>
                  <a:lnTo>
                    <a:pt x="289" y="476"/>
                  </a:lnTo>
                  <a:lnTo>
                    <a:pt x="137" y="516"/>
                  </a:lnTo>
                  <a:lnTo>
                    <a:pt x="167" y="649"/>
                  </a:lnTo>
                  <a:close/>
                  <a:moveTo>
                    <a:pt x="131" y="489"/>
                  </a:moveTo>
                  <a:lnTo>
                    <a:pt x="285" y="452"/>
                  </a:lnTo>
                  <a:lnTo>
                    <a:pt x="253" y="312"/>
                  </a:lnTo>
                  <a:lnTo>
                    <a:pt x="101" y="352"/>
                  </a:lnTo>
                  <a:lnTo>
                    <a:pt x="131" y="489"/>
                  </a:lnTo>
                  <a:close/>
                  <a:moveTo>
                    <a:pt x="95" y="324"/>
                  </a:moveTo>
                  <a:lnTo>
                    <a:pt x="249" y="288"/>
                  </a:lnTo>
                  <a:lnTo>
                    <a:pt x="218" y="152"/>
                  </a:lnTo>
                  <a:lnTo>
                    <a:pt x="66" y="193"/>
                  </a:lnTo>
                  <a:lnTo>
                    <a:pt x="95" y="324"/>
                  </a:lnTo>
                  <a:close/>
                  <a:moveTo>
                    <a:pt x="237" y="969"/>
                  </a:moveTo>
                  <a:lnTo>
                    <a:pt x="391" y="921"/>
                  </a:lnTo>
                  <a:lnTo>
                    <a:pt x="359" y="785"/>
                  </a:lnTo>
                  <a:lnTo>
                    <a:pt x="206" y="830"/>
                  </a:lnTo>
                  <a:lnTo>
                    <a:pt x="237" y="969"/>
                  </a:lnTo>
                  <a:close/>
                  <a:moveTo>
                    <a:pt x="36" y="45"/>
                  </a:moveTo>
                  <a:lnTo>
                    <a:pt x="60" y="167"/>
                  </a:lnTo>
                  <a:lnTo>
                    <a:pt x="212" y="126"/>
                  </a:lnTo>
                  <a:lnTo>
                    <a:pt x="185" y="7"/>
                  </a:lnTo>
                  <a:lnTo>
                    <a:pt x="215" y="0"/>
                  </a:lnTo>
                  <a:lnTo>
                    <a:pt x="454" y="1061"/>
                  </a:lnTo>
                  <a:lnTo>
                    <a:pt x="425" y="1072"/>
                  </a:lnTo>
                  <a:lnTo>
                    <a:pt x="397" y="946"/>
                  </a:lnTo>
                  <a:lnTo>
                    <a:pt x="244" y="998"/>
                  </a:lnTo>
                  <a:lnTo>
                    <a:pt x="265" y="1108"/>
                  </a:lnTo>
                  <a:lnTo>
                    <a:pt x="234" y="1118"/>
                  </a:lnTo>
                  <a:lnTo>
                    <a:pt x="0" y="53"/>
                  </a:lnTo>
                  <a:lnTo>
                    <a:pt x="36" y="45"/>
                  </a:lnTo>
                  <a:close/>
                </a:path>
              </a:pathLst>
            </a:custGeom>
            <a:solidFill>
              <a:srgbClr val="3A4DA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0" name="iṡ1îďe"/>
            <p:cNvSpPr/>
            <p:nvPr/>
          </p:nvSpPr>
          <p:spPr bwMode="auto">
            <a:xfrm>
              <a:off x="7126288" y="3990975"/>
              <a:ext cx="720725" cy="1774825"/>
            </a:xfrm>
            <a:custGeom>
              <a:avLst/>
              <a:gdLst>
                <a:gd name="T0" fmla="*/ 200 w 454"/>
                <a:gd name="T1" fmla="*/ 802 h 1118"/>
                <a:gd name="T2" fmla="*/ 353 w 454"/>
                <a:gd name="T3" fmla="*/ 759 h 1118"/>
                <a:gd name="T4" fmla="*/ 324 w 454"/>
                <a:gd name="T5" fmla="*/ 632 h 1118"/>
                <a:gd name="T6" fmla="*/ 173 w 454"/>
                <a:gd name="T7" fmla="*/ 678 h 1118"/>
                <a:gd name="T8" fmla="*/ 200 w 454"/>
                <a:gd name="T9" fmla="*/ 802 h 1118"/>
                <a:gd name="T10" fmla="*/ 167 w 454"/>
                <a:gd name="T11" fmla="*/ 649 h 1118"/>
                <a:gd name="T12" fmla="*/ 319 w 454"/>
                <a:gd name="T13" fmla="*/ 607 h 1118"/>
                <a:gd name="T14" fmla="*/ 289 w 454"/>
                <a:gd name="T15" fmla="*/ 476 h 1118"/>
                <a:gd name="T16" fmla="*/ 137 w 454"/>
                <a:gd name="T17" fmla="*/ 516 h 1118"/>
                <a:gd name="T18" fmla="*/ 167 w 454"/>
                <a:gd name="T19" fmla="*/ 649 h 1118"/>
                <a:gd name="T20" fmla="*/ 131 w 454"/>
                <a:gd name="T21" fmla="*/ 489 h 1118"/>
                <a:gd name="T22" fmla="*/ 285 w 454"/>
                <a:gd name="T23" fmla="*/ 452 h 1118"/>
                <a:gd name="T24" fmla="*/ 253 w 454"/>
                <a:gd name="T25" fmla="*/ 312 h 1118"/>
                <a:gd name="T26" fmla="*/ 101 w 454"/>
                <a:gd name="T27" fmla="*/ 352 h 1118"/>
                <a:gd name="T28" fmla="*/ 131 w 454"/>
                <a:gd name="T29" fmla="*/ 489 h 1118"/>
                <a:gd name="T30" fmla="*/ 95 w 454"/>
                <a:gd name="T31" fmla="*/ 324 h 1118"/>
                <a:gd name="T32" fmla="*/ 249 w 454"/>
                <a:gd name="T33" fmla="*/ 288 h 1118"/>
                <a:gd name="T34" fmla="*/ 218 w 454"/>
                <a:gd name="T35" fmla="*/ 152 h 1118"/>
                <a:gd name="T36" fmla="*/ 66 w 454"/>
                <a:gd name="T37" fmla="*/ 193 h 1118"/>
                <a:gd name="T38" fmla="*/ 95 w 454"/>
                <a:gd name="T39" fmla="*/ 324 h 1118"/>
                <a:gd name="T40" fmla="*/ 237 w 454"/>
                <a:gd name="T41" fmla="*/ 969 h 1118"/>
                <a:gd name="T42" fmla="*/ 391 w 454"/>
                <a:gd name="T43" fmla="*/ 921 h 1118"/>
                <a:gd name="T44" fmla="*/ 359 w 454"/>
                <a:gd name="T45" fmla="*/ 785 h 1118"/>
                <a:gd name="T46" fmla="*/ 206 w 454"/>
                <a:gd name="T47" fmla="*/ 830 h 1118"/>
                <a:gd name="T48" fmla="*/ 237 w 454"/>
                <a:gd name="T49" fmla="*/ 969 h 1118"/>
                <a:gd name="T50" fmla="*/ 36 w 454"/>
                <a:gd name="T51" fmla="*/ 45 h 1118"/>
                <a:gd name="T52" fmla="*/ 60 w 454"/>
                <a:gd name="T53" fmla="*/ 167 h 1118"/>
                <a:gd name="T54" fmla="*/ 212 w 454"/>
                <a:gd name="T55" fmla="*/ 126 h 1118"/>
                <a:gd name="T56" fmla="*/ 185 w 454"/>
                <a:gd name="T57" fmla="*/ 7 h 1118"/>
                <a:gd name="T58" fmla="*/ 215 w 454"/>
                <a:gd name="T59" fmla="*/ 0 h 1118"/>
                <a:gd name="T60" fmla="*/ 454 w 454"/>
                <a:gd name="T61" fmla="*/ 1061 h 1118"/>
                <a:gd name="T62" fmla="*/ 425 w 454"/>
                <a:gd name="T63" fmla="*/ 1072 h 1118"/>
                <a:gd name="T64" fmla="*/ 397 w 454"/>
                <a:gd name="T65" fmla="*/ 946 h 1118"/>
                <a:gd name="T66" fmla="*/ 244 w 454"/>
                <a:gd name="T67" fmla="*/ 998 h 1118"/>
                <a:gd name="T68" fmla="*/ 265 w 454"/>
                <a:gd name="T69" fmla="*/ 1108 h 1118"/>
                <a:gd name="T70" fmla="*/ 234 w 454"/>
                <a:gd name="T71" fmla="*/ 1118 h 1118"/>
                <a:gd name="T72" fmla="*/ 0 w 454"/>
                <a:gd name="T73" fmla="*/ 53 h 1118"/>
                <a:gd name="T74" fmla="*/ 36 w 454"/>
                <a:gd name="T75" fmla="*/ 45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4" h="1118">
                  <a:moveTo>
                    <a:pt x="200" y="802"/>
                  </a:moveTo>
                  <a:lnTo>
                    <a:pt x="353" y="759"/>
                  </a:lnTo>
                  <a:lnTo>
                    <a:pt x="324" y="632"/>
                  </a:lnTo>
                  <a:lnTo>
                    <a:pt x="173" y="678"/>
                  </a:lnTo>
                  <a:lnTo>
                    <a:pt x="200" y="802"/>
                  </a:lnTo>
                  <a:moveTo>
                    <a:pt x="167" y="649"/>
                  </a:moveTo>
                  <a:lnTo>
                    <a:pt x="319" y="607"/>
                  </a:lnTo>
                  <a:lnTo>
                    <a:pt x="289" y="476"/>
                  </a:lnTo>
                  <a:lnTo>
                    <a:pt x="137" y="516"/>
                  </a:lnTo>
                  <a:lnTo>
                    <a:pt x="167" y="649"/>
                  </a:lnTo>
                  <a:moveTo>
                    <a:pt x="131" y="489"/>
                  </a:moveTo>
                  <a:lnTo>
                    <a:pt x="285" y="452"/>
                  </a:lnTo>
                  <a:lnTo>
                    <a:pt x="253" y="312"/>
                  </a:lnTo>
                  <a:lnTo>
                    <a:pt x="101" y="352"/>
                  </a:lnTo>
                  <a:lnTo>
                    <a:pt x="131" y="489"/>
                  </a:lnTo>
                  <a:moveTo>
                    <a:pt x="95" y="324"/>
                  </a:moveTo>
                  <a:lnTo>
                    <a:pt x="249" y="288"/>
                  </a:lnTo>
                  <a:lnTo>
                    <a:pt x="218" y="152"/>
                  </a:lnTo>
                  <a:lnTo>
                    <a:pt x="66" y="193"/>
                  </a:lnTo>
                  <a:lnTo>
                    <a:pt x="95" y="324"/>
                  </a:lnTo>
                  <a:moveTo>
                    <a:pt x="237" y="969"/>
                  </a:moveTo>
                  <a:lnTo>
                    <a:pt x="391" y="921"/>
                  </a:lnTo>
                  <a:lnTo>
                    <a:pt x="359" y="785"/>
                  </a:lnTo>
                  <a:lnTo>
                    <a:pt x="206" y="830"/>
                  </a:lnTo>
                  <a:lnTo>
                    <a:pt x="237" y="969"/>
                  </a:lnTo>
                  <a:moveTo>
                    <a:pt x="36" y="45"/>
                  </a:moveTo>
                  <a:lnTo>
                    <a:pt x="60" y="167"/>
                  </a:lnTo>
                  <a:lnTo>
                    <a:pt x="212" y="126"/>
                  </a:lnTo>
                  <a:lnTo>
                    <a:pt x="185" y="7"/>
                  </a:lnTo>
                  <a:lnTo>
                    <a:pt x="215" y="0"/>
                  </a:lnTo>
                  <a:lnTo>
                    <a:pt x="454" y="1061"/>
                  </a:lnTo>
                  <a:lnTo>
                    <a:pt x="425" y="1072"/>
                  </a:lnTo>
                  <a:lnTo>
                    <a:pt x="397" y="946"/>
                  </a:lnTo>
                  <a:lnTo>
                    <a:pt x="244" y="998"/>
                  </a:lnTo>
                  <a:lnTo>
                    <a:pt x="265" y="1108"/>
                  </a:lnTo>
                  <a:lnTo>
                    <a:pt x="234" y="1118"/>
                  </a:lnTo>
                  <a:lnTo>
                    <a:pt x="0" y="53"/>
                  </a:lnTo>
                  <a:lnTo>
                    <a:pt x="36" y="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1" name="íṣľïḓe"/>
            <p:cNvSpPr/>
            <p:nvPr/>
          </p:nvSpPr>
          <p:spPr bwMode="auto">
            <a:xfrm>
              <a:off x="7092950" y="4044950"/>
              <a:ext cx="90488" cy="30163"/>
            </a:xfrm>
            <a:custGeom>
              <a:avLst/>
              <a:gdLst>
                <a:gd name="T0" fmla="*/ 57 w 57"/>
                <a:gd name="T1" fmla="*/ 11 h 19"/>
                <a:gd name="T2" fmla="*/ 37 w 57"/>
                <a:gd name="T3" fmla="*/ 0 h 19"/>
                <a:gd name="T4" fmla="*/ 0 w 57"/>
                <a:gd name="T5" fmla="*/ 9 h 19"/>
                <a:gd name="T6" fmla="*/ 21 w 57"/>
                <a:gd name="T7" fmla="*/ 19 h 19"/>
                <a:gd name="T8" fmla="*/ 57 w 57"/>
                <a:gd name="T9" fmla="*/ 11 h 19"/>
              </a:gdLst>
              <a:ahLst/>
              <a:cxnLst>
                <a:cxn ang="0">
                  <a:pos x="T0" y="T1"/>
                </a:cxn>
                <a:cxn ang="0">
                  <a:pos x="T2" y="T3"/>
                </a:cxn>
                <a:cxn ang="0">
                  <a:pos x="T4" y="T5"/>
                </a:cxn>
                <a:cxn ang="0">
                  <a:pos x="T6" y="T7"/>
                </a:cxn>
                <a:cxn ang="0">
                  <a:pos x="T8" y="T9"/>
                </a:cxn>
              </a:cxnLst>
              <a:rect l="0" t="0" r="r" b="b"/>
              <a:pathLst>
                <a:path w="57" h="19">
                  <a:moveTo>
                    <a:pt x="57" y="11"/>
                  </a:moveTo>
                  <a:lnTo>
                    <a:pt x="37" y="0"/>
                  </a:lnTo>
                  <a:lnTo>
                    <a:pt x="0" y="9"/>
                  </a:lnTo>
                  <a:lnTo>
                    <a:pt x="21" y="19"/>
                  </a:lnTo>
                  <a:lnTo>
                    <a:pt x="57" y="11"/>
                  </a:lnTo>
                  <a:close/>
                </a:path>
              </a:pathLst>
            </a:custGeom>
            <a:solidFill>
              <a:srgbClr val="2A377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2" name="ï$ḻíḍê"/>
            <p:cNvSpPr/>
            <p:nvPr/>
          </p:nvSpPr>
          <p:spPr bwMode="auto">
            <a:xfrm>
              <a:off x="7388225" y="3976688"/>
              <a:ext cx="79375" cy="26988"/>
            </a:xfrm>
            <a:custGeom>
              <a:avLst/>
              <a:gdLst>
                <a:gd name="T0" fmla="*/ 50 w 50"/>
                <a:gd name="T1" fmla="*/ 9 h 17"/>
                <a:gd name="T2" fmla="*/ 29 w 50"/>
                <a:gd name="T3" fmla="*/ 0 h 17"/>
                <a:gd name="T4" fmla="*/ 0 w 50"/>
                <a:gd name="T5" fmla="*/ 7 h 17"/>
                <a:gd name="T6" fmla="*/ 20 w 50"/>
                <a:gd name="T7" fmla="*/ 17 h 17"/>
                <a:gd name="T8" fmla="*/ 50 w 50"/>
                <a:gd name="T9" fmla="*/ 9 h 17"/>
              </a:gdLst>
              <a:ahLst/>
              <a:cxnLst>
                <a:cxn ang="0">
                  <a:pos x="T0" y="T1"/>
                </a:cxn>
                <a:cxn ang="0">
                  <a:pos x="T2" y="T3"/>
                </a:cxn>
                <a:cxn ang="0">
                  <a:pos x="T4" y="T5"/>
                </a:cxn>
                <a:cxn ang="0">
                  <a:pos x="T6" y="T7"/>
                </a:cxn>
                <a:cxn ang="0">
                  <a:pos x="T8" y="T9"/>
                </a:cxn>
              </a:cxnLst>
              <a:rect l="0" t="0" r="r" b="b"/>
              <a:pathLst>
                <a:path w="50" h="17">
                  <a:moveTo>
                    <a:pt x="50" y="9"/>
                  </a:moveTo>
                  <a:lnTo>
                    <a:pt x="29" y="0"/>
                  </a:lnTo>
                  <a:lnTo>
                    <a:pt x="0" y="7"/>
                  </a:lnTo>
                  <a:lnTo>
                    <a:pt x="20" y="17"/>
                  </a:lnTo>
                  <a:lnTo>
                    <a:pt x="50" y="9"/>
                  </a:lnTo>
                  <a:close/>
                </a:path>
              </a:pathLst>
            </a:custGeom>
            <a:solidFill>
              <a:srgbClr val="2A377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3" name="isļiḋe"/>
            <p:cNvSpPr/>
            <p:nvPr/>
          </p:nvSpPr>
          <p:spPr bwMode="auto">
            <a:xfrm>
              <a:off x="7526338" y="4194175"/>
              <a:ext cx="152400" cy="22225"/>
            </a:xfrm>
            <a:custGeom>
              <a:avLst/>
              <a:gdLst>
                <a:gd name="T0" fmla="*/ 70 w 96"/>
                <a:gd name="T1" fmla="*/ 0 h 14"/>
                <a:gd name="T2" fmla="*/ 0 w 96"/>
                <a:gd name="T3" fmla="*/ 7 h 14"/>
                <a:gd name="T4" fmla="*/ 52 w 96"/>
                <a:gd name="T5" fmla="*/ 14 h 14"/>
                <a:gd name="T6" fmla="*/ 96 w 96"/>
                <a:gd name="T7" fmla="*/ 5 h 14"/>
                <a:gd name="T8" fmla="*/ 70 w 96"/>
                <a:gd name="T9" fmla="*/ 0 h 14"/>
              </a:gdLst>
              <a:ahLst/>
              <a:cxnLst>
                <a:cxn ang="0">
                  <a:pos x="T0" y="T1"/>
                </a:cxn>
                <a:cxn ang="0">
                  <a:pos x="T2" y="T3"/>
                </a:cxn>
                <a:cxn ang="0">
                  <a:pos x="T4" y="T5"/>
                </a:cxn>
                <a:cxn ang="0">
                  <a:pos x="T6" y="T7"/>
                </a:cxn>
                <a:cxn ang="0">
                  <a:pos x="T8" y="T9"/>
                </a:cxn>
              </a:cxnLst>
              <a:rect l="0" t="0" r="r" b="b"/>
              <a:pathLst>
                <a:path w="96" h="14">
                  <a:moveTo>
                    <a:pt x="70" y="0"/>
                  </a:moveTo>
                  <a:lnTo>
                    <a:pt x="0" y="7"/>
                  </a:lnTo>
                  <a:lnTo>
                    <a:pt x="52" y="14"/>
                  </a:lnTo>
                  <a:lnTo>
                    <a:pt x="96" y="5"/>
                  </a:lnTo>
                  <a:lnTo>
                    <a:pt x="70" y="0"/>
                  </a:lnTo>
                  <a:close/>
                </a:path>
              </a:pathLst>
            </a:custGeom>
            <a:solidFill>
              <a:srgbClr val="3E8F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4" name="iş1ïdê"/>
            <p:cNvSpPr/>
            <p:nvPr/>
          </p:nvSpPr>
          <p:spPr bwMode="auto">
            <a:xfrm>
              <a:off x="7526338" y="4194175"/>
              <a:ext cx="152400" cy="22225"/>
            </a:xfrm>
            <a:custGeom>
              <a:avLst/>
              <a:gdLst>
                <a:gd name="T0" fmla="*/ 70 w 96"/>
                <a:gd name="T1" fmla="*/ 0 h 14"/>
                <a:gd name="T2" fmla="*/ 0 w 96"/>
                <a:gd name="T3" fmla="*/ 7 h 14"/>
                <a:gd name="T4" fmla="*/ 52 w 96"/>
                <a:gd name="T5" fmla="*/ 14 h 14"/>
                <a:gd name="T6" fmla="*/ 96 w 96"/>
                <a:gd name="T7" fmla="*/ 5 h 14"/>
                <a:gd name="T8" fmla="*/ 70 w 96"/>
                <a:gd name="T9" fmla="*/ 0 h 14"/>
              </a:gdLst>
              <a:ahLst/>
              <a:cxnLst>
                <a:cxn ang="0">
                  <a:pos x="T0" y="T1"/>
                </a:cxn>
                <a:cxn ang="0">
                  <a:pos x="T2" y="T3"/>
                </a:cxn>
                <a:cxn ang="0">
                  <a:pos x="T4" y="T5"/>
                </a:cxn>
                <a:cxn ang="0">
                  <a:pos x="T6" y="T7"/>
                </a:cxn>
                <a:cxn ang="0">
                  <a:pos x="T8" y="T9"/>
                </a:cxn>
              </a:cxnLst>
              <a:rect l="0" t="0" r="r" b="b"/>
              <a:pathLst>
                <a:path w="96" h="14">
                  <a:moveTo>
                    <a:pt x="70" y="0"/>
                  </a:moveTo>
                  <a:lnTo>
                    <a:pt x="0" y="7"/>
                  </a:lnTo>
                  <a:lnTo>
                    <a:pt x="52" y="14"/>
                  </a:lnTo>
                  <a:lnTo>
                    <a:pt x="96" y="5"/>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5" name="iślîḋê"/>
            <p:cNvSpPr/>
            <p:nvPr/>
          </p:nvSpPr>
          <p:spPr bwMode="auto">
            <a:xfrm>
              <a:off x="7513638" y="4171950"/>
              <a:ext cx="123825" cy="33338"/>
            </a:xfrm>
            <a:custGeom>
              <a:avLst/>
              <a:gdLst>
                <a:gd name="T0" fmla="*/ 46 w 79"/>
                <a:gd name="T1" fmla="*/ 0 h 22"/>
                <a:gd name="T2" fmla="*/ 8 w 79"/>
                <a:gd name="T3" fmla="*/ 11 h 22"/>
                <a:gd name="T4" fmla="*/ 8 w 79"/>
                <a:gd name="T5" fmla="*/ 11 h 22"/>
                <a:gd name="T6" fmla="*/ 5 w 79"/>
                <a:gd name="T7" fmla="*/ 12 h 22"/>
                <a:gd name="T8" fmla="*/ 0 w 79"/>
                <a:gd name="T9" fmla="*/ 16 h 22"/>
                <a:gd name="T10" fmla="*/ 2 w 79"/>
                <a:gd name="T11" fmla="*/ 21 h 22"/>
                <a:gd name="T12" fmla="*/ 8 w 79"/>
                <a:gd name="T13" fmla="*/ 22 h 22"/>
                <a:gd name="T14" fmla="*/ 79 w 79"/>
                <a:gd name="T15" fmla="*/ 15 h 22"/>
                <a:gd name="T16" fmla="*/ 43 w 79"/>
                <a:gd name="T17" fmla="*/ 8 h 22"/>
                <a:gd name="T18" fmla="*/ 46 w 79"/>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22">
                  <a:moveTo>
                    <a:pt x="46" y="0"/>
                  </a:moveTo>
                  <a:cubicBezTo>
                    <a:pt x="8" y="11"/>
                    <a:pt x="8" y="11"/>
                    <a:pt x="8" y="11"/>
                  </a:cubicBezTo>
                  <a:cubicBezTo>
                    <a:pt x="8" y="11"/>
                    <a:pt x="8" y="11"/>
                    <a:pt x="8" y="11"/>
                  </a:cubicBezTo>
                  <a:cubicBezTo>
                    <a:pt x="5" y="12"/>
                    <a:pt x="5" y="12"/>
                    <a:pt x="5" y="12"/>
                  </a:cubicBezTo>
                  <a:cubicBezTo>
                    <a:pt x="3" y="14"/>
                    <a:pt x="2" y="15"/>
                    <a:pt x="0" y="16"/>
                  </a:cubicBezTo>
                  <a:cubicBezTo>
                    <a:pt x="2" y="21"/>
                    <a:pt x="2" y="21"/>
                    <a:pt x="2" y="21"/>
                  </a:cubicBezTo>
                  <a:cubicBezTo>
                    <a:pt x="8" y="22"/>
                    <a:pt x="8" y="22"/>
                    <a:pt x="8" y="22"/>
                  </a:cubicBezTo>
                  <a:cubicBezTo>
                    <a:pt x="79" y="15"/>
                    <a:pt x="79" y="15"/>
                    <a:pt x="79" y="15"/>
                  </a:cubicBezTo>
                  <a:cubicBezTo>
                    <a:pt x="43" y="8"/>
                    <a:pt x="43" y="8"/>
                    <a:pt x="43" y="8"/>
                  </a:cubicBezTo>
                  <a:cubicBezTo>
                    <a:pt x="44" y="5"/>
                    <a:pt x="45" y="3"/>
                    <a:pt x="46" y="0"/>
                  </a:cubicBezTo>
                </a:path>
              </a:pathLst>
            </a:custGeom>
            <a:solidFill>
              <a:srgbClr val="0D6A3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6" name="íṩ1íḑe"/>
            <p:cNvSpPr/>
            <p:nvPr/>
          </p:nvSpPr>
          <p:spPr bwMode="auto">
            <a:xfrm>
              <a:off x="7346950" y="3694113"/>
              <a:ext cx="160338" cy="14288"/>
            </a:xfrm>
            <a:custGeom>
              <a:avLst/>
              <a:gdLst>
                <a:gd name="T0" fmla="*/ 53 w 102"/>
                <a:gd name="T1" fmla="*/ 0 h 9"/>
                <a:gd name="T2" fmla="*/ 0 w 102"/>
                <a:gd name="T3" fmla="*/ 1 h 9"/>
                <a:gd name="T4" fmla="*/ 59 w 102"/>
                <a:gd name="T5" fmla="*/ 7 h 9"/>
                <a:gd name="T6" fmla="*/ 59 w 102"/>
                <a:gd name="T7" fmla="*/ 7 h 9"/>
                <a:gd name="T8" fmla="*/ 67 w 102"/>
                <a:gd name="T9" fmla="*/ 9 h 9"/>
                <a:gd name="T10" fmla="*/ 102 w 102"/>
                <a:gd name="T11" fmla="*/ 5 h 9"/>
                <a:gd name="T12" fmla="*/ 94 w 102"/>
                <a:gd name="T13" fmla="*/ 3 h 9"/>
                <a:gd name="T14" fmla="*/ 53 w 10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
                  <a:moveTo>
                    <a:pt x="53" y="0"/>
                  </a:moveTo>
                  <a:cubicBezTo>
                    <a:pt x="0" y="1"/>
                    <a:pt x="0" y="1"/>
                    <a:pt x="0" y="1"/>
                  </a:cubicBezTo>
                  <a:cubicBezTo>
                    <a:pt x="59" y="7"/>
                    <a:pt x="59" y="7"/>
                    <a:pt x="59" y="7"/>
                  </a:cubicBezTo>
                  <a:cubicBezTo>
                    <a:pt x="59" y="7"/>
                    <a:pt x="59" y="7"/>
                    <a:pt x="59" y="7"/>
                  </a:cubicBezTo>
                  <a:cubicBezTo>
                    <a:pt x="62" y="7"/>
                    <a:pt x="65" y="8"/>
                    <a:pt x="67" y="9"/>
                  </a:cubicBezTo>
                  <a:cubicBezTo>
                    <a:pt x="102" y="5"/>
                    <a:pt x="102" y="5"/>
                    <a:pt x="102" y="5"/>
                  </a:cubicBezTo>
                  <a:cubicBezTo>
                    <a:pt x="99" y="4"/>
                    <a:pt x="97" y="3"/>
                    <a:pt x="94" y="3"/>
                  </a:cubicBezTo>
                  <a:cubicBezTo>
                    <a:pt x="53" y="0"/>
                    <a:pt x="53" y="0"/>
                    <a:pt x="53" y="0"/>
                  </a:cubicBezTo>
                </a:path>
              </a:pathLst>
            </a:custGeom>
            <a:solidFill>
              <a:srgbClr val="753A3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7" name="îṡḻîdé"/>
            <p:cNvSpPr/>
            <p:nvPr/>
          </p:nvSpPr>
          <p:spPr bwMode="auto">
            <a:xfrm>
              <a:off x="7451725" y="3702050"/>
              <a:ext cx="142875" cy="487363"/>
            </a:xfrm>
            <a:custGeom>
              <a:avLst/>
              <a:gdLst>
                <a:gd name="T0" fmla="*/ 85 w 91"/>
                <a:gd name="T1" fmla="*/ 300 h 312"/>
                <a:gd name="T2" fmla="*/ 47 w 91"/>
                <a:gd name="T3" fmla="*/ 311 h 312"/>
                <a:gd name="T4" fmla="*/ 47 w 91"/>
                <a:gd name="T5" fmla="*/ 311 h 312"/>
                <a:gd name="T6" fmla="*/ 44 w 91"/>
                <a:gd name="T7" fmla="*/ 312 h 312"/>
                <a:gd name="T8" fmla="*/ 44 w 91"/>
                <a:gd name="T9" fmla="*/ 312 h 312"/>
                <a:gd name="T10" fmla="*/ 47 w 91"/>
                <a:gd name="T11" fmla="*/ 311 h 312"/>
                <a:gd name="T12" fmla="*/ 47 w 91"/>
                <a:gd name="T13" fmla="*/ 311 h 312"/>
                <a:gd name="T14" fmla="*/ 85 w 91"/>
                <a:gd name="T15" fmla="*/ 300 h 312"/>
                <a:gd name="T16" fmla="*/ 85 w 91"/>
                <a:gd name="T17" fmla="*/ 300 h 312"/>
                <a:gd name="T18" fmla="*/ 35 w 91"/>
                <a:gd name="T19" fmla="*/ 0 h 312"/>
                <a:gd name="T20" fmla="*/ 0 w 91"/>
                <a:gd name="T21" fmla="*/ 4 h 312"/>
                <a:gd name="T22" fmla="*/ 59 w 91"/>
                <a:gd name="T23" fmla="*/ 161 h 312"/>
                <a:gd name="T24" fmla="*/ 61 w 91"/>
                <a:gd name="T25" fmla="*/ 263 h 312"/>
                <a:gd name="T26" fmla="*/ 91 w 91"/>
                <a:gd name="T27" fmla="*/ 255 h 312"/>
                <a:gd name="T28" fmla="*/ 90 w 91"/>
                <a:gd name="T29" fmla="*/ 220 h 312"/>
                <a:gd name="T30" fmla="*/ 58 w 91"/>
                <a:gd name="T31" fmla="*/ 64 h 312"/>
                <a:gd name="T32" fmla="*/ 35 w 91"/>
                <a:gd name="T3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12">
                  <a:moveTo>
                    <a:pt x="85" y="300"/>
                  </a:moveTo>
                  <a:cubicBezTo>
                    <a:pt x="47" y="311"/>
                    <a:pt x="47" y="311"/>
                    <a:pt x="47" y="311"/>
                  </a:cubicBezTo>
                  <a:cubicBezTo>
                    <a:pt x="47" y="311"/>
                    <a:pt x="47" y="311"/>
                    <a:pt x="47" y="311"/>
                  </a:cubicBezTo>
                  <a:cubicBezTo>
                    <a:pt x="44" y="312"/>
                    <a:pt x="44" y="312"/>
                    <a:pt x="44" y="312"/>
                  </a:cubicBezTo>
                  <a:cubicBezTo>
                    <a:pt x="44" y="312"/>
                    <a:pt x="44" y="312"/>
                    <a:pt x="44" y="312"/>
                  </a:cubicBezTo>
                  <a:cubicBezTo>
                    <a:pt x="47" y="311"/>
                    <a:pt x="47" y="311"/>
                    <a:pt x="47" y="311"/>
                  </a:cubicBezTo>
                  <a:cubicBezTo>
                    <a:pt x="47" y="311"/>
                    <a:pt x="47" y="311"/>
                    <a:pt x="47" y="311"/>
                  </a:cubicBezTo>
                  <a:cubicBezTo>
                    <a:pt x="85" y="300"/>
                    <a:pt x="85" y="300"/>
                    <a:pt x="85" y="300"/>
                  </a:cubicBezTo>
                  <a:cubicBezTo>
                    <a:pt x="85" y="300"/>
                    <a:pt x="85" y="300"/>
                    <a:pt x="85" y="300"/>
                  </a:cubicBezTo>
                  <a:moveTo>
                    <a:pt x="35" y="0"/>
                  </a:moveTo>
                  <a:cubicBezTo>
                    <a:pt x="0" y="4"/>
                    <a:pt x="0" y="4"/>
                    <a:pt x="0" y="4"/>
                  </a:cubicBezTo>
                  <a:cubicBezTo>
                    <a:pt x="26" y="16"/>
                    <a:pt x="49" y="89"/>
                    <a:pt x="59" y="161"/>
                  </a:cubicBezTo>
                  <a:cubicBezTo>
                    <a:pt x="64" y="198"/>
                    <a:pt x="65" y="234"/>
                    <a:pt x="61" y="263"/>
                  </a:cubicBezTo>
                  <a:cubicBezTo>
                    <a:pt x="91" y="255"/>
                    <a:pt x="91" y="255"/>
                    <a:pt x="91" y="255"/>
                  </a:cubicBezTo>
                  <a:cubicBezTo>
                    <a:pt x="91" y="245"/>
                    <a:pt x="91" y="233"/>
                    <a:pt x="90" y="220"/>
                  </a:cubicBezTo>
                  <a:cubicBezTo>
                    <a:pt x="87" y="167"/>
                    <a:pt x="75" y="109"/>
                    <a:pt x="58" y="64"/>
                  </a:cubicBezTo>
                  <a:cubicBezTo>
                    <a:pt x="41" y="18"/>
                    <a:pt x="52" y="7"/>
                    <a:pt x="35" y="0"/>
                  </a:cubicBezTo>
                </a:path>
              </a:pathLst>
            </a:custGeom>
            <a:solidFill>
              <a:srgbClr val="712F3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8" name="ï$ḻîḓè"/>
            <p:cNvSpPr/>
            <p:nvPr/>
          </p:nvSpPr>
          <p:spPr bwMode="auto">
            <a:xfrm>
              <a:off x="7521575" y="4100513"/>
              <a:ext cx="73025" cy="88900"/>
            </a:xfrm>
            <a:custGeom>
              <a:avLst/>
              <a:gdLst>
                <a:gd name="T0" fmla="*/ 47 w 47"/>
                <a:gd name="T1" fmla="*/ 0 h 57"/>
                <a:gd name="T2" fmla="*/ 17 w 47"/>
                <a:gd name="T3" fmla="*/ 8 h 57"/>
                <a:gd name="T4" fmla="*/ 0 w 47"/>
                <a:gd name="T5" fmla="*/ 57 h 57"/>
                <a:gd name="T6" fmla="*/ 3 w 47"/>
                <a:gd name="T7" fmla="*/ 56 h 57"/>
                <a:gd name="T8" fmla="*/ 3 w 47"/>
                <a:gd name="T9" fmla="*/ 56 h 57"/>
                <a:gd name="T10" fmla="*/ 41 w 47"/>
                <a:gd name="T11" fmla="*/ 45 h 57"/>
                <a:gd name="T12" fmla="*/ 47 w 47"/>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7" h="57">
                  <a:moveTo>
                    <a:pt x="47" y="0"/>
                  </a:moveTo>
                  <a:cubicBezTo>
                    <a:pt x="17" y="8"/>
                    <a:pt x="17" y="8"/>
                    <a:pt x="17" y="8"/>
                  </a:cubicBezTo>
                  <a:cubicBezTo>
                    <a:pt x="15" y="31"/>
                    <a:pt x="9" y="48"/>
                    <a:pt x="0" y="57"/>
                  </a:cubicBezTo>
                  <a:cubicBezTo>
                    <a:pt x="3" y="56"/>
                    <a:pt x="3" y="56"/>
                    <a:pt x="3" y="56"/>
                  </a:cubicBezTo>
                  <a:cubicBezTo>
                    <a:pt x="3" y="56"/>
                    <a:pt x="3" y="56"/>
                    <a:pt x="3" y="56"/>
                  </a:cubicBezTo>
                  <a:cubicBezTo>
                    <a:pt x="41" y="45"/>
                    <a:pt x="41" y="45"/>
                    <a:pt x="41" y="45"/>
                  </a:cubicBezTo>
                  <a:cubicBezTo>
                    <a:pt x="45" y="33"/>
                    <a:pt x="47" y="18"/>
                    <a:pt x="47" y="0"/>
                  </a:cubicBezTo>
                </a:path>
              </a:pathLst>
            </a:custGeom>
            <a:solidFill>
              <a:srgbClr val="4B1F2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399" name="îš1iḍe"/>
            <p:cNvSpPr/>
            <p:nvPr/>
          </p:nvSpPr>
          <p:spPr bwMode="auto">
            <a:xfrm>
              <a:off x="7308850" y="3689350"/>
              <a:ext cx="120650" cy="6350"/>
            </a:xfrm>
            <a:custGeom>
              <a:avLst/>
              <a:gdLst>
                <a:gd name="T0" fmla="*/ 43 w 76"/>
                <a:gd name="T1" fmla="*/ 0 h 4"/>
                <a:gd name="T2" fmla="*/ 39 w 76"/>
                <a:gd name="T3" fmla="*/ 0 h 4"/>
                <a:gd name="T4" fmla="*/ 0 w 76"/>
                <a:gd name="T5" fmla="*/ 2 h 4"/>
                <a:gd name="T6" fmla="*/ 24 w 76"/>
                <a:gd name="T7" fmla="*/ 4 h 4"/>
                <a:gd name="T8" fmla="*/ 76 w 76"/>
                <a:gd name="T9" fmla="*/ 3 h 4"/>
                <a:gd name="T10" fmla="*/ 43 w 76"/>
                <a:gd name="T11" fmla="*/ 0 h 4"/>
              </a:gdLst>
              <a:ahLst/>
              <a:cxnLst>
                <a:cxn ang="0">
                  <a:pos x="T0" y="T1"/>
                </a:cxn>
                <a:cxn ang="0">
                  <a:pos x="T2" y="T3"/>
                </a:cxn>
                <a:cxn ang="0">
                  <a:pos x="T4" y="T5"/>
                </a:cxn>
                <a:cxn ang="0">
                  <a:pos x="T6" y="T7"/>
                </a:cxn>
                <a:cxn ang="0">
                  <a:pos x="T8" y="T9"/>
                </a:cxn>
                <a:cxn ang="0">
                  <a:pos x="T10" y="T11"/>
                </a:cxn>
              </a:cxnLst>
              <a:rect l="0" t="0" r="r" b="b"/>
              <a:pathLst>
                <a:path w="76" h="4">
                  <a:moveTo>
                    <a:pt x="43" y="0"/>
                  </a:moveTo>
                  <a:lnTo>
                    <a:pt x="39" y="0"/>
                  </a:lnTo>
                  <a:lnTo>
                    <a:pt x="0" y="2"/>
                  </a:lnTo>
                  <a:lnTo>
                    <a:pt x="24" y="4"/>
                  </a:lnTo>
                  <a:lnTo>
                    <a:pt x="76" y="3"/>
                  </a:lnTo>
                  <a:lnTo>
                    <a:pt x="43" y="0"/>
                  </a:lnTo>
                  <a:close/>
                </a:path>
              </a:pathLst>
            </a:custGeom>
            <a:solidFill>
              <a:srgbClr val="45191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0" name="iṥļíḓè"/>
            <p:cNvSpPr/>
            <p:nvPr/>
          </p:nvSpPr>
          <p:spPr bwMode="auto">
            <a:xfrm>
              <a:off x="7308850" y="3689350"/>
              <a:ext cx="120650" cy="6350"/>
            </a:xfrm>
            <a:custGeom>
              <a:avLst/>
              <a:gdLst>
                <a:gd name="T0" fmla="*/ 43 w 76"/>
                <a:gd name="T1" fmla="*/ 0 h 4"/>
                <a:gd name="T2" fmla="*/ 39 w 76"/>
                <a:gd name="T3" fmla="*/ 0 h 4"/>
                <a:gd name="T4" fmla="*/ 0 w 76"/>
                <a:gd name="T5" fmla="*/ 2 h 4"/>
                <a:gd name="T6" fmla="*/ 24 w 76"/>
                <a:gd name="T7" fmla="*/ 4 h 4"/>
                <a:gd name="T8" fmla="*/ 76 w 76"/>
                <a:gd name="T9" fmla="*/ 3 h 4"/>
                <a:gd name="T10" fmla="*/ 43 w 76"/>
                <a:gd name="T11" fmla="*/ 0 h 4"/>
              </a:gdLst>
              <a:ahLst/>
              <a:cxnLst>
                <a:cxn ang="0">
                  <a:pos x="T0" y="T1"/>
                </a:cxn>
                <a:cxn ang="0">
                  <a:pos x="T2" y="T3"/>
                </a:cxn>
                <a:cxn ang="0">
                  <a:pos x="T4" y="T5"/>
                </a:cxn>
                <a:cxn ang="0">
                  <a:pos x="T6" y="T7"/>
                </a:cxn>
                <a:cxn ang="0">
                  <a:pos x="T8" y="T9"/>
                </a:cxn>
                <a:cxn ang="0">
                  <a:pos x="T10" y="T11"/>
                </a:cxn>
              </a:cxnLst>
              <a:rect l="0" t="0" r="r" b="b"/>
              <a:pathLst>
                <a:path w="76" h="4">
                  <a:moveTo>
                    <a:pt x="43" y="0"/>
                  </a:moveTo>
                  <a:lnTo>
                    <a:pt x="39" y="0"/>
                  </a:lnTo>
                  <a:lnTo>
                    <a:pt x="0" y="2"/>
                  </a:lnTo>
                  <a:lnTo>
                    <a:pt x="24" y="4"/>
                  </a:lnTo>
                  <a:lnTo>
                    <a:pt x="76" y="3"/>
                  </a:lnTo>
                  <a:lnTo>
                    <a:pt x="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1" name="ïśḻidê"/>
            <p:cNvSpPr/>
            <p:nvPr/>
          </p:nvSpPr>
          <p:spPr bwMode="auto">
            <a:xfrm>
              <a:off x="7370763" y="3689350"/>
              <a:ext cx="6350" cy="0"/>
            </a:xfrm>
            <a:custGeom>
              <a:avLst/>
              <a:gdLst>
                <a:gd name="T0" fmla="*/ 3 w 4"/>
                <a:gd name="T1" fmla="*/ 0 w 4"/>
                <a:gd name="T2" fmla="*/ 0 w 4"/>
                <a:gd name="T3" fmla="*/ 4 w 4"/>
                <a:gd name="T4" fmla="*/ 3 w 4"/>
              </a:gdLst>
              <a:ahLst/>
              <a:cxnLst>
                <a:cxn ang="0">
                  <a:pos x="T0" y="0"/>
                </a:cxn>
                <a:cxn ang="0">
                  <a:pos x="T1" y="0"/>
                </a:cxn>
                <a:cxn ang="0">
                  <a:pos x="T2" y="0"/>
                </a:cxn>
                <a:cxn ang="0">
                  <a:pos x="T3" y="0"/>
                </a:cxn>
                <a:cxn ang="0">
                  <a:pos x="T4" y="0"/>
                </a:cxn>
              </a:cxnLst>
              <a:rect l="0" t="0" r="r" b="b"/>
              <a:pathLst>
                <a:path w="4">
                  <a:moveTo>
                    <a:pt x="3" y="0"/>
                  </a:moveTo>
                  <a:lnTo>
                    <a:pt x="0" y="0"/>
                  </a:lnTo>
                  <a:lnTo>
                    <a:pt x="0" y="0"/>
                  </a:lnTo>
                  <a:lnTo>
                    <a:pt x="4" y="0"/>
                  </a:lnTo>
                  <a:lnTo>
                    <a:pt x="3" y="0"/>
                  </a:lnTo>
                  <a:close/>
                </a:path>
              </a:pathLst>
            </a:custGeom>
            <a:solidFill>
              <a:srgbClr val="1F0C0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2" name="ïṧļíḍê"/>
            <p:cNvSpPr/>
            <p:nvPr/>
          </p:nvSpPr>
          <p:spPr bwMode="auto">
            <a:xfrm>
              <a:off x="7370763" y="3689350"/>
              <a:ext cx="6350" cy="0"/>
            </a:xfrm>
            <a:custGeom>
              <a:avLst/>
              <a:gdLst>
                <a:gd name="T0" fmla="*/ 3 w 4"/>
                <a:gd name="T1" fmla="*/ 0 w 4"/>
                <a:gd name="T2" fmla="*/ 0 w 4"/>
                <a:gd name="T3" fmla="*/ 4 w 4"/>
                <a:gd name="T4" fmla="*/ 3 w 4"/>
              </a:gdLst>
              <a:ahLst/>
              <a:cxnLst>
                <a:cxn ang="0">
                  <a:pos x="T0" y="0"/>
                </a:cxn>
                <a:cxn ang="0">
                  <a:pos x="T1" y="0"/>
                </a:cxn>
                <a:cxn ang="0">
                  <a:pos x="T2" y="0"/>
                </a:cxn>
                <a:cxn ang="0">
                  <a:pos x="T3" y="0"/>
                </a:cxn>
                <a:cxn ang="0">
                  <a:pos x="T4" y="0"/>
                </a:cxn>
              </a:cxnLst>
              <a:rect l="0" t="0" r="r" b="b"/>
              <a:pathLst>
                <a:path w="4">
                  <a:moveTo>
                    <a:pt x="3" y="0"/>
                  </a:moveTo>
                  <a:lnTo>
                    <a:pt x="0" y="0"/>
                  </a:lnTo>
                  <a:lnTo>
                    <a:pt x="0" y="0"/>
                  </a:lnTo>
                  <a:lnTo>
                    <a:pt x="4"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3" name="iṩḷíďê"/>
            <p:cNvSpPr/>
            <p:nvPr/>
          </p:nvSpPr>
          <p:spPr bwMode="auto">
            <a:xfrm>
              <a:off x="7370763" y="3689350"/>
              <a:ext cx="4763"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solidFill>
              <a:srgbClr val="3E0E2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4" name="iṥļiďè"/>
            <p:cNvSpPr/>
            <p:nvPr/>
          </p:nvSpPr>
          <p:spPr bwMode="auto">
            <a:xfrm>
              <a:off x="7370763" y="3689350"/>
              <a:ext cx="4763"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5" name="îśḻiḍe"/>
            <p:cNvSpPr/>
            <p:nvPr/>
          </p:nvSpPr>
          <p:spPr bwMode="auto">
            <a:xfrm>
              <a:off x="7491413" y="4195763"/>
              <a:ext cx="25400" cy="7938"/>
            </a:xfrm>
            <a:custGeom>
              <a:avLst/>
              <a:gdLst>
                <a:gd name="T0" fmla="*/ 14 w 16"/>
                <a:gd name="T1" fmla="*/ 0 h 5"/>
                <a:gd name="T2" fmla="*/ 2 w 16"/>
                <a:gd name="T3" fmla="*/ 4 h 5"/>
                <a:gd name="T4" fmla="*/ 0 w 16"/>
                <a:gd name="T5" fmla="*/ 4 h 5"/>
                <a:gd name="T6" fmla="*/ 16 w 16"/>
                <a:gd name="T7" fmla="*/ 5 h 5"/>
                <a:gd name="T8" fmla="*/ 14 w 16"/>
                <a:gd name="T9" fmla="*/ 0 h 5"/>
              </a:gdLst>
              <a:ahLst/>
              <a:cxnLst>
                <a:cxn ang="0">
                  <a:pos x="T0" y="T1"/>
                </a:cxn>
                <a:cxn ang="0">
                  <a:pos x="T2" y="T3"/>
                </a:cxn>
                <a:cxn ang="0">
                  <a:pos x="T4" y="T5"/>
                </a:cxn>
                <a:cxn ang="0">
                  <a:pos x="T6" y="T7"/>
                </a:cxn>
                <a:cxn ang="0">
                  <a:pos x="T8" y="T9"/>
                </a:cxn>
              </a:cxnLst>
              <a:rect l="0" t="0" r="r" b="b"/>
              <a:pathLst>
                <a:path w="16" h="5">
                  <a:moveTo>
                    <a:pt x="14" y="0"/>
                  </a:moveTo>
                  <a:cubicBezTo>
                    <a:pt x="11" y="2"/>
                    <a:pt x="7" y="4"/>
                    <a:pt x="2" y="4"/>
                  </a:cubicBezTo>
                  <a:cubicBezTo>
                    <a:pt x="1" y="4"/>
                    <a:pt x="1" y="4"/>
                    <a:pt x="0" y="4"/>
                  </a:cubicBezTo>
                  <a:cubicBezTo>
                    <a:pt x="16" y="5"/>
                    <a:pt x="16" y="5"/>
                    <a:pt x="16" y="5"/>
                  </a:cubicBezTo>
                  <a:cubicBezTo>
                    <a:pt x="14" y="0"/>
                    <a:pt x="14" y="0"/>
                    <a:pt x="14" y="0"/>
                  </a:cubicBezTo>
                </a:path>
              </a:pathLst>
            </a:custGeom>
            <a:solidFill>
              <a:srgbClr val="24328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6" name="îṡļíḓê"/>
            <p:cNvSpPr/>
            <p:nvPr/>
          </p:nvSpPr>
          <p:spPr bwMode="auto">
            <a:xfrm>
              <a:off x="7694613" y="3679825"/>
              <a:ext cx="161925" cy="446088"/>
            </a:xfrm>
            <a:custGeom>
              <a:avLst/>
              <a:gdLst>
                <a:gd name="T0" fmla="*/ 62 w 103"/>
                <a:gd name="T1" fmla="*/ 263 h 286"/>
                <a:gd name="T2" fmla="*/ 49 w 103"/>
                <a:gd name="T3" fmla="*/ 272 h 286"/>
                <a:gd name="T4" fmla="*/ 31 w 103"/>
                <a:gd name="T5" fmla="*/ 282 h 286"/>
                <a:gd name="T6" fmla="*/ 103 w 103"/>
                <a:gd name="T7" fmla="*/ 286 h 286"/>
                <a:gd name="T8" fmla="*/ 57 w 103"/>
                <a:gd name="T9" fmla="*/ 277 h 286"/>
                <a:gd name="T10" fmla="*/ 62 w 103"/>
                <a:gd name="T11" fmla="*/ 263 h 286"/>
                <a:gd name="T12" fmla="*/ 2 w 103"/>
                <a:gd name="T13" fmla="*/ 0 h 286"/>
                <a:gd name="T14" fmla="*/ 0 w 103"/>
                <a:gd name="T15" fmla="*/ 0 h 286"/>
                <a:gd name="T16" fmla="*/ 2 w 103"/>
                <a:gd name="T17" fmla="*/ 0 h 286"/>
                <a:gd name="T18" fmla="*/ 2 w 103"/>
                <a:gd name="T1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286">
                  <a:moveTo>
                    <a:pt x="62" y="263"/>
                  </a:moveTo>
                  <a:cubicBezTo>
                    <a:pt x="58" y="266"/>
                    <a:pt x="54" y="269"/>
                    <a:pt x="49" y="272"/>
                  </a:cubicBezTo>
                  <a:cubicBezTo>
                    <a:pt x="43" y="276"/>
                    <a:pt x="37" y="279"/>
                    <a:pt x="31" y="282"/>
                  </a:cubicBezTo>
                  <a:cubicBezTo>
                    <a:pt x="103" y="286"/>
                    <a:pt x="103" y="286"/>
                    <a:pt x="103" y="286"/>
                  </a:cubicBezTo>
                  <a:cubicBezTo>
                    <a:pt x="57" y="277"/>
                    <a:pt x="57" y="277"/>
                    <a:pt x="57" y="277"/>
                  </a:cubicBezTo>
                  <a:cubicBezTo>
                    <a:pt x="59" y="273"/>
                    <a:pt x="61" y="268"/>
                    <a:pt x="62" y="263"/>
                  </a:cubicBezTo>
                  <a:moveTo>
                    <a:pt x="2" y="0"/>
                  </a:moveTo>
                  <a:cubicBezTo>
                    <a:pt x="0" y="0"/>
                    <a:pt x="0" y="0"/>
                    <a:pt x="0" y="0"/>
                  </a:cubicBezTo>
                  <a:cubicBezTo>
                    <a:pt x="2" y="0"/>
                    <a:pt x="2" y="0"/>
                    <a:pt x="2" y="0"/>
                  </a:cubicBezTo>
                  <a:cubicBezTo>
                    <a:pt x="2" y="0"/>
                    <a:pt x="2" y="0"/>
                    <a:pt x="2" y="0"/>
                  </a:cubicBezTo>
                </a:path>
              </a:pathLst>
            </a:custGeom>
            <a:solidFill>
              <a:srgbClr val="A0A5C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7" name="îŝ1ïḑê"/>
            <p:cNvSpPr/>
            <p:nvPr/>
          </p:nvSpPr>
          <p:spPr bwMode="auto">
            <a:xfrm>
              <a:off x="7712075" y="4119563"/>
              <a:ext cx="169863" cy="25400"/>
            </a:xfrm>
            <a:custGeom>
              <a:avLst/>
              <a:gdLst>
                <a:gd name="T0" fmla="*/ 20 w 109"/>
                <a:gd name="T1" fmla="*/ 0 h 16"/>
                <a:gd name="T2" fmla="*/ 11 w 109"/>
                <a:gd name="T3" fmla="*/ 3 h 16"/>
                <a:gd name="T4" fmla="*/ 0 w 109"/>
                <a:gd name="T5" fmla="*/ 8 h 16"/>
                <a:gd name="T6" fmla="*/ 65 w 109"/>
                <a:gd name="T7" fmla="*/ 16 h 16"/>
                <a:gd name="T8" fmla="*/ 109 w 109"/>
                <a:gd name="T9" fmla="*/ 7 h 16"/>
                <a:gd name="T10" fmla="*/ 92 w 109"/>
                <a:gd name="T11" fmla="*/ 4 h 16"/>
                <a:gd name="T12" fmla="*/ 20 w 10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09" h="16">
                  <a:moveTo>
                    <a:pt x="20" y="0"/>
                  </a:moveTo>
                  <a:cubicBezTo>
                    <a:pt x="17" y="1"/>
                    <a:pt x="14" y="2"/>
                    <a:pt x="11" y="3"/>
                  </a:cubicBezTo>
                  <a:cubicBezTo>
                    <a:pt x="7" y="5"/>
                    <a:pt x="3" y="6"/>
                    <a:pt x="0" y="8"/>
                  </a:cubicBezTo>
                  <a:cubicBezTo>
                    <a:pt x="65" y="16"/>
                    <a:pt x="65" y="16"/>
                    <a:pt x="65" y="16"/>
                  </a:cubicBezTo>
                  <a:cubicBezTo>
                    <a:pt x="109" y="7"/>
                    <a:pt x="109" y="7"/>
                    <a:pt x="109" y="7"/>
                  </a:cubicBezTo>
                  <a:cubicBezTo>
                    <a:pt x="92" y="4"/>
                    <a:pt x="92" y="4"/>
                    <a:pt x="92" y="4"/>
                  </a:cubicBezTo>
                  <a:cubicBezTo>
                    <a:pt x="20" y="0"/>
                    <a:pt x="20" y="0"/>
                    <a:pt x="20" y="0"/>
                  </a:cubicBezTo>
                </a:path>
              </a:pathLst>
            </a:custGeom>
            <a:solidFill>
              <a:srgbClr val="0D6A3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8" name="îṩľiďê"/>
            <p:cNvSpPr/>
            <p:nvPr/>
          </p:nvSpPr>
          <p:spPr bwMode="auto">
            <a:xfrm>
              <a:off x="7691438" y="3678238"/>
              <a:ext cx="6350" cy="1588"/>
            </a:xfrm>
            <a:custGeom>
              <a:avLst/>
              <a:gdLst>
                <a:gd name="T0" fmla="*/ 0 w 4"/>
                <a:gd name="T1" fmla="*/ 0 h 1"/>
                <a:gd name="T2" fmla="*/ 1 w 4"/>
                <a:gd name="T3" fmla="*/ 1 h 1"/>
                <a:gd name="T4" fmla="*/ 2 w 4"/>
                <a:gd name="T5" fmla="*/ 1 h 1"/>
                <a:gd name="T6" fmla="*/ 4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0" y="1"/>
                    <a:pt x="1" y="1"/>
                    <a:pt x="1" y="1"/>
                  </a:cubicBezTo>
                  <a:cubicBezTo>
                    <a:pt x="2" y="1"/>
                    <a:pt x="2" y="1"/>
                    <a:pt x="2" y="1"/>
                  </a:cubicBezTo>
                  <a:cubicBezTo>
                    <a:pt x="4" y="1"/>
                    <a:pt x="4" y="1"/>
                    <a:pt x="4" y="1"/>
                  </a:cubicBezTo>
                  <a:cubicBezTo>
                    <a:pt x="3" y="0"/>
                    <a:pt x="2" y="0"/>
                    <a:pt x="0" y="0"/>
                  </a:cubicBezTo>
                </a:path>
              </a:pathLst>
            </a:custGeom>
            <a:solidFill>
              <a:srgbClr val="753A3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09" name="iṣļîḍe"/>
            <p:cNvSpPr/>
            <p:nvPr/>
          </p:nvSpPr>
          <p:spPr bwMode="auto">
            <a:xfrm>
              <a:off x="7693025" y="3679825"/>
              <a:ext cx="106363" cy="444500"/>
            </a:xfrm>
            <a:custGeom>
              <a:avLst/>
              <a:gdLst>
                <a:gd name="T0" fmla="*/ 50 w 68"/>
                <a:gd name="T1" fmla="*/ 272 h 285"/>
                <a:gd name="T2" fmla="*/ 23 w 68"/>
                <a:gd name="T3" fmla="*/ 285 h 285"/>
                <a:gd name="T4" fmla="*/ 32 w 68"/>
                <a:gd name="T5" fmla="*/ 282 h 285"/>
                <a:gd name="T6" fmla="*/ 50 w 68"/>
                <a:gd name="T7" fmla="*/ 272 h 285"/>
                <a:gd name="T8" fmla="*/ 3 w 68"/>
                <a:gd name="T9" fmla="*/ 0 h 285"/>
                <a:gd name="T10" fmla="*/ 1 w 68"/>
                <a:gd name="T11" fmla="*/ 0 h 285"/>
                <a:gd name="T12" fmla="*/ 0 w 68"/>
                <a:gd name="T13" fmla="*/ 0 h 285"/>
                <a:gd name="T14" fmla="*/ 36 w 68"/>
                <a:gd name="T15" fmla="*/ 242 h 285"/>
                <a:gd name="T16" fmla="*/ 67 w 68"/>
                <a:gd name="T17" fmla="*/ 234 h 285"/>
                <a:gd name="T18" fmla="*/ 67 w 68"/>
                <a:gd name="T19" fmla="*/ 189 h 285"/>
                <a:gd name="T20" fmla="*/ 34 w 68"/>
                <a:gd name="T21" fmla="*/ 33 h 285"/>
                <a:gd name="T22" fmla="*/ 26 w 68"/>
                <a:gd name="T23" fmla="*/ 5 h 285"/>
                <a:gd name="T24" fmla="*/ 3 w 68"/>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285">
                  <a:moveTo>
                    <a:pt x="50" y="272"/>
                  </a:moveTo>
                  <a:cubicBezTo>
                    <a:pt x="42" y="277"/>
                    <a:pt x="32" y="282"/>
                    <a:pt x="23" y="285"/>
                  </a:cubicBezTo>
                  <a:cubicBezTo>
                    <a:pt x="26" y="284"/>
                    <a:pt x="29" y="283"/>
                    <a:pt x="32" y="282"/>
                  </a:cubicBezTo>
                  <a:cubicBezTo>
                    <a:pt x="38" y="279"/>
                    <a:pt x="44" y="276"/>
                    <a:pt x="50" y="272"/>
                  </a:cubicBezTo>
                  <a:moveTo>
                    <a:pt x="3" y="0"/>
                  </a:moveTo>
                  <a:cubicBezTo>
                    <a:pt x="1" y="0"/>
                    <a:pt x="1" y="0"/>
                    <a:pt x="1" y="0"/>
                  </a:cubicBezTo>
                  <a:cubicBezTo>
                    <a:pt x="0" y="0"/>
                    <a:pt x="0" y="0"/>
                    <a:pt x="0" y="0"/>
                  </a:cubicBezTo>
                  <a:cubicBezTo>
                    <a:pt x="29" y="55"/>
                    <a:pt x="48" y="176"/>
                    <a:pt x="36" y="242"/>
                  </a:cubicBezTo>
                  <a:cubicBezTo>
                    <a:pt x="67" y="234"/>
                    <a:pt x="67" y="234"/>
                    <a:pt x="67" y="234"/>
                  </a:cubicBezTo>
                  <a:cubicBezTo>
                    <a:pt x="68" y="221"/>
                    <a:pt x="68" y="206"/>
                    <a:pt x="67" y="189"/>
                  </a:cubicBezTo>
                  <a:cubicBezTo>
                    <a:pt x="63" y="136"/>
                    <a:pt x="51" y="78"/>
                    <a:pt x="34" y="33"/>
                  </a:cubicBezTo>
                  <a:cubicBezTo>
                    <a:pt x="30" y="21"/>
                    <a:pt x="28" y="12"/>
                    <a:pt x="26" y="5"/>
                  </a:cubicBezTo>
                  <a:cubicBezTo>
                    <a:pt x="19" y="2"/>
                    <a:pt x="11" y="0"/>
                    <a:pt x="3" y="0"/>
                  </a:cubicBezTo>
                </a:path>
              </a:pathLst>
            </a:custGeom>
            <a:solidFill>
              <a:srgbClr val="712F3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0" name="ïšlíḍê"/>
            <p:cNvSpPr/>
            <p:nvPr/>
          </p:nvSpPr>
          <p:spPr bwMode="auto">
            <a:xfrm>
              <a:off x="7770813" y="4089400"/>
              <a:ext cx="20638" cy="14288"/>
            </a:xfrm>
            <a:custGeom>
              <a:avLst/>
              <a:gdLst>
                <a:gd name="T0" fmla="*/ 13 w 13"/>
                <a:gd name="T1" fmla="*/ 0 h 9"/>
                <a:gd name="T2" fmla="*/ 0 w 13"/>
                <a:gd name="T3" fmla="*/ 9 h 9"/>
                <a:gd name="T4" fmla="*/ 13 w 13"/>
                <a:gd name="T5" fmla="*/ 0 h 9"/>
                <a:gd name="T6" fmla="*/ 13 w 13"/>
                <a:gd name="T7" fmla="*/ 0 h 9"/>
              </a:gdLst>
              <a:ahLst/>
              <a:cxnLst>
                <a:cxn ang="0">
                  <a:pos x="T0" y="T1"/>
                </a:cxn>
                <a:cxn ang="0">
                  <a:pos x="T2" y="T3"/>
                </a:cxn>
                <a:cxn ang="0">
                  <a:pos x="T4" y="T5"/>
                </a:cxn>
                <a:cxn ang="0">
                  <a:pos x="T6" y="T7"/>
                </a:cxn>
              </a:cxnLst>
              <a:rect l="0" t="0" r="r" b="b"/>
              <a:pathLst>
                <a:path w="13" h="9">
                  <a:moveTo>
                    <a:pt x="13" y="0"/>
                  </a:moveTo>
                  <a:cubicBezTo>
                    <a:pt x="9" y="3"/>
                    <a:pt x="5" y="6"/>
                    <a:pt x="0" y="9"/>
                  </a:cubicBezTo>
                  <a:cubicBezTo>
                    <a:pt x="5" y="6"/>
                    <a:pt x="9" y="3"/>
                    <a:pt x="13" y="0"/>
                  </a:cubicBezTo>
                  <a:cubicBezTo>
                    <a:pt x="13" y="0"/>
                    <a:pt x="13" y="0"/>
                    <a:pt x="13" y="0"/>
                  </a:cubicBezTo>
                </a:path>
              </a:pathLst>
            </a:custGeom>
            <a:solidFill>
              <a:srgbClr val="6A6E83"/>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1" name="išľíḑe"/>
            <p:cNvSpPr/>
            <p:nvPr/>
          </p:nvSpPr>
          <p:spPr bwMode="auto">
            <a:xfrm>
              <a:off x="7712075" y="4124325"/>
              <a:ext cx="17463" cy="7938"/>
            </a:xfrm>
            <a:custGeom>
              <a:avLst/>
              <a:gdLst>
                <a:gd name="T0" fmla="*/ 11 w 11"/>
                <a:gd name="T1" fmla="*/ 0 h 5"/>
                <a:gd name="T2" fmla="*/ 0 w 11"/>
                <a:gd name="T3" fmla="*/ 5 h 5"/>
                <a:gd name="T4" fmla="*/ 0 w 11"/>
                <a:gd name="T5" fmla="*/ 5 h 5"/>
                <a:gd name="T6" fmla="*/ 0 w 11"/>
                <a:gd name="T7" fmla="*/ 5 h 5"/>
                <a:gd name="T8" fmla="*/ 11 w 11"/>
                <a:gd name="T9" fmla="*/ 0 h 5"/>
              </a:gdLst>
              <a:ahLst/>
              <a:cxnLst>
                <a:cxn ang="0">
                  <a:pos x="T0" y="T1"/>
                </a:cxn>
                <a:cxn ang="0">
                  <a:pos x="T2" y="T3"/>
                </a:cxn>
                <a:cxn ang="0">
                  <a:pos x="T4" y="T5"/>
                </a:cxn>
                <a:cxn ang="0">
                  <a:pos x="T6" y="T7"/>
                </a:cxn>
                <a:cxn ang="0">
                  <a:pos x="T8" y="T9"/>
                </a:cxn>
              </a:cxnLst>
              <a:rect l="0" t="0" r="r" b="b"/>
              <a:pathLst>
                <a:path w="11" h="5">
                  <a:moveTo>
                    <a:pt x="11" y="0"/>
                  </a:moveTo>
                  <a:cubicBezTo>
                    <a:pt x="7" y="2"/>
                    <a:pt x="4" y="3"/>
                    <a:pt x="0" y="5"/>
                  </a:cubicBezTo>
                  <a:cubicBezTo>
                    <a:pt x="0" y="5"/>
                    <a:pt x="0" y="5"/>
                    <a:pt x="0" y="5"/>
                  </a:cubicBezTo>
                  <a:cubicBezTo>
                    <a:pt x="0" y="5"/>
                    <a:pt x="0" y="5"/>
                    <a:pt x="0" y="5"/>
                  </a:cubicBezTo>
                  <a:cubicBezTo>
                    <a:pt x="3" y="3"/>
                    <a:pt x="7" y="2"/>
                    <a:pt x="11" y="0"/>
                  </a:cubicBezTo>
                </a:path>
              </a:pathLst>
            </a:custGeom>
            <a:solidFill>
              <a:srgbClr val="08462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2" name="íŝḷïḓe"/>
            <p:cNvSpPr/>
            <p:nvPr/>
          </p:nvSpPr>
          <p:spPr bwMode="auto">
            <a:xfrm>
              <a:off x="7696200" y="4044950"/>
              <a:ext cx="101600" cy="87313"/>
            </a:xfrm>
            <a:custGeom>
              <a:avLst/>
              <a:gdLst>
                <a:gd name="T0" fmla="*/ 65 w 65"/>
                <a:gd name="T1" fmla="*/ 0 h 56"/>
                <a:gd name="T2" fmla="*/ 34 w 65"/>
                <a:gd name="T3" fmla="*/ 8 h 56"/>
                <a:gd name="T4" fmla="*/ 2 w 65"/>
                <a:gd name="T5" fmla="*/ 55 h 56"/>
                <a:gd name="T6" fmla="*/ 0 w 65"/>
                <a:gd name="T7" fmla="*/ 55 h 56"/>
                <a:gd name="T8" fmla="*/ 8 w 65"/>
                <a:gd name="T9" fmla="*/ 56 h 56"/>
                <a:gd name="T10" fmla="*/ 10 w 65"/>
                <a:gd name="T11" fmla="*/ 56 h 56"/>
                <a:gd name="T12" fmla="*/ 10 w 65"/>
                <a:gd name="T13" fmla="*/ 56 h 56"/>
                <a:gd name="T14" fmla="*/ 21 w 65"/>
                <a:gd name="T15" fmla="*/ 51 h 56"/>
                <a:gd name="T16" fmla="*/ 48 w 65"/>
                <a:gd name="T17" fmla="*/ 38 h 56"/>
                <a:gd name="T18" fmla="*/ 61 w 65"/>
                <a:gd name="T19" fmla="*/ 29 h 56"/>
                <a:gd name="T20" fmla="*/ 62 w 65"/>
                <a:gd name="T21" fmla="*/ 26 h 56"/>
                <a:gd name="T22" fmla="*/ 65 w 65"/>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6">
                  <a:moveTo>
                    <a:pt x="65" y="0"/>
                  </a:moveTo>
                  <a:cubicBezTo>
                    <a:pt x="34" y="8"/>
                    <a:pt x="34" y="8"/>
                    <a:pt x="34" y="8"/>
                  </a:cubicBezTo>
                  <a:cubicBezTo>
                    <a:pt x="30" y="36"/>
                    <a:pt x="19" y="55"/>
                    <a:pt x="2" y="55"/>
                  </a:cubicBezTo>
                  <a:cubicBezTo>
                    <a:pt x="1" y="55"/>
                    <a:pt x="0" y="55"/>
                    <a:pt x="0" y="55"/>
                  </a:cubicBezTo>
                  <a:cubicBezTo>
                    <a:pt x="8" y="56"/>
                    <a:pt x="8" y="56"/>
                    <a:pt x="8" y="56"/>
                  </a:cubicBezTo>
                  <a:cubicBezTo>
                    <a:pt x="10" y="56"/>
                    <a:pt x="10" y="56"/>
                    <a:pt x="10" y="56"/>
                  </a:cubicBezTo>
                  <a:cubicBezTo>
                    <a:pt x="10" y="56"/>
                    <a:pt x="10" y="56"/>
                    <a:pt x="10" y="56"/>
                  </a:cubicBezTo>
                  <a:cubicBezTo>
                    <a:pt x="14" y="54"/>
                    <a:pt x="17" y="53"/>
                    <a:pt x="21" y="51"/>
                  </a:cubicBezTo>
                  <a:cubicBezTo>
                    <a:pt x="30" y="48"/>
                    <a:pt x="40" y="43"/>
                    <a:pt x="48" y="38"/>
                  </a:cubicBezTo>
                  <a:cubicBezTo>
                    <a:pt x="53" y="35"/>
                    <a:pt x="57" y="32"/>
                    <a:pt x="61" y="29"/>
                  </a:cubicBezTo>
                  <a:cubicBezTo>
                    <a:pt x="61" y="28"/>
                    <a:pt x="62" y="27"/>
                    <a:pt x="62" y="26"/>
                  </a:cubicBezTo>
                  <a:cubicBezTo>
                    <a:pt x="64" y="19"/>
                    <a:pt x="65" y="10"/>
                    <a:pt x="65" y="0"/>
                  </a:cubicBezTo>
                </a:path>
              </a:pathLst>
            </a:custGeom>
            <a:solidFill>
              <a:srgbClr val="4B1F2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3" name="ïsḻîḋé"/>
            <p:cNvSpPr/>
            <p:nvPr/>
          </p:nvSpPr>
          <p:spPr bwMode="auto">
            <a:xfrm>
              <a:off x="7780338" y="3921125"/>
              <a:ext cx="76200" cy="233363"/>
            </a:xfrm>
            <a:custGeom>
              <a:avLst/>
              <a:gdLst>
                <a:gd name="T0" fmla="*/ 25 w 48"/>
                <a:gd name="T1" fmla="*/ 9 h 147"/>
                <a:gd name="T2" fmla="*/ 0 w 48"/>
                <a:gd name="T3" fmla="*/ 0 h 147"/>
                <a:gd name="T4" fmla="*/ 23 w 48"/>
                <a:gd name="T5" fmla="*/ 137 h 147"/>
                <a:gd name="T6" fmla="*/ 48 w 48"/>
                <a:gd name="T7" fmla="*/ 147 h 147"/>
                <a:gd name="T8" fmla="*/ 25 w 48"/>
                <a:gd name="T9" fmla="*/ 9 h 147"/>
              </a:gdLst>
              <a:ahLst/>
              <a:cxnLst>
                <a:cxn ang="0">
                  <a:pos x="T0" y="T1"/>
                </a:cxn>
                <a:cxn ang="0">
                  <a:pos x="T2" y="T3"/>
                </a:cxn>
                <a:cxn ang="0">
                  <a:pos x="T4" y="T5"/>
                </a:cxn>
                <a:cxn ang="0">
                  <a:pos x="T6" y="T7"/>
                </a:cxn>
                <a:cxn ang="0">
                  <a:pos x="T8" y="T9"/>
                </a:cxn>
              </a:cxnLst>
              <a:rect l="0" t="0" r="r" b="b"/>
              <a:pathLst>
                <a:path w="48" h="147">
                  <a:moveTo>
                    <a:pt x="25" y="9"/>
                  </a:moveTo>
                  <a:lnTo>
                    <a:pt x="0" y="0"/>
                  </a:lnTo>
                  <a:lnTo>
                    <a:pt x="23" y="137"/>
                  </a:lnTo>
                  <a:lnTo>
                    <a:pt x="48" y="147"/>
                  </a:lnTo>
                  <a:lnTo>
                    <a:pt x="25" y="9"/>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4" name="ïṥľiďé"/>
            <p:cNvSpPr/>
            <p:nvPr/>
          </p:nvSpPr>
          <p:spPr bwMode="auto">
            <a:xfrm>
              <a:off x="7739063" y="3694113"/>
              <a:ext cx="73025" cy="215900"/>
            </a:xfrm>
            <a:custGeom>
              <a:avLst/>
              <a:gdLst>
                <a:gd name="T0" fmla="*/ 24 w 46"/>
                <a:gd name="T1" fmla="*/ 10 h 136"/>
                <a:gd name="T2" fmla="*/ 0 w 46"/>
                <a:gd name="T3" fmla="*/ 0 h 136"/>
                <a:gd name="T4" fmla="*/ 24 w 46"/>
                <a:gd name="T5" fmla="*/ 136 h 136"/>
                <a:gd name="T6" fmla="*/ 46 w 46"/>
                <a:gd name="T7" fmla="*/ 128 h 136"/>
                <a:gd name="T8" fmla="*/ 24 w 46"/>
                <a:gd name="T9" fmla="*/ 10 h 136"/>
              </a:gdLst>
              <a:ahLst/>
              <a:cxnLst>
                <a:cxn ang="0">
                  <a:pos x="T0" y="T1"/>
                </a:cxn>
                <a:cxn ang="0">
                  <a:pos x="T2" y="T3"/>
                </a:cxn>
                <a:cxn ang="0">
                  <a:pos x="T4" y="T5"/>
                </a:cxn>
                <a:cxn ang="0">
                  <a:pos x="T6" y="T7"/>
                </a:cxn>
                <a:cxn ang="0">
                  <a:pos x="T8" y="T9"/>
                </a:cxn>
              </a:cxnLst>
              <a:rect l="0" t="0" r="r" b="b"/>
              <a:pathLst>
                <a:path w="46" h="136">
                  <a:moveTo>
                    <a:pt x="24" y="10"/>
                  </a:moveTo>
                  <a:lnTo>
                    <a:pt x="0" y="0"/>
                  </a:lnTo>
                  <a:lnTo>
                    <a:pt x="24" y="136"/>
                  </a:lnTo>
                  <a:lnTo>
                    <a:pt x="46" y="128"/>
                  </a:lnTo>
                  <a:lnTo>
                    <a:pt x="24" y="10"/>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5" name="íSḻíḓê"/>
            <p:cNvSpPr/>
            <p:nvPr/>
          </p:nvSpPr>
          <p:spPr bwMode="auto">
            <a:xfrm>
              <a:off x="7699375" y="3484563"/>
              <a:ext cx="69850" cy="193675"/>
            </a:xfrm>
            <a:custGeom>
              <a:avLst/>
              <a:gdLst>
                <a:gd name="T0" fmla="*/ 25 w 44"/>
                <a:gd name="T1" fmla="*/ 10 h 122"/>
                <a:gd name="T2" fmla="*/ 0 w 44"/>
                <a:gd name="T3" fmla="*/ 0 h 122"/>
                <a:gd name="T4" fmla="*/ 23 w 44"/>
                <a:gd name="T5" fmla="*/ 122 h 122"/>
                <a:gd name="T6" fmla="*/ 44 w 44"/>
                <a:gd name="T7" fmla="*/ 118 h 122"/>
                <a:gd name="T8" fmla="*/ 25 w 44"/>
                <a:gd name="T9" fmla="*/ 10 h 122"/>
              </a:gdLst>
              <a:ahLst/>
              <a:cxnLst>
                <a:cxn ang="0">
                  <a:pos x="T0" y="T1"/>
                </a:cxn>
                <a:cxn ang="0">
                  <a:pos x="T2" y="T3"/>
                </a:cxn>
                <a:cxn ang="0">
                  <a:pos x="T4" y="T5"/>
                </a:cxn>
                <a:cxn ang="0">
                  <a:pos x="T6" y="T7"/>
                </a:cxn>
                <a:cxn ang="0">
                  <a:pos x="T8" y="T9"/>
                </a:cxn>
              </a:cxnLst>
              <a:rect l="0" t="0" r="r" b="b"/>
              <a:pathLst>
                <a:path w="44" h="122">
                  <a:moveTo>
                    <a:pt x="25" y="10"/>
                  </a:moveTo>
                  <a:lnTo>
                    <a:pt x="0" y="0"/>
                  </a:lnTo>
                  <a:lnTo>
                    <a:pt x="23" y="122"/>
                  </a:lnTo>
                  <a:lnTo>
                    <a:pt x="44" y="118"/>
                  </a:lnTo>
                  <a:lnTo>
                    <a:pt x="25" y="10"/>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6" name="îśliďê"/>
            <p:cNvSpPr/>
            <p:nvPr/>
          </p:nvSpPr>
          <p:spPr bwMode="auto">
            <a:xfrm>
              <a:off x="7656513" y="3265488"/>
              <a:ext cx="76200" cy="201613"/>
            </a:xfrm>
            <a:custGeom>
              <a:avLst/>
              <a:gdLst>
                <a:gd name="T0" fmla="*/ 26 w 48"/>
                <a:gd name="T1" fmla="*/ 9 h 127"/>
                <a:gd name="T2" fmla="*/ 0 w 48"/>
                <a:gd name="T3" fmla="*/ 0 h 127"/>
                <a:gd name="T4" fmla="*/ 24 w 48"/>
                <a:gd name="T5" fmla="*/ 127 h 127"/>
                <a:gd name="T6" fmla="*/ 48 w 48"/>
                <a:gd name="T7" fmla="*/ 125 h 127"/>
                <a:gd name="T8" fmla="*/ 26 w 48"/>
                <a:gd name="T9" fmla="*/ 9 h 127"/>
              </a:gdLst>
              <a:ahLst/>
              <a:cxnLst>
                <a:cxn ang="0">
                  <a:pos x="T0" y="T1"/>
                </a:cxn>
                <a:cxn ang="0">
                  <a:pos x="T2" y="T3"/>
                </a:cxn>
                <a:cxn ang="0">
                  <a:pos x="T4" y="T5"/>
                </a:cxn>
                <a:cxn ang="0">
                  <a:pos x="T6" y="T7"/>
                </a:cxn>
                <a:cxn ang="0">
                  <a:pos x="T8" y="T9"/>
                </a:cxn>
              </a:cxnLst>
              <a:rect l="0" t="0" r="r" b="b"/>
              <a:pathLst>
                <a:path w="48" h="127">
                  <a:moveTo>
                    <a:pt x="26" y="9"/>
                  </a:moveTo>
                  <a:lnTo>
                    <a:pt x="0" y="0"/>
                  </a:lnTo>
                  <a:lnTo>
                    <a:pt x="24" y="127"/>
                  </a:lnTo>
                  <a:lnTo>
                    <a:pt x="48" y="125"/>
                  </a:lnTo>
                  <a:lnTo>
                    <a:pt x="26" y="9"/>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7" name="îśḷíďe"/>
            <p:cNvSpPr/>
            <p:nvPr/>
          </p:nvSpPr>
          <p:spPr bwMode="auto">
            <a:xfrm>
              <a:off x="7615238" y="3030538"/>
              <a:ext cx="74613" cy="217488"/>
            </a:xfrm>
            <a:custGeom>
              <a:avLst/>
              <a:gdLst>
                <a:gd name="T0" fmla="*/ 24 w 47"/>
                <a:gd name="T1" fmla="*/ 10 h 137"/>
                <a:gd name="T2" fmla="*/ 0 w 47"/>
                <a:gd name="T3" fmla="*/ 0 h 137"/>
                <a:gd name="T4" fmla="*/ 25 w 47"/>
                <a:gd name="T5" fmla="*/ 137 h 137"/>
                <a:gd name="T6" fmla="*/ 47 w 47"/>
                <a:gd name="T7" fmla="*/ 134 h 137"/>
                <a:gd name="T8" fmla="*/ 24 w 47"/>
                <a:gd name="T9" fmla="*/ 10 h 137"/>
              </a:gdLst>
              <a:ahLst/>
              <a:cxnLst>
                <a:cxn ang="0">
                  <a:pos x="T0" y="T1"/>
                </a:cxn>
                <a:cxn ang="0">
                  <a:pos x="T2" y="T3"/>
                </a:cxn>
                <a:cxn ang="0">
                  <a:pos x="T4" y="T5"/>
                </a:cxn>
                <a:cxn ang="0">
                  <a:pos x="T6" y="T7"/>
                </a:cxn>
                <a:cxn ang="0">
                  <a:pos x="T8" y="T9"/>
                </a:cxn>
              </a:cxnLst>
              <a:rect l="0" t="0" r="r" b="b"/>
              <a:pathLst>
                <a:path w="47" h="137">
                  <a:moveTo>
                    <a:pt x="24" y="10"/>
                  </a:moveTo>
                  <a:lnTo>
                    <a:pt x="0" y="0"/>
                  </a:lnTo>
                  <a:lnTo>
                    <a:pt x="25" y="137"/>
                  </a:lnTo>
                  <a:lnTo>
                    <a:pt x="47" y="134"/>
                  </a:lnTo>
                  <a:lnTo>
                    <a:pt x="24" y="10"/>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8" name="í$ḻíďe"/>
            <p:cNvSpPr/>
            <p:nvPr/>
          </p:nvSpPr>
          <p:spPr bwMode="auto">
            <a:xfrm>
              <a:off x="7569200" y="2778125"/>
              <a:ext cx="77788" cy="236538"/>
            </a:xfrm>
            <a:custGeom>
              <a:avLst/>
              <a:gdLst>
                <a:gd name="T0" fmla="*/ 23 w 49"/>
                <a:gd name="T1" fmla="*/ 14 h 149"/>
                <a:gd name="T2" fmla="*/ 0 w 49"/>
                <a:gd name="T3" fmla="*/ 0 h 149"/>
                <a:gd name="T4" fmla="*/ 28 w 49"/>
                <a:gd name="T5" fmla="*/ 149 h 149"/>
                <a:gd name="T6" fmla="*/ 49 w 49"/>
                <a:gd name="T7" fmla="*/ 144 h 149"/>
                <a:gd name="T8" fmla="*/ 23 w 49"/>
                <a:gd name="T9" fmla="*/ 14 h 149"/>
              </a:gdLst>
              <a:ahLst/>
              <a:cxnLst>
                <a:cxn ang="0">
                  <a:pos x="T0" y="T1"/>
                </a:cxn>
                <a:cxn ang="0">
                  <a:pos x="T2" y="T3"/>
                </a:cxn>
                <a:cxn ang="0">
                  <a:pos x="T4" y="T5"/>
                </a:cxn>
                <a:cxn ang="0">
                  <a:pos x="T6" y="T7"/>
                </a:cxn>
                <a:cxn ang="0">
                  <a:pos x="T8" y="T9"/>
                </a:cxn>
              </a:cxnLst>
              <a:rect l="0" t="0" r="r" b="b"/>
              <a:pathLst>
                <a:path w="49" h="149">
                  <a:moveTo>
                    <a:pt x="23" y="14"/>
                  </a:moveTo>
                  <a:lnTo>
                    <a:pt x="0" y="0"/>
                  </a:lnTo>
                  <a:lnTo>
                    <a:pt x="28" y="149"/>
                  </a:lnTo>
                  <a:lnTo>
                    <a:pt x="49" y="144"/>
                  </a:lnTo>
                  <a:lnTo>
                    <a:pt x="23" y="14"/>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19" name="ísļïḍê"/>
            <p:cNvSpPr/>
            <p:nvPr/>
          </p:nvSpPr>
          <p:spPr bwMode="auto">
            <a:xfrm>
              <a:off x="7408863" y="2763838"/>
              <a:ext cx="187325" cy="49213"/>
            </a:xfrm>
            <a:custGeom>
              <a:avLst/>
              <a:gdLst>
                <a:gd name="T0" fmla="*/ 118 w 118"/>
                <a:gd name="T1" fmla="*/ 31 h 31"/>
                <a:gd name="T2" fmla="*/ 3 w 118"/>
                <a:gd name="T3" fmla="*/ 22 h 31"/>
                <a:gd name="T4" fmla="*/ 0 w 118"/>
                <a:gd name="T5" fmla="*/ 0 h 31"/>
                <a:gd name="T6" fmla="*/ 112 w 118"/>
                <a:gd name="T7" fmla="*/ 11 h 31"/>
                <a:gd name="T8" fmla="*/ 118 w 118"/>
                <a:gd name="T9" fmla="*/ 31 h 31"/>
              </a:gdLst>
              <a:ahLst/>
              <a:cxnLst>
                <a:cxn ang="0">
                  <a:pos x="T0" y="T1"/>
                </a:cxn>
                <a:cxn ang="0">
                  <a:pos x="T2" y="T3"/>
                </a:cxn>
                <a:cxn ang="0">
                  <a:pos x="T4" y="T5"/>
                </a:cxn>
                <a:cxn ang="0">
                  <a:pos x="T6" y="T7"/>
                </a:cxn>
                <a:cxn ang="0">
                  <a:pos x="T8" y="T9"/>
                </a:cxn>
              </a:cxnLst>
              <a:rect l="0" t="0" r="r" b="b"/>
              <a:pathLst>
                <a:path w="118" h="31">
                  <a:moveTo>
                    <a:pt x="118" y="31"/>
                  </a:moveTo>
                  <a:lnTo>
                    <a:pt x="3" y="22"/>
                  </a:lnTo>
                  <a:lnTo>
                    <a:pt x="0" y="0"/>
                  </a:lnTo>
                  <a:lnTo>
                    <a:pt x="112" y="11"/>
                  </a:lnTo>
                  <a:lnTo>
                    <a:pt x="118" y="31"/>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0" name="îşḻîdé"/>
            <p:cNvSpPr/>
            <p:nvPr/>
          </p:nvSpPr>
          <p:spPr bwMode="auto">
            <a:xfrm>
              <a:off x="7456488" y="3001963"/>
              <a:ext cx="187325" cy="57150"/>
            </a:xfrm>
            <a:custGeom>
              <a:avLst/>
              <a:gdLst>
                <a:gd name="T0" fmla="*/ 118 w 118"/>
                <a:gd name="T1" fmla="*/ 36 h 36"/>
                <a:gd name="T2" fmla="*/ 4 w 118"/>
                <a:gd name="T3" fmla="*/ 27 h 36"/>
                <a:gd name="T4" fmla="*/ 0 w 118"/>
                <a:gd name="T5" fmla="*/ 0 h 36"/>
                <a:gd name="T6" fmla="*/ 113 w 118"/>
                <a:gd name="T7" fmla="*/ 13 h 36"/>
                <a:gd name="T8" fmla="*/ 118 w 118"/>
                <a:gd name="T9" fmla="*/ 36 h 36"/>
              </a:gdLst>
              <a:ahLst/>
              <a:cxnLst>
                <a:cxn ang="0">
                  <a:pos x="T0" y="T1"/>
                </a:cxn>
                <a:cxn ang="0">
                  <a:pos x="T2" y="T3"/>
                </a:cxn>
                <a:cxn ang="0">
                  <a:pos x="T4" y="T5"/>
                </a:cxn>
                <a:cxn ang="0">
                  <a:pos x="T6" y="T7"/>
                </a:cxn>
                <a:cxn ang="0">
                  <a:pos x="T8" y="T9"/>
                </a:cxn>
              </a:cxnLst>
              <a:rect l="0" t="0" r="r" b="b"/>
              <a:pathLst>
                <a:path w="118" h="36">
                  <a:moveTo>
                    <a:pt x="118" y="36"/>
                  </a:moveTo>
                  <a:lnTo>
                    <a:pt x="4" y="27"/>
                  </a:lnTo>
                  <a:lnTo>
                    <a:pt x="0" y="0"/>
                  </a:lnTo>
                  <a:lnTo>
                    <a:pt x="113" y="13"/>
                  </a:lnTo>
                  <a:lnTo>
                    <a:pt x="118" y="36"/>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1" name="iš1ïḍé"/>
            <p:cNvSpPr/>
            <p:nvPr/>
          </p:nvSpPr>
          <p:spPr bwMode="auto">
            <a:xfrm>
              <a:off x="7510463" y="3313113"/>
              <a:ext cx="96838" cy="17463"/>
            </a:xfrm>
            <a:custGeom>
              <a:avLst/>
              <a:gdLst>
                <a:gd name="T0" fmla="*/ 0 w 62"/>
                <a:gd name="T1" fmla="*/ 0 h 11"/>
                <a:gd name="T2" fmla="*/ 3 w 62"/>
                <a:gd name="T3" fmla="*/ 11 h 11"/>
                <a:gd name="T4" fmla="*/ 62 w 62"/>
                <a:gd name="T5" fmla="*/ 9 h 11"/>
                <a:gd name="T6" fmla="*/ 58 w 62"/>
                <a:gd name="T7" fmla="*/ 0 h 11"/>
                <a:gd name="T8" fmla="*/ 0 w 62"/>
                <a:gd name="T9" fmla="*/ 0 h 11"/>
              </a:gdLst>
              <a:ahLst/>
              <a:cxnLst>
                <a:cxn ang="0">
                  <a:pos x="T0" y="T1"/>
                </a:cxn>
                <a:cxn ang="0">
                  <a:pos x="T2" y="T3"/>
                </a:cxn>
                <a:cxn ang="0">
                  <a:pos x="T4" y="T5"/>
                </a:cxn>
                <a:cxn ang="0">
                  <a:pos x="T6" y="T7"/>
                </a:cxn>
                <a:cxn ang="0">
                  <a:pos x="T8" y="T9"/>
                </a:cxn>
              </a:cxnLst>
              <a:rect l="0" t="0" r="r" b="b"/>
              <a:pathLst>
                <a:path w="62" h="11">
                  <a:moveTo>
                    <a:pt x="0" y="0"/>
                  </a:moveTo>
                  <a:cubicBezTo>
                    <a:pt x="1" y="3"/>
                    <a:pt x="2" y="7"/>
                    <a:pt x="3" y="11"/>
                  </a:cubicBezTo>
                  <a:cubicBezTo>
                    <a:pt x="62" y="9"/>
                    <a:pt x="62" y="9"/>
                    <a:pt x="62" y="9"/>
                  </a:cubicBezTo>
                  <a:cubicBezTo>
                    <a:pt x="58" y="0"/>
                    <a:pt x="58" y="0"/>
                    <a:pt x="58" y="0"/>
                  </a:cubicBezTo>
                  <a:cubicBezTo>
                    <a:pt x="0" y="0"/>
                    <a:pt x="0" y="0"/>
                    <a:pt x="0" y="0"/>
                  </a:cubicBezTo>
                </a:path>
              </a:pathLst>
            </a:custGeom>
            <a:solidFill>
              <a:srgbClr val="87335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2" name="ïṣlide"/>
            <p:cNvSpPr/>
            <p:nvPr/>
          </p:nvSpPr>
          <p:spPr bwMode="auto">
            <a:xfrm>
              <a:off x="7500938" y="3287713"/>
              <a:ext cx="100013" cy="25400"/>
            </a:xfrm>
            <a:custGeom>
              <a:avLst/>
              <a:gdLst>
                <a:gd name="T0" fmla="*/ 0 w 64"/>
                <a:gd name="T1" fmla="*/ 0 h 16"/>
                <a:gd name="T2" fmla="*/ 6 w 64"/>
                <a:gd name="T3" fmla="*/ 15 h 16"/>
                <a:gd name="T4" fmla="*/ 6 w 64"/>
                <a:gd name="T5" fmla="*/ 16 h 16"/>
                <a:gd name="T6" fmla="*/ 6 w 64"/>
                <a:gd name="T7" fmla="*/ 16 h 16"/>
                <a:gd name="T8" fmla="*/ 64 w 64"/>
                <a:gd name="T9" fmla="*/ 16 h 16"/>
                <a:gd name="T10" fmla="*/ 56 w 64"/>
                <a:gd name="T11" fmla="*/ 1 h 16"/>
                <a:gd name="T12" fmla="*/ 0 w 64"/>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4" h="16">
                  <a:moveTo>
                    <a:pt x="0" y="0"/>
                  </a:moveTo>
                  <a:cubicBezTo>
                    <a:pt x="2" y="5"/>
                    <a:pt x="4" y="10"/>
                    <a:pt x="6" y="15"/>
                  </a:cubicBezTo>
                  <a:cubicBezTo>
                    <a:pt x="6" y="15"/>
                    <a:pt x="6" y="16"/>
                    <a:pt x="6" y="16"/>
                  </a:cubicBezTo>
                  <a:cubicBezTo>
                    <a:pt x="6" y="16"/>
                    <a:pt x="6" y="16"/>
                    <a:pt x="6" y="16"/>
                  </a:cubicBezTo>
                  <a:cubicBezTo>
                    <a:pt x="64" y="16"/>
                    <a:pt x="64" y="16"/>
                    <a:pt x="64" y="16"/>
                  </a:cubicBezTo>
                  <a:cubicBezTo>
                    <a:pt x="56" y="1"/>
                    <a:pt x="56" y="1"/>
                    <a:pt x="56" y="1"/>
                  </a:cubicBezTo>
                  <a:cubicBezTo>
                    <a:pt x="0" y="0"/>
                    <a:pt x="0" y="0"/>
                    <a:pt x="0" y="0"/>
                  </a:cubicBezTo>
                </a:path>
              </a:pathLst>
            </a:custGeom>
            <a:solidFill>
              <a:srgbClr val="99465D"/>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3" name="îṥļiḓé"/>
            <p:cNvSpPr/>
            <p:nvPr/>
          </p:nvSpPr>
          <p:spPr bwMode="auto">
            <a:xfrm>
              <a:off x="7494588" y="3313113"/>
              <a:ext cx="20638" cy="17463"/>
            </a:xfrm>
            <a:custGeom>
              <a:avLst/>
              <a:gdLst>
                <a:gd name="T0" fmla="*/ 0 w 13"/>
                <a:gd name="T1" fmla="*/ 0 h 11"/>
                <a:gd name="T2" fmla="*/ 1 w 13"/>
                <a:gd name="T3" fmla="*/ 11 h 11"/>
                <a:gd name="T4" fmla="*/ 13 w 13"/>
                <a:gd name="T5" fmla="*/ 11 h 11"/>
                <a:gd name="T6" fmla="*/ 10 w 13"/>
                <a:gd name="T7" fmla="*/ 0 h 11"/>
                <a:gd name="T8" fmla="*/ 0 w 13"/>
                <a:gd name="T9" fmla="*/ 0 h 11"/>
              </a:gdLst>
              <a:ahLst/>
              <a:cxnLst>
                <a:cxn ang="0">
                  <a:pos x="T0" y="T1"/>
                </a:cxn>
                <a:cxn ang="0">
                  <a:pos x="T2" y="T3"/>
                </a:cxn>
                <a:cxn ang="0">
                  <a:pos x="T4" y="T5"/>
                </a:cxn>
                <a:cxn ang="0">
                  <a:pos x="T6" y="T7"/>
                </a:cxn>
                <a:cxn ang="0">
                  <a:pos x="T8" y="T9"/>
                </a:cxn>
              </a:cxnLst>
              <a:rect l="0" t="0" r="r" b="b"/>
              <a:pathLst>
                <a:path w="13" h="11">
                  <a:moveTo>
                    <a:pt x="0" y="0"/>
                  </a:moveTo>
                  <a:cubicBezTo>
                    <a:pt x="1" y="11"/>
                    <a:pt x="1" y="11"/>
                    <a:pt x="1" y="11"/>
                  </a:cubicBezTo>
                  <a:cubicBezTo>
                    <a:pt x="13" y="11"/>
                    <a:pt x="13" y="11"/>
                    <a:pt x="13" y="11"/>
                  </a:cubicBezTo>
                  <a:cubicBezTo>
                    <a:pt x="12" y="7"/>
                    <a:pt x="11" y="3"/>
                    <a:pt x="10" y="0"/>
                  </a:cubicBezTo>
                  <a:cubicBezTo>
                    <a:pt x="0" y="0"/>
                    <a:pt x="0" y="0"/>
                    <a:pt x="0" y="0"/>
                  </a:cubicBezTo>
                </a:path>
              </a:pathLst>
            </a:custGeom>
            <a:solidFill>
              <a:srgbClr val="5B2B3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4" name="ïS1ïdé"/>
            <p:cNvSpPr/>
            <p:nvPr/>
          </p:nvSpPr>
          <p:spPr bwMode="auto">
            <a:xfrm>
              <a:off x="7489825" y="3287713"/>
              <a:ext cx="20638" cy="25400"/>
            </a:xfrm>
            <a:custGeom>
              <a:avLst/>
              <a:gdLst>
                <a:gd name="T0" fmla="*/ 0 w 13"/>
                <a:gd name="T1" fmla="*/ 0 h 16"/>
                <a:gd name="T2" fmla="*/ 3 w 13"/>
                <a:gd name="T3" fmla="*/ 16 h 16"/>
                <a:gd name="T4" fmla="*/ 13 w 13"/>
                <a:gd name="T5" fmla="*/ 16 h 16"/>
                <a:gd name="T6" fmla="*/ 13 w 13"/>
                <a:gd name="T7" fmla="*/ 16 h 16"/>
                <a:gd name="T8" fmla="*/ 13 w 13"/>
                <a:gd name="T9" fmla="*/ 15 h 16"/>
                <a:gd name="T10" fmla="*/ 7 w 13"/>
                <a:gd name="T11" fmla="*/ 0 h 16"/>
                <a:gd name="T12" fmla="*/ 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0" y="0"/>
                  </a:moveTo>
                  <a:cubicBezTo>
                    <a:pt x="3" y="16"/>
                    <a:pt x="3" y="16"/>
                    <a:pt x="3" y="16"/>
                  </a:cubicBezTo>
                  <a:cubicBezTo>
                    <a:pt x="13" y="16"/>
                    <a:pt x="13" y="16"/>
                    <a:pt x="13" y="16"/>
                  </a:cubicBezTo>
                  <a:cubicBezTo>
                    <a:pt x="13" y="16"/>
                    <a:pt x="13" y="16"/>
                    <a:pt x="13" y="16"/>
                  </a:cubicBezTo>
                  <a:cubicBezTo>
                    <a:pt x="13" y="16"/>
                    <a:pt x="13" y="15"/>
                    <a:pt x="13" y="15"/>
                  </a:cubicBezTo>
                  <a:cubicBezTo>
                    <a:pt x="11" y="10"/>
                    <a:pt x="9" y="5"/>
                    <a:pt x="7" y="0"/>
                  </a:cubicBezTo>
                  <a:cubicBezTo>
                    <a:pt x="0" y="0"/>
                    <a:pt x="0" y="0"/>
                    <a:pt x="0" y="0"/>
                  </a:cubicBezTo>
                </a:path>
              </a:pathLst>
            </a:custGeom>
            <a:solidFill>
              <a:srgbClr val="66364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5" name="íṧḷíḓê"/>
            <p:cNvSpPr/>
            <p:nvPr/>
          </p:nvSpPr>
          <p:spPr bwMode="auto">
            <a:xfrm>
              <a:off x="7502525" y="3238500"/>
              <a:ext cx="185738" cy="60325"/>
            </a:xfrm>
            <a:custGeom>
              <a:avLst/>
              <a:gdLst>
                <a:gd name="T0" fmla="*/ 117 w 117"/>
                <a:gd name="T1" fmla="*/ 36 h 38"/>
                <a:gd name="T2" fmla="*/ 3 w 117"/>
                <a:gd name="T3" fmla="*/ 38 h 38"/>
                <a:gd name="T4" fmla="*/ 0 w 117"/>
                <a:gd name="T5" fmla="*/ 0 h 38"/>
                <a:gd name="T6" fmla="*/ 111 w 117"/>
                <a:gd name="T7" fmla="*/ 13 h 38"/>
                <a:gd name="T8" fmla="*/ 117 w 117"/>
                <a:gd name="T9" fmla="*/ 36 h 38"/>
              </a:gdLst>
              <a:ahLst/>
              <a:cxnLst>
                <a:cxn ang="0">
                  <a:pos x="T0" y="T1"/>
                </a:cxn>
                <a:cxn ang="0">
                  <a:pos x="T2" y="T3"/>
                </a:cxn>
                <a:cxn ang="0">
                  <a:pos x="T4" y="T5"/>
                </a:cxn>
                <a:cxn ang="0">
                  <a:pos x="T6" y="T7"/>
                </a:cxn>
                <a:cxn ang="0">
                  <a:pos x="T8" y="T9"/>
                </a:cxn>
              </a:cxnLst>
              <a:rect l="0" t="0" r="r" b="b"/>
              <a:pathLst>
                <a:path w="117" h="38">
                  <a:moveTo>
                    <a:pt x="117" y="36"/>
                  </a:moveTo>
                  <a:lnTo>
                    <a:pt x="3" y="38"/>
                  </a:lnTo>
                  <a:lnTo>
                    <a:pt x="0" y="0"/>
                  </a:lnTo>
                  <a:lnTo>
                    <a:pt x="111" y="13"/>
                  </a:lnTo>
                  <a:lnTo>
                    <a:pt x="117" y="36"/>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6" name="ïšliḍe"/>
            <p:cNvSpPr/>
            <p:nvPr/>
          </p:nvSpPr>
          <p:spPr bwMode="auto">
            <a:xfrm>
              <a:off x="7546975" y="2640013"/>
              <a:ext cx="52388" cy="131763"/>
            </a:xfrm>
            <a:custGeom>
              <a:avLst/>
              <a:gdLst>
                <a:gd name="T0" fmla="*/ 19 w 33"/>
                <a:gd name="T1" fmla="*/ 0 h 83"/>
                <a:gd name="T2" fmla="*/ 0 w 33"/>
                <a:gd name="T3" fmla="*/ 11 h 83"/>
                <a:gd name="T4" fmla="*/ 14 w 33"/>
                <a:gd name="T5" fmla="*/ 83 h 83"/>
                <a:gd name="T6" fmla="*/ 33 w 33"/>
                <a:gd name="T7" fmla="*/ 77 h 83"/>
                <a:gd name="T8" fmla="*/ 19 w 33"/>
                <a:gd name="T9" fmla="*/ 0 h 83"/>
              </a:gdLst>
              <a:ahLst/>
              <a:cxnLst>
                <a:cxn ang="0">
                  <a:pos x="T0" y="T1"/>
                </a:cxn>
                <a:cxn ang="0">
                  <a:pos x="T2" y="T3"/>
                </a:cxn>
                <a:cxn ang="0">
                  <a:pos x="T4" y="T5"/>
                </a:cxn>
                <a:cxn ang="0">
                  <a:pos x="T6" y="T7"/>
                </a:cxn>
                <a:cxn ang="0">
                  <a:pos x="T8" y="T9"/>
                </a:cxn>
              </a:cxnLst>
              <a:rect l="0" t="0" r="r" b="b"/>
              <a:pathLst>
                <a:path w="33" h="83">
                  <a:moveTo>
                    <a:pt x="19" y="0"/>
                  </a:moveTo>
                  <a:lnTo>
                    <a:pt x="0" y="11"/>
                  </a:lnTo>
                  <a:lnTo>
                    <a:pt x="14" y="83"/>
                  </a:lnTo>
                  <a:lnTo>
                    <a:pt x="33" y="77"/>
                  </a:lnTo>
                  <a:lnTo>
                    <a:pt x="19" y="0"/>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7" name="iṥḷíḍe"/>
            <p:cNvSpPr/>
            <p:nvPr/>
          </p:nvSpPr>
          <p:spPr bwMode="auto">
            <a:xfrm>
              <a:off x="7323138" y="2614613"/>
              <a:ext cx="327025" cy="1592263"/>
            </a:xfrm>
            <a:custGeom>
              <a:avLst/>
              <a:gdLst>
                <a:gd name="T0" fmla="*/ 19 w 206"/>
                <a:gd name="T1" fmla="*/ 0 h 1003"/>
                <a:gd name="T2" fmla="*/ 0 w 206"/>
                <a:gd name="T3" fmla="*/ 6 h 1003"/>
                <a:gd name="T4" fmla="*/ 182 w 206"/>
                <a:gd name="T5" fmla="*/ 993 h 1003"/>
                <a:gd name="T6" fmla="*/ 206 w 206"/>
                <a:gd name="T7" fmla="*/ 1003 h 1003"/>
                <a:gd name="T8" fmla="*/ 19 w 206"/>
                <a:gd name="T9" fmla="*/ 0 h 1003"/>
              </a:gdLst>
              <a:ahLst/>
              <a:cxnLst>
                <a:cxn ang="0">
                  <a:pos x="T0" y="T1"/>
                </a:cxn>
                <a:cxn ang="0">
                  <a:pos x="T2" y="T3"/>
                </a:cxn>
                <a:cxn ang="0">
                  <a:pos x="T4" y="T5"/>
                </a:cxn>
                <a:cxn ang="0">
                  <a:pos x="T6" y="T7"/>
                </a:cxn>
                <a:cxn ang="0">
                  <a:pos x="T8" y="T9"/>
                </a:cxn>
              </a:cxnLst>
              <a:rect l="0" t="0" r="r" b="b"/>
              <a:pathLst>
                <a:path w="206" h="1003">
                  <a:moveTo>
                    <a:pt x="19" y="0"/>
                  </a:moveTo>
                  <a:lnTo>
                    <a:pt x="0" y="6"/>
                  </a:lnTo>
                  <a:lnTo>
                    <a:pt x="182" y="993"/>
                  </a:lnTo>
                  <a:lnTo>
                    <a:pt x="206" y="1003"/>
                  </a:lnTo>
                  <a:lnTo>
                    <a:pt x="19" y="0"/>
                  </a:lnTo>
                  <a:close/>
                </a:path>
              </a:pathLst>
            </a:custGeom>
            <a:solidFill>
              <a:srgbClr val="DC683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8" name="iś1ídê"/>
            <p:cNvSpPr/>
            <p:nvPr/>
          </p:nvSpPr>
          <p:spPr bwMode="auto">
            <a:xfrm>
              <a:off x="7351713" y="2613025"/>
              <a:ext cx="538163" cy="1593850"/>
            </a:xfrm>
            <a:custGeom>
              <a:avLst/>
              <a:gdLst>
                <a:gd name="T0" fmla="*/ 30 w 339"/>
                <a:gd name="T1" fmla="*/ 5 h 1004"/>
                <a:gd name="T2" fmla="*/ 43 w 339"/>
                <a:gd name="T3" fmla="*/ 82 h 1004"/>
                <a:gd name="T4" fmla="*/ 156 w 339"/>
                <a:gd name="T5" fmla="*/ 94 h 1004"/>
                <a:gd name="T6" fmla="*/ 142 w 339"/>
                <a:gd name="T7" fmla="*/ 17 h 1004"/>
                <a:gd name="T8" fmla="*/ 167 w 339"/>
                <a:gd name="T9" fmla="*/ 20 h 1004"/>
                <a:gd name="T10" fmla="*/ 339 w 339"/>
                <a:gd name="T11" fmla="*/ 961 h 1004"/>
                <a:gd name="T12" fmla="*/ 318 w 339"/>
                <a:gd name="T13" fmla="*/ 971 h 1004"/>
                <a:gd name="T14" fmla="*/ 295 w 339"/>
                <a:gd name="T15" fmla="*/ 833 h 1004"/>
                <a:gd name="T16" fmla="*/ 188 w 339"/>
                <a:gd name="T17" fmla="*/ 857 h 1004"/>
                <a:gd name="T18" fmla="*/ 215 w 339"/>
                <a:gd name="T19" fmla="*/ 996 h 1004"/>
                <a:gd name="T20" fmla="*/ 188 w 339"/>
                <a:gd name="T21" fmla="*/ 1004 h 1004"/>
                <a:gd name="T22" fmla="*/ 0 w 339"/>
                <a:gd name="T23" fmla="*/ 0 h 1004"/>
                <a:gd name="T24" fmla="*/ 30 w 339"/>
                <a:gd name="T25" fmla="*/ 5 h 1004"/>
                <a:gd name="T26" fmla="*/ 183 w 339"/>
                <a:gd name="T27" fmla="*/ 831 h 1004"/>
                <a:gd name="T28" fmla="*/ 290 w 339"/>
                <a:gd name="T29" fmla="*/ 809 h 1004"/>
                <a:gd name="T30" fmla="*/ 268 w 339"/>
                <a:gd name="T31" fmla="*/ 691 h 1004"/>
                <a:gd name="T32" fmla="*/ 159 w 339"/>
                <a:gd name="T33" fmla="*/ 706 h 1004"/>
                <a:gd name="T34" fmla="*/ 183 w 339"/>
                <a:gd name="T35" fmla="*/ 831 h 1004"/>
                <a:gd name="T36" fmla="*/ 154 w 339"/>
                <a:gd name="T37" fmla="*/ 679 h 1004"/>
                <a:gd name="T38" fmla="*/ 263 w 339"/>
                <a:gd name="T39" fmla="*/ 667 h 1004"/>
                <a:gd name="T40" fmla="*/ 244 w 339"/>
                <a:gd name="T41" fmla="*/ 559 h 1004"/>
                <a:gd name="T42" fmla="*/ 136 w 339"/>
                <a:gd name="T43" fmla="*/ 565 h 1004"/>
                <a:gd name="T44" fmla="*/ 154 w 339"/>
                <a:gd name="T45" fmla="*/ 679 h 1004"/>
                <a:gd name="T46" fmla="*/ 131 w 339"/>
                <a:gd name="T47" fmla="*/ 539 h 1004"/>
                <a:gd name="T48" fmla="*/ 240 w 339"/>
                <a:gd name="T49" fmla="*/ 536 h 1004"/>
                <a:gd name="T50" fmla="*/ 218 w 339"/>
                <a:gd name="T51" fmla="*/ 420 h 1004"/>
                <a:gd name="T52" fmla="*/ 108 w 339"/>
                <a:gd name="T53" fmla="*/ 422 h 1004"/>
                <a:gd name="T54" fmla="*/ 131 w 339"/>
                <a:gd name="T55" fmla="*/ 539 h 1004"/>
                <a:gd name="T56" fmla="*/ 103 w 339"/>
                <a:gd name="T57" fmla="*/ 395 h 1004"/>
                <a:gd name="T58" fmla="*/ 213 w 339"/>
                <a:gd name="T59" fmla="*/ 397 h 1004"/>
                <a:gd name="T60" fmla="*/ 190 w 339"/>
                <a:gd name="T61" fmla="*/ 273 h 1004"/>
                <a:gd name="T62" fmla="*/ 78 w 339"/>
                <a:gd name="T63" fmla="*/ 263 h 1004"/>
                <a:gd name="T64" fmla="*/ 103 w 339"/>
                <a:gd name="T65" fmla="*/ 395 h 1004"/>
                <a:gd name="T66" fmla="*/ 73 w 339"/>
                <a:gd name="T67" fmla="*/ 236 h 1004"/>
                <a:gd name="T68" fmla="*/ 186 w 339"/>
                <a:gd name="T69" fmla="*/ 248 h 1004"/>
                <a:gd name="T70" fmla="*/ 160 w 339"/>
                <a:gd name="T71" fmla="*/ 118 h 1004"/>
                <a:gd name="T72" fmla="*/ 48 w 339"/>
                <a:gd name="T73" fmla="*/ 108 h 1004"/>
                <a:gd name="T74" fmla="*/ 73 w 339"/>
                <a:gd name="T75" fmla="*/ 236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9" h="1004">
                  <a:moveTo>
                    <a:pt x="30" y="5"/>
                  </a:moveTo>
                  <a:lnTo>
                    <a:pt x="43" y="82"/>
                  </a:lnTo>
                  <a:lnTo>
                    <a:pt x="156" y="94"/>
                  </a:lnTo>
                  <a:lnTo>
                    <a:pt x="142" y="17"/>
                  </a:lnTo>
                  <a:lnTo>
                    <a:pt x="167" y="20"/>
                  </a:lnTo>
                  <a:lnTo>
                    <a:pt x="339" y="961"/>
                  </a:lnTo>
                  <a:lnTo>
                    <a:pt x="318" y="971"/>
                  </a:lnTo>
                  <a:lnTo>
                    <a:pt x="295" y="833"/>
                  </a:lnTo>
                  <a:lnTo>
                    <a:pt x="188" y="857"/>
                  </a:lnTo>
                  <a:lnTo>
                    <a:pt x="215" y="996"/>
                  </a:lnTo>
                  <a:lnTo>
                    <a:pt x="188" y="1004"/>
                  </a:lnTo>
                  <a:lnTo>
                    <a:pt x="0" y="0"/>
                  </a:lnTo>
                  <a:lnTo>
                    <a:pt x="30" y="5"/>
                  </a:lnTo>
                  <a:close/>
                  <a:moveTo>
                    <a:pt x="183" y="831"/>
                  </a:moveTo>
                  <a:lnTo>
                    <a:pt x="290" y="809"/>
                  </a:lnTo>
                  <a:lnTo>
                    <a:pt x="268" y="691"/>
                  </a:lnTo>
                  <a:lnTo>
                    <a:pt x="159" y="706"/>
                  </a:lnTo>
                  <a:lnTo>
                    <a:pt x="183" y="831"/>
                  </a:lnTo>
                  <a:close/>
                  <a:moveTo>
                    <a:pt x="154" y="679"/>
                  </a:moveTo>
                  <a:lnTo>
                    <a:pt x="263" y="667"/>
                  </a:lnTo>
                  <a:lnTo>
                    <a:pt x="244" y="559"/>
                  </a:lnTo>
                  <a:lnTo>
                    <a:pt x="136" y="565"/>
                  </a:lnTo>
                  <a:lnTo>
                    <a:pt x="154" y="679"/>
                  </a:lnTo>
                  <a:close/>
                  <a:moveTo>
                    <a:pt x="131" y="539"/>
                  </a:moveTo>
                  <a:lnTo>
                    <a:pt x="240" y="536"/>
                  </a:lnTo>
                  <a:lnTo>
                    <a:pt x="218" y="420"/>
                  </a:lnTo>
                  <a:lnTo>
                    <a:pt x="108" y="422"/>
                  </a:lnTo>
                  <a:lnTo>
                    <a:pt x="131" y="539"/>
                  </a:lnTo>
                  <a:close/>
                  <a:moveTo>
                    <a:pt x="103" y="395"/>
                  </a:moveTo>
                  <a:lnTo>
                    <a:pt x="213" y="397"/>
                  </a:lnTo>
                  <a:lnTo>
                    <a:pt x="190" y="273"/>
                  </a:lnTo>
                  <a:lnTo>
                    <a:pt x="78" y="263"/>
                  </a:lnTo>
                  <a:lnTo>
                    <a:pt x="103" y="395"/>
                  </a:lnTo>
                  <a:close/>
                  <a:moveTo>
                    <a:pt x="73" y="236"/>
                  </a:moveTo>
                  <a:lnTo>
                    <a:pt x="186" y="248"/>
                  </a:lnTo>
                  <a:lnTo>
                    <a:pt x="160" y="118"/>
                  </a:lnTo>
                  <a:lnTo>
                    <a:pt x="48" y="108"/>
                  </a:lnTo>
                  <a:lnTo>
                    <a:pt x="73" y="236"/>
                  </a:lnTo>
                  <a:close/>
                </a:path>
              </a:pathLst>
            </a:custGeom>
            <a:solidFill>
              <a:srgbClr val="F8B20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29" name="íṡlíḓe"/>
            <p:cNvSpPr/>
            <p:nvPr/>
          </p:nvSpPr>
          <p:spPr bwMode="auto">
            <a:xfrm>
              <a:off x="7351713" y="2613025"/>
              <a:ext cx="538163" cy="1593850"/>
            </a:xfrm>
            <a:custGeom>
              <a:avLst/>
              <a:gdLst>
                <a:gd name="T0" fmla="*/ 30 w 339"/>
                <a:gd name="T1" fmla="*/ 5 h 1004"/>
                <a:gd name="T2" fmla="*/ 43 w 339"/>
                <a:gd name="T3" fmla="*/ 82 h 1004"/>
                <a:gd name="T4" fmla="*/ 156 w 339"/>
                <a:gd name="T5" fmla="*/ 94 h 1004"/>
                <a:gd name="T6" fmla="*/ 142 w 339"/>
                <a:gd name="T7" fmla="*/ 17 h 1004"/>
                <a:gd name="T8" fmla="*/ 167 w 339"/>
                <a:gd name="T9" fmla="*/ 20 h 1004"/>
                <a:gd name="T10" fmla="*/ 339 w 339"/>
                <a:gd name="T11" fmla="*/ 961 h 1004"/>
                <a:gd name="T12" fmla="*/ 318 w 339"/>
                <a:gd name="T13" fmla="*/ 971 h 1004"/>
                <a:gd name="T14" fmla="*/ 295 w 339"/>
                <a:gd name="T15" fmla="*/ 833 h 1004"/>
                <a:gd name="T16" fmla="*/ 188 w 339"/>
                <a:gd name="T17" fmla="*/ 857 h 1004"/>
                <a:gd name="T18" fmla="*/ 215 w 339"/>
                <a:gd name="T19" fmla="*/ 996 h 1004"/>
                <a:gd name="T20" fmla="*/ 188 w 339"/>
                <a:gd name="T21" fmla="*/ 1004 h 1004"/>
                <a:gd name="T22" fmla="*/ 0 w 339"/>
                <a:gd name="T23" fmla="*/ 0 h 1004"/>
                <a:gd name="T24" fmla="*/ 30 w 339"/>
                <a:gd name="T25" fmla="*/ 5 h 1004"/>
                <a:gd name="T26" fmla="*/ 183 w 339"/>
                <a:gd name="T27" fmla="*/ 831 h 1004"/>
                <a:gd name="T28" fmla="*/ 290 w 339"/>
                <a:gd name="T29" fmla="*/ 809 h 1004"/>
                <a:gd name="T30" fmla="*/ 268 w 339"/>
                <a:gd name="T31" fmla="*/ 691 h 1004"/>
                <a:gd name="T32" fmla="*/ 159 w 339"/>
                <a:gd name="T33" fmla="*/ 706 h 1004"/>
                <a:gd name="T34" fmla="*/ 183 w 339"/>
                <a:gd name="T35" fmla="*/ 831 h 1004"/>
                <a:gd name="T36" fmla="*/ 154 w 339"/>
                <a:gd name="T37" fmla="*/ 679 h 1004"/>
                <a:gd name="T38" fmla="*/ 263 w 339"/>
                <a:gd name="T39" fmla="*/ 667 h 1004"/>
                <a:gd name="T40" fmla="*/ 244 w 339"/>
                <a:gd name="T41" fmla="*/ 559 h 1004"/>
                <a:gd name="T42" fmla="*/ 136 w 339"/>
                <a:gd name="T43" fmla="*/ 565 h 1004"/>
                <a:gd name="T44" fmla="*/ 154 w 339"/>
                <a:gd name="T45" fmla="*/ 679 h 1004"/>
                <a:gd name="T46" fmla="*/ 131 w 339"/>
                <a:gd name="T47" fmla="*/ 539 h 1004"/>
                <a:gd name="T48" fmla="*/ 240 w 339"/>
                <a:gd name="T49" fmla="*/ 536 h 1004"/>
                <a:gd name="T50" fmla="*/ 218 w 339"/>
                <a:gd name="T51" fmla="*/ 420 h 1004"/>
                <a:gd name="T52" fmla="*/ 108 w 339"/>
                <a:gd name="T53" fmla="*/ 422 h 1004"/>
                <a:gd name="T54" fmla="*/ 131 w 339"/>
                <a:gd name="T55" fmla="*/ 539 h 1004"/>
                <a:gd name="T56" fmla="*/ 103 w 339"/>
                <a:gd name="T57" fmla="*/ 395 h 1004"/>
                <a:gd name="T58" fmla="*/ 213 w 339"/>
                <a:gd name="T59" fmla="*/ 397 h 1004"/>
                <a:gd name="T60" fmla="*/ 190 w 339"/>
                <a:gd name="T61" fmla="*/ 273 h 1004"/>
                <a:gd name="T62" fmla="*/ 78 w 339"/>
                <a:gd name="T63" fmla="*/ 263 h 1004"/>
                <a:gd name="T64" fmla="*/ 103 w 339"/>
                <a:gd name="T65" fmla="*/ 395 h 1004"/>
                <a:gd name="T66" fmla="*/ 73 w 339"/>
                <a:gd name="T67" fmla="*/ 236 h 1004"/>
                <a:gd name="T68" fmla="*/ 186 w 339"/>
                <a:gd name="T69" fmla="*/ 248 h 1004"/>
                <a:gd name="T70" fmla="*/ 160 w 339"/>
                <a:gd name="T71" fmla="*/ 118 h 1004"/>
                <a:gd name="T72" fmla="*/ 48 w 339"/>
                <a:gd name="T73" fmla="*/ 108 h 1004"/>
                <a:gd name="T74" fmla="*/ 73 w 339"/>
                <a:gd name="T75" fmla="*/ 236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9" h="1004">
                  <a:moveTo>
                    <a:pt x="30" y="5"/>
                  </a:moveTo>
                  <a:lnTo>
                    <a:pt x="43" y="82"/>
                  </a:lnTo>
                  <a:lnTo>
                    <a:pt x="156" y="94"/>
                  </a:lnTo>
                  <a:lnTo>
                    <a:pt x="142" y="17"/>
                  </a:lnTo>
                  <a:lnTo>
                    <a:pt x="167" y="20"/>
                  </a:lnTo>
                  <a:lnTo>
                    <a:pt x="339" y="961"/>
                  </a:lnTo>
                  <a:lnTo>
                    <a:pt x="318" y="971"/>
                  </a:lnTo>
                  <a:lnTo>
                    <a:pt x="295" y="833"/>
                  </a:lnTo>
                  <a:lnTo>
                    <a:pt x="188" y="857"/>
                  </a:lnTo>
                  <a:lnTo>
                    <a:pt x="215" y="996"/>
                  </a:lnTo>
                  <a:lnTo>
                    <a:pt x="188" y="1004"/>
                  </a:lnTo>
                  <a:lnTo>
                    <a:pt x="0" y="0"/>
                  </a:lnTo>
                  <a:lnTo>
                    <a:pt x="30" y="5"/>
                  </a:lnTo>
                  <a:moveTo>
                    <a:pt x="183" y="831"/>
                  </a:moveTo>
                  <a:lnTo>
                    <a:pt x="290" y="809"/>
                  </a:lnTo>
                  <a:lnTo>
                    <a:pt x="268" y="691"/>
                  </a:lnTo>
                  <a:lnTo>
                    <a:pt x="159" y="706"/>
                  </a:lnTo>
                  <a:lnTo>
                    <a:pt x="183" y="831"/>
                  </a:lnTo>
                  <a:moveTo>
                    <a:pt x="154" y="679"/>
                  </a:moveTo>
                  <a:lnTo>
                    <a:pt x="263" y="667"/>
                  </a:lnTo>
                  <a:lnTo>
                    <a:pt x="244" y="559"/>
                  </a:lnTo>
                  <a:lnTo>
                    <a:pt x="136" y="565"/>
                  </a:lnTo>
                  <a:lnTo>
                    <a:pt x="154" y="679"/>
                  </a:lnTo>
                  <a:moveTo>
                    <a:pt x="131" y="539"/>
                  </a:moveTo>
                  <a:lnTo>
                    <a:pt x="240" y="536"/>
                  </a:lnTo>
                  <a:lnTo>
                    <a:pt x="218" y="420"/>
                  </a:lnTo>
                  <a:lnTo>
                    <a:pt x="108" y="422"/>
                  </a:lnTo>
                  <a:lnTo>
                    <a:pt x="131" y="539"/>
                  </a:lnTo>
                  <a:moveTo>
                    <a:pt x="103" y="395"/>
                  </a:moveTo>
                  <a:lnTo>
                    <a:pt x="213" y="397"/>
                  </a:lnTo>
                  <a:lnTo>
                    <a:pt x="190" y="273"/>
                  </a:lnTo>
                  <a:lnTo>
                    <a:pt x="78" y="263"/>
                  </a:lnTo>
                  <a:lnTo>
                    <a:pt x="103" y="395"/>
                  </a:lnTo>
                  <a:moveTo>
                    <a:pt x="73" y="236"/>
                  </a:moveTo>
                  <a:lnTo>
                    <a:pt x="186" y="248"/>
                  </a:lnTo>
                  <a:lnTo>
                    <a:pt x="160" y="118"/>
                  </a:lnTo>
                  <a:lnTo>
                    <a:pt x="48" y="108"/>
                  </a:lnTo>
                  <a:lnTo>
                    <a:pt x="73" y="2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0" name="íśḷíḋé"/>
            <p:cNvSpPr/>
            <p:nvPr/>
          </p:nvSpPr>
          <p:spPr bwMode="auto">
            <a:xfrm>
              <a:off x="7519988" y="2659063"/>
              <a:ext cx="50800" cy="42863"/>
            </a:xfrm>
            <a:custGeom>
              <a:avLst/>
              <a:gdLst>
                <a:gd name="T0" fmla="*/ 18 w 32"/>
                <a:gd name="T1" fmla="*/ 0 h 27"/>
                <a:gd name="T2" fmla="*/ 0 w 32"/>
                <a:gd name="T3" fmla="*/ 24 h 27"/>
                <a:gd name="T4" fmla="*/ 32 w 32"/>
                <a:gd name="T5" fmla="*/ 27 h 27"/>
                <a:gd name="T6" fmla="*/ 18 w 32"/>
                <a:gd name="T7" fmla="*/ 0 h 27"/>
              </a:gdLst>
              <a:ahLst/>
              <a:cxnLst>
                <a:cxn ang="0">
                  <a:pos x="T0" y="T1"/>
                </a:cxn>
                <a:cxn ang="0">
                  <a:pos x="T2" y="T3"/>
                </a:cxn>
                <a:cxn ang="0">
                  <a:pos x="T4" y="T5"/>
                </a:cxn>
                <a:cxn ang="0">
                  <a:pos x="T6" y="T7"/>
                </a:cxn>
              </a:cxnLst>
              <a:rect l="0" t="0" r="r" b="b"/>
              <a:pathLst>
                <a:path w="32" h="27">
                  <a:moveTo>
                    <a:pt x="18" y="0"/>
                  </a:moveTo>
                  <a:lnTo>
                    <a:pt x="0" y="24"/>
                  </a:lnTo>
                  <a:lnTo>
                    <a:pt x="32" y="27"/>
                  </a:lnTo>
                  <a:lnTo>
                    <a:pt x="18" y="0"/>
                  </a:lnTo>
                  <a:close/>
                </a:path>
              </a:pathLst>
            </a:custGeom>
            <a:solidFill>
              <a:srgbClr val="CE6B2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1" name="îŝḻíḋe"/>
            <p:cNvSpPr/>
            <p:nvPr/>
          </p:nvSpPr>
          <p:spPr bwMode="auto">
            <a:xfrm>
              <a:off x="7304088" y="2632075"/>
              <a:ext cx="44450" cy="42863"/>
            </a:xfrm>
            <a:custGeom>
              <a:avLst/>
              <a:gdLst>
                <a:gd name="T0" fmla="*/ 12 w 28"/>
                <a:gd name="T1" fmla="*/ 0 h 27"/>
                <a:gd name="T2" fmla="*/ 0 w 28"/>
                <a:gd name="T3" fmla="*/ 23 h 27"/>
                <a:gd name="T4" fmla="*/ 28 w 28"/>
                <a:gd name="T5" fmla="*/ 27 h 27"/>
                <a:gd name="T6" fmla="*/ 12 w 28"/>
                <a:gd name="T7" fmla="*/ 0 h 27"/>
              </a:gdLst>
              <a:ahLst/>
              <a:cxnLst>
                <a:cxn ang="0">
                  <a:pos x="T0" y="T1"/>
                </a:cxn>
                <a:cxn ang="0">
                  <a:pos x="T2" y="T3"/>
                </a:cxn>
                <a:cxn ang="0">
                  <a:pos x="T4" y="T5"/>
                </a:cxn>
                <a:cxn ang="0">
                  <a:pos x="T6" y="T7"/>
                </a:cxn>
              </a:cxnLst>
              <a:rect l="0" t="0" r="r" b="b"/>
              <a:pathLst>
                <a:path w="28" h="27">
                  <a:moveTo>
                    <a:pt x="12" y="0"/>
                  </a:moveTo>
                  <a:lnTo>
                    <a:pt x="0" y="23"/>
                  </a:lnTo>
                  <a:lnTo>
                    <a:pt x="28" y="27"/>
                  </a:lnTo>
                  <a:lnTo>
                    <a:pt x="12" y="0"/>
                  </a:lnTo>
                  <a:close/>
                </a:path>
              </a:pathLst>
            </a:custGeom>
            <a:solidFill>
              <a:srgbClr val="CE6B2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2" name="ïṥ1îďe"/>
            <p:cNvSpPr/>
            <p:nvPr/>
          </p:nvSpPr>
          <p:spPr bwMode="auto">
            <a:xfrm>
              <a:off x="5475288" y="5564188"/>
              <a:ext cx="252413" cy="252413"/>
            </a:xfrm>
            <a:custGeom>
              <a:avLst/>
              <a:gdLst>
                <a:gd name="T0" fmla="*/ 9 w 159"/>
                <a:gd name="T1" fmla="*/ 0 h 159"/>
                <a:gd name="T2" fmla="*/ 0 w 159"/>
                <a:gd name="T3" fmla="*/ 67 h 159"/>
                <a:gd name="T4" fmla="*/ 3 w 159"/>
                <a:gd name="T5" fmla="*/ 159 h 159"/>
                <a:gd name="T6" fmla="*/ 159 w 159"/>
                <a:gd name="T7" fmla="*/ 9 h 159"/>
                <a:gd name="T8" fmla="*/ 9 w 159"/>
                <a:gd name="T9" fmla="*/ 0 h 159"/>
              </a:gdLst>
              <a:ahLst/>
              <a:cxnLst>
                <a:cxn ang="0">
                  <a:pos x="T0" y="T1"/>
                </a:cxn>
                <a:cxn ang="0">
                  <a:pos x="T2" y="T3"/>
                </a:cxn>
                <a:cxn ang="0">
                  <a:pos x="T4" y="T5"/>
                </a:cxn>
                <a:cxn ang="0">
                  <a:pos x="T6" y="T7"/>
                </a:cxn>
                <a:cxn ang="0">
                  <a:pos x="T8" y="T9"/>
                </a:cxn>
              </a:cxnLst>
              <a:rect l="0" t="0" r="r" b="b"/>
              <a:pathLst>
                <a:path w="159" h="159">
                  <a:moveTo>
                    <a:pt x="9" y="0"/>
                  </a:moveTo>
                  <a:lnTo>
                    <a:pt x="0" y="67"/>
                  </a:lnTo>
                  <a:lnTo>
                    <a:pt x="3" y="159"/>
                  </a:lnTo>
                  <a:lnTo>
                    <a:pt x="159" y="9"/>
                  </a:lnTo>
                  <a:lnTo>
                    <a:pt x="9" y="0"/>
                  </a:lnTo>
                  <a:close/>
                </a:path>
              </a:pathLst>
            </a:custGeom>
            <a:solidFill>
              <a:srgbClr val="9C9FB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3" name="ïṩļïḓê"/>
            <p:cNvSpPr/>
            <p:nvPr/>
          </p:nvSpPr>
          <p:spPr bwMode="auto">
            <a:xfrm>
              <a:off x="5475288" y="5564188"/>
              <a:ext cx="252413" cy="252413"/>
            </a:xfrm>
            <a:custGeom>
              <a:avLst/>
              <a:gdLst>
                <a:gd name="T0" fmla="*/ 9 w 159"/>
                <a:gd name="T1" fmla="*/ 0 h 159"/>
                <a:gd name="T2" fmla="*/ 0 w 159"/>
                <a:gd name="T3" fmla="*/ 67 h 159"/>
                <a:gd name="T4" fmla="*/ 3 w 159"/>
                <a:gd name="T5" fmla="*/ 159 h 159"/>
                <a:gd name="T6" fmla="*/ 159 w 159"/>
                <a:gd name="T7" fmla="*/ 9 h 159"/>
                <a:gd name="T8" fmla="*/ 9 w 159"/>
                <a:gd name="T9" fmla="*/ 0 h 159"/>
              </a:gdLst>
              <a:ahLst/>
              <a:cxnLst>
                <a:cxn ang="0">
                  <a:pos x="T0" y="T1"/>
                </a:cxn>
                <a:cxn ang="0">
                  <a:pos x="T2" y="T3"/>
                </a:cxn>
                <a:cxn ang="0">
                  <a:pos x="T4" y="T5"/>
                </a:cxn>
                <a:cxn ang="0">
                  <a:pos x="T6" y="T7"/>
                </a:cxn>
                <a:cxn ang="0">
                  <a:pos x="T8" y="T9"/>
                </a:cxn>
              </a:cxnLst>
              <a:rect l="0" t="0" r="r" b="b"/>
              <a:pathLst>
                <a:path w="159" h="159">
                  <a:moveTo>
                    <a:pt x="9" y="0"/>
                  </a:moveTo>
                  <a:lnTo>
                    <a:pt x="0" y="67"/>
                  </a:lnTo>
                  <a:lnTo>
                    <a:pt x="3" y="159"/>
                  </a:lnTo>
                  <a:lnTo>
                    <a:pt x="159" y="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4" name="íşḷïďè"/>
            <p:cNvSpPr/>
            <p:nvPr/>
          </p:nvSpPr>
          <p:spPr bwMode="auto">
            <a:xfrm>
              <a:off x="5502275" y="5030788"/>
              <a:ext cx="298450" cy="449263"/>
            </a:xfrm>
            <a:custGeom>
              <a:avLst/>
              <a:gdLst>
                <a:gd name="T0" fmla="*/ 35 w 188"/>
                <a:gd name="T1" fmla="*/ 0 h 283"/>
                <a:gd name="T2" fmla="*/ 0 w 188"/>
                <a:gd name="T3" fmla="*/ 272 h 283"/>
                <a:gd name="T4" fmla="*/ 188 w 188"/>
                <a:gd name="T5" fmla="*/ 283 h 283"/>
                <a:gd name="T6" fmla="*/ 188 w 188"/>
                <a:gd name="T7" fmla="*/ 11 h 283"/>
                <a:gd name="T8" fmla="*/ 35 w 188"/>
                <a:gd name="T9" fmla="*/ 0 h 283"/>
              </a:gdLst>
              <a:ahLst/>
              <a:cxnLst>
                <a:cxn ang="0">
                  <a:pos x="T0" y="T1"/>
                </a:cxn>
                <a:cxn ang="0">
                  <a:pos x="T2" y="T3"/>
                </a:cxn>
                <a:cxn ang="0">
                  <a:pos x="T4" y="T5"/>
                </a:cxn>
                <a:cxn ang="0">
                  <a:pos x="T6" y="T7"/>
                </a:cxn>
                <a:cxn ang="0">
                  <a:pos x="T8" y="T9"/>
                </a:cxn>
              </a:cxnLst>
              <a:rect l="0" t="0" r="r" b="b"/>
              <a:pathLst>
                <a:path w="188" h="283">
                  <a:moveTo>
                    <a:pt x="35" y="0"/>
                  </a:moveTo>
                  <a:lnTo>
                    <a:pt x="0" y="272"/>
                  </a:lnTo>
                  <a:lnTo>
                    <a:pt x="188" y="283"/>
                  </a:lnTo>
                  <a:lnTo>
                    <a:pt x="188" y="11"/>
                  </a:lnTo>
                  <a:lnTo>
                    <a:pt x="35" y="0"/>
                  </a:lnTo>
                  <a:close/>
                </a:path>
              </a:pathLst>
            </a:custGeom>
            <a:solidFill>
              <a:srgbClr val="969A9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5" name="îṩ1iḓe"/>
            <p:cNvSpPr/>
            <p:nvPr/>
          </p:nvSpPr>
          <p:spPr bwMode="auto">
            <a:xfrm>
              <a:off x="5502275" y="5030788"/>
              <a:ext cx="298450" cy="449263"/>
            </a:xfrm>
            <a:custGeom>
              <a:avLst/>
              <a:gdLst>
                <a:gd name="T0" fmla="*/ 35 w 188"/>
                <a:gd name="T1" fmla="*/ 0 h 283"/>
                <a:gd name="T2" fmla="*/ 0 w 188"/>
                <a:gd name="T3" fmla="*/ 272 h 283"/>
                <a:gd name="T4" fmla="*/ 188 w 188"/>
                <a:gd name="T5" fmla="*/ 283 h 283"/>
                <a:gd name="T6" fmla="*/ 188 w 188"/>
                <a:gd name="T7" fmla="*/ 11 h 283"/>
                <a:gd name="T8" fmla="*/ 35 w 188"/>
                <a:gd name="T9" fmla="*/ 0 h 283"/>
              </a:gdLst>
              <a:ahLst/>
              <a:cxnLst>
                <a:cxn ang="0">
                  <a:pos x="T0" y="T1"/>
                </a:cxn>
                <a:cxn ang="0">
                  <a:pos x="T2" y="T3"/>
                </a:cxn>
                <a:cxn ang="0">
                  <a:pos x="T4" y="T5"/>
                </a:cxn>
                <a:cxn ang="0">
                  <a:pos x="T6" y="T7"/>
                </a:cxn>
                <a:cxn ang="0">
                  <a:pos x="T8" y="T9"/>
                </a:cxn>
              </a:cxnLst>
              <a:rect l="0" t="0" r="r" b="b"/>
              <a:pathLst>
                <a:path w="188" h="283">
                  <a:moveTo>
                    <a:pt x="35" y="0"/>
                  </a:moveTo>
                  <a:lnTo>
                    <a:pt x="0" y="272"/>
                  </a:lnTo>
                  <a:lnTo>
                    <a:pt x="188" y="283"/>
                  </a:lnTo>
                  <a:lnTo>
                    <a:pt x="188" y="1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6" name="íŝliḑê"/>
            <p:cNvSpPr/>
            <p:nvPr/>
          </p:nvSpPr>
          <p:spPr bwMode="auto">
            <a:xfrm>
              <a:off x="5557838" y="4779963"/>
              <a:ext cx="244475" cy="268288"/>
            </a:xfrm>
            <a:custGeom>
              <a:avLst/>
              <a:gdLst>
                <a:gd name="T0" fmla="*/ 5 w 154"/>
                <a:gd name="T1" fmla="*/ 121 h 169"/>
                <a:gd name="T2" fmla="*/ 0 w 154"/>
                <a:gd name="T3" fmla="*/ 158 h 169"/>
                <a:gd name="T4" fmla="*/ 153 w 154"/>
                <a:gd name="T5" fmla="*/ 169 h 169"/>
                <a:gd name="T6" fmla="*/ 154 w 154"/>
                <a:gd name="T7" fmla="*/ 130 h 169"/>
                <a:gd name="T8" fmla="*/ 5 w 154"/>
                <a:gd name="T9" fmla="*/ 121 h 169"/>
                <a:gd name="T10" fmla="*/ 20 w 154"/>
                <a:gd name="T11" fmla="*/ 0 h 169"/>
                <a:gd name="T12" fmla="*/ 11 w 154"/>
                <a:gd name="T13" fmla="*/ 79 h 169"/>
                <a:gd name="T14" fmla="*/ 154 w 154"/>
                <a:gd name="T15" fmla="*/ 89 h 169"/>
                <a:gd name="T16" fmla="*/ 154 w 154"/>
                <a:gd name="T17" fmla="*/ 8 h 169"/>
                <a:gd name="T18" fmla="*/ 131 w 154"/>
                <a:gd name="T19" fmla="*/ 6 h 169"/>
                <a:gd name="T20" fmla="*/ 131 w 154"/>
                <a:gd name="T21" fmla="*/ 5 h 169"/>
                <a:gd name="T22" fmla="*/ 20 w 154"/>
                <a:gd name="T2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69">
                  <a:moveTo>
                    <a:pt x="5" y="121"/>
                  </a:moveTo>
                  <a:lnTo>
                    <a:pt x="0" y="158"/>
                  </a:lnTo>
                  <a:lnTo>
                    <a:pt x="153" y="169"/>
                  </a:lnTo>
                  <a:lnTo>
                    <a:pt x="154" y="130"/>
                  </a:lnTo>
                  <a:lnTo>
                    <a:pt x="5" y="121"/>
                  </a:lnTo>
                  <a:close/>
                  <a:moveTo>
                    <a:pt x="20" y="0"/>
                  </a:moveTo>
                  <a:lnTo>
                    <a:pt x="11" y="79"/>
                  </a:lnTo>
                  <a:lnTo>
                    <a:pt x="154" y="89"/>
                  </a:lnTo>
                  <a:lnTo>
                    <a:pt x="154" y="8"/>
                  </a:lnTo>
                  <a:lnTo>
                    <a:pt x="131" y="6"/>
                  </a:lnTo>
                  <a:lnTo>
                    <a:pt x="131" y="5"/>
                  </a:lnTo>
                  <a:lnTo>
                    <a:pt x="20" y="0"/>
                  </a:lnTo>
                  <a:close/>
                </a:path>
              </a:pathLst>
            </a:custGeom>
            <a:solidFill>
              <a:srgbClr val="847E8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7" name="íṧ1ïḑè"/>
            <p:cNvSpPr/>
            <p:nvPr/>
          </p:nvSpPr>
          <p:spPr bwMode="auto">
            <a:xfrm>
              <a:off x="5557838" y="4779963"/>
              <a:ext cx="244475" cy="268288"/>
            </a:xfrm>
            <a:custGeom>
              <a:avLst/>
              <a:gdLst>
                <a:gd name="T0" fmla="*/ 5 w 154"/>
                <a:gd name="T1" fmla="*/ 121 h 169"/>
                <a:gd name="T2" fmla="*/ 0 w 154"/>
                <a:gd name="T3" fmla="*/ 158 h 169"/>
                <a:gd name="T4" fmla="*/ 153 w 154"/>
                <a:gd name="T5" fmla="*/ 169 h 169"/>
                <a:gd name="T6" fmla="*/ 154 w 154"/>
                <a:gd name="T7" fmla="*/ 130 h 169"/>
                <a:gd name="T8" fmla="*/ 5 w 154"/>
                <a:gd name="T9" fmla="*/ 121 h 169"/>
                <a:gd name="T10" fmla="*/ 20 w 154"/>
                <a:gd name="T11" fmla="*/ 0 h 169"/>
                <a:gd name="T12" fmla="*/ 11 w 154"/>
                <a:gd name="T13" fmla="*/ 79 h 169"/>
                <a:gd name="T14" fmla="*/ 154 w 154"/>
                <a:gd name="T15" fmla="*/ 89 h 169"/>
                <a:gd name="T16" fmla="*/ 154 w 154"/>
                <a:gd name="T17" fmla="*/ 8 h 169"/>
                <a:gd name="T18" fmla="*/ 131 w 154"/>
                <a:gd name="T19" fmla="*/ 6 h 169"/>
                <a:gd name="T20" fmla="*/ 131 w 154"/>
                <a:gd name="T21" fmla="*/ 5 h 169"/>
                <a:gd name="T22" fmla="*/ 20 w 154"/>
                <a:gd name="T2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69">
                  <a:moveTo>
                    <a:pt x="5" y="121"/>
                  </a:moveTo>
                  <a:lnTo>
                    <a:pt x="0" y="158"/>
                  </a:lnTo>
                  <a:lnTo>
                    <a:pt x="153" y="169"/>
                  </a:lnTo>
                  <a:lnTo>
                    <a:pt x="154" y="130"/>
                  </a:lnTo>
                  <a:lnTo>
                    <a:pt x="5" y="121"/>
                  </a:lnTo>
                  <a:moveTo>
                    <a:pt x="20" y="0"/>
                  </a:moveTo>
                  <a:lnTo>
                    <a:pt x="11" y="79"/>
                  </a:lnTo>
                  <a:lnTo>
                    <a:pt x="154" y="89"/>
                  </a:lnTo>
                  <a:lnTo>
                    <a:pt x="154" y="8"/>
                  </a:lnTo>
                  <a:lnTo>
                    <a:pt x="131" y="6"/>
                  </a:lnTo>
                  <a:lnTo>
                    <a:pt x="131" y="5"/>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8" name="ïšľiḑè"/>
            <p:cNvSpPr/>
            <p:nvPr/>
          </p:nvSpPr>
          <p:spPr bwMode="auto">
            <a:xfrm>
              <a:off x="5489575" y="4702175"/>
              <a:ext cx="314325" cy="876300"/>
            </a:xfrm>
            <a:custGeom>
              <a:avLst/>
              <a:gdLst>
                <a:gd name="T0" fmla="*/ 8 w 200"/>
                <a:gd name="T1" fmla="*/ 486 h 560"/>
                <a:gd name="T2" fmla="*/ 0 w 200"/>
                <a:gd name="T3" fmla="*/ 551 h 560"/>
                <a:gd name="T4" fmla="*/ 152 w 200"/>
                <a:gd name="T5" fmla="*/ 560 h 560"/>
                <a:gd name="T6" fmla="*/ 154 w 200"/>
                <a:gd name="T7" fmla="*/ 557 h 560"/>
                <a:gd name="T8" fmla="*/ 153 w 200"/>
                <a:gd name="T9" fmla="*/ 496 h 560"/>
                <a:gd name="T10" fmla="*/ 198 w 200"/>
                <a:gd name="T11" fmla="*/ 498 h 560"/>
                <a:gd name="T12" fmla="*/ 198 w 200"/>
                <a:gd name="T13" fmla="*/ 497 h 560"/>
                <a:gd name="T14" fmla="*/ 8 w 200"/>
                <a:gd name="T15" fmla="*/ 486 h 560"/>
                <a:gd name="T16" fmla="*/ 70 w 200"/>
                <a:gd name="T17" fmla="*/ 0 h 560"/>
                <a:gd name="T18" fmla="*/ 64 w 200"/>
                <a:gd name="T19" fmla="*/ 49 h 560"/>
                <a:gd name="T20" fmla="*/ 176 w 200"/>
                <a:gd name="T21" fmla="*/ 55 h 560"/>
                <a:gd name="T22" fmla="*/ 200 w 200"/>
                <a:gd name="T23" fmla="*/ 39 h 560"/>
                <a:gd name="T24" fmla="*/ 199 w 200"/>
                <a:gd name="T25" fmla="*/ 38 h 560"/>
                <a:gd name="T26" fmla="*/ 70 w 200"/>
                <a:gd name="T27"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560">
                  <a:moveTo>
                    <a:pt x="8" y="486"/>
                  </a:moveTo>
                  <a:cubicBezTo>
                    <a:pt x="0" y="551"/>
                    <a:pt x="0" y="551"/>
                    <a:pt x="0" y="551"/>
                  </a:cubicBezTo>
                  <a:cubicBezTo>
                    <a:pt x="152" y="560"/>
                    <a:pt x="152" y="560"/>
                    <a:pt x="152" y="560"/>
                  </a:cubicBezTo>
                  <a:cubicBezTo>
                    <a:pt x="154" y="557"/>
                    <a:pt x="154" y="557"/>
                    <a:pt x="154" y="557"/>
                  </a:cubicBezTo>
                  <a:cubicBezTo>
                    <a:pt x="153" y="496"/>
                    <a:pt x="153" y="496"/>
                    <a:pt x="153" y="496"/>
                  </a:cubicBezTo>
                  <a:cubicBezTo>
                    <a:pt x="198" y="498"/>
                    <a:pt x="198" y="498"/>
                    <a:pt x="198" y="498"/>
                  </a:cubicBezTo>
                  <a:cubicBezTo>
                    <a:pt x="198" y="497"/>
                    <a:pt x="198" y="497"/>
                    <a:pt x="198" y="497"/>
                  </a:cubicBezTo>
                  <a:cubicBezTo>
                    <a:pt x="8" y="486"/>
                    <a:pt x="8" y="486"/>
                    <a:pt x="8" y="486"/>
                  </a:cubicBezTo>
                  <a:moveTo>
                    <a:pt x="70" y="0"/>
                  </a:moveTo>
                  <a:cubicBezTo>
                    <a:pt x="64" y="49"/>
                    <a:pt x="64" y="49"/>
                    <a:pt x="64" y="49"/>
                  </a:cubicBezTo>
                  <a:cubicBezTo>
                    <a:pt x="176" y="55"/>
                    <a:pt x="176" y="55"/>
                    <a:pt x="176" y="55"/>
                  </a:cubicBezTo>
                  <a:cubicBezTo>
                    <a:pt x="200" y="39"/>
                    <a:pt x="200" y="39"/>
                    <a:pt x="200" y="39"/>
                  </a:cubicBezTo>
                  <a:cubicBezTo>
                    <a:pt x="199" y="39"/>
                    <a:pt x="199" y="38"/>
                    <a:pt x="199" y="38"/>
                  </a:cubicBezTo>
                  <a:cubicBezTo>
                    <a:pt x="70" y="0"/>
                    <a:pt x="70" y="0"/>
                    <a:pt x="70" y="0"/>
                  </a:cubicBezTo>
                </a:path>
              </a:pathLst>
            </a:custGeom>
            <a:solidFill>
              <a:srgbClr val="6B1C1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39" name="íṩļïdè"/>
            <p:cNvSpPr/>
            <p:nvPr/>
          </p:nvSpPr>
          <p:spPr bwMode="auto">
            <a:xfrm>
              <a:off x="5565775" y="4905375"/>
              <a:ext cx="236538" cy="80963"/>
            </a:xfrm>
            <a:custGeom>
              <a:avLst/>
              <a:gdLst>
                <a:gd name="T0" fmla="*/ 6 w 149"/>
                <a:gd name="T1" fmla="*/ 0 h 51"/>
                <a:gd name="T2" fmla="*/ 0 w 149"/>
                <a:gd name="T3" fmla="*/ 42 h 51"/>
                <a:gd name="T4" fmla="*/ 149 w 149"/>
                <a:gd name="T5" fmla="*/ 51 h 51"/>
                <a:gd name="T6" fmla="*/ 149 w 149"/>
                <a:gd name="T7" fmla="*/ 10 h 51"/>
                <a:gd name="T8" fmla="*/ 6 w 149"/>
                <a:gd name="T9" fmla="*/ 0 h 51"/>
              </a:gdLst>
              <a:ahLst/>
              <a:cxnLst>
                <a:cxn ang="0">
                  <a:pos x="T0" y="T1"/>
                </a:cxn>
                <a:cxn ang="0">
                  <a:pos x="T2" y="T3"/>
                </a:cxn>
                <a:cxn ang="0">
                  <a:pos x="T4" y="T5"/>
                </a:cxn>
                <a:cxn ang="0">
                  <a:pos x="T6" y="T7"/>
                </a:cxn>
                <a:cxn ang="0">
                  <a:pos x="T8" y="T9"/>
                </a:cxn>
              </a:cxnLst>
              <a:rect l="0" t="0" r="r" b="b"/>
              <a:pathLst>
                <a:path w="149" h="51">
                  <a:moveTo>
                    <a:pt x="6" y="0"/>
                  </a:moveTo>
                  <a:lnTo>
                    <a:pt x="0" y="42"/>
                  </a:lnTo>
                  <a:lnTo>
                    <a:pt x="149" y="51"/>
                  </a:lnTo>
                  <a:lnTo>
                    <a:pt x="149" y="10"/>
                  </a:lnTo>
                  <a:lnTo>
                    <a:pt x="6" y="0"/>
                  </a:lnTo>
                  <a:close/>
                </a:path>
              </a:pathLst>
            </a:custGeom>
            <a:solidFill>
              <a:srgbClr val="969A9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0" name="ïşḷîḑê"/>
            <p:cNvSpPr/>
            <p:nvPr/>
          </p:nvSpPr>
          <p:spPr bwMode="auto">
            <a:xfrm>
              <a:off x="5565775" y="4905375"/>
              <a:ext cx="236538" cy="80963"/>
            </a:xfrm>
            <a:custGeom>
              <a:avLst/>
              <a:gdLst>
                <a:gd name="T0" fmla="*/ 6 w 149"/>
                <a:gd name="T1" fmla="*/ 0 h 51"/>
                <a:gd name="T2" fmla="*/ 0 w 149"/>
                <a:gd name="T3" fmla="*/ 42 h 51"/>
                <a:gd name="T4" fmla="*/ 149 w 149"/>
                <a:gd name="T5" fmla="*/ 51 h 51"/>
                <a:gd name="T6" fmla="*/ 149 w 149"/>
                <a:gd name="T7" fmla="*/ 10 h 51"/>
                <a:gd name="T8" fmla="*/ 6 w 149"/>
                <a:gd name="T9" fmla="*/ 0 h 51"/>
              </a:gdLst>
              <a:ahLst/>
              <a:cxnLst>
                <a:cxn ang="0">
                  <a:pos x="T0" y="T1"/>
                </a:cxn>
                <a:cxn ang="0">
                  <a:pos x="T2" y="T3"/>
                </a:cxn>
                <a:cxn ang="0">
                  <a:pos x="T4" y="T5"/>
                </a:cxn>
                <a:cxn ang="0">
                  <a:pos x="T6" y="T7"/>
                </a:cxn>
                <a:cxn ang="0">
                  <a:pos x="T8" y="T9"/>
                </a:cxn>
              </a:cxnLst>
              <a:rect l="0" t="0" r="r" b="b"/>
              <a:pathLst>
                <a:path w="149" h="51">
                  <a:moveTo>
                    <a:pt x="6" y="0"/>
                  </a:moveTo>
                  <a:lnTo>
                    <a:pt x="0" y="42"/>
                  </a:lnTo>
                  <a:lnTo>
                    <a:pt x="149" y="51"/>
                  </a:lnTo>
                  <a:lnTo>
                    <a:pt x="149" y="1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1" name="iṣḷiḋe"/>
            <p:cNvSpPr/>
            <p:nvPr/>
          </p:nvSpPr>
          <p:spPr bwMode="auto">
            <a:xfrm>
              <a:off x="5607050" y="4316413"/>
              <a:ext cx="214313" cy="381000"/>
            </a:xfrm>
            <a:custGeom>
              <a:avLst/>
              <a:gdLst>
                <a:gd name="T0" fmla="*/ 44 w 137"/>
                <a:gd name="T1" fmla="*/ 0 h 244"/>
                <a:gd name="T2" fmla="*/ 25 w 137"/>
                <a:gd name="T3" fmla="*/ 11 h 244"/>
                <a:gd name="T4" fmla="*/ 0 w 137"/>
                <a:gd name="T5" fmla="*/ 212 h 244"/>
                <a:gd name="T6" fmla="*/ 107 w 137"/>
                <a:gd name="T7" fmla="*/ 244 h 244"/>
                <a:gd name="T8" fmla="*/ 110 w 137"/>
                <a:gd name="T9" fmla="*/ 48 h 244"/>
                <a:gd name="T10" fmla="*/ 137 w 137"/>
                <a:gd name="T11" fmla="*/ 10 h 244"/>
                <a:gd name="T12" fmla="*/ 44 w 137"/>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137" h="244">
                  <a:moveTo>
                    <a:pt x="44" y="0"/>
                  </a:moveTo>
                  <a:cubicBezTo>
                    <a:pt x="38" y="3"/>
                    <a:pt x="31" y="6"/>
                    <a:pt x="25" y="11"/>
                  </a:cubicBezTo>
                  <a:cubicBezTo>
                    <a:pt x="0" y="212"/>
                    <a:pt x="0" y="212"/>
                    <a:pt x="0" y="212"/>
                  </a:cubicBezTo>
                  <a:cubicBezTo>
                    <a:pt x="107" y="244"/>
                    <a:pt x="107" y="244"/>
                    <a:pt x="107" y="244"/>
                  </a:cubicBezTo>
                  <a:cubicBezTo>
                    <a:pt x="92" y="185"/>
                    <a:pt x="93" y="98"/>
                    <a:pt x="110" y="48"/>
                  </a:cubicBezTo>
                  <a:cubicBezTo>
                    <a:pt x="116" y="30"/>
                    <a:pt x="127" y="18"/>
                    <a:pt x="137" y="10"/>
                  </a:cubicBezTo>
                  <a:cubicBezTo>
                    <a:pt x="44" y="0"/>
                    <a:pt x="44" y="0"/>
                    <a:pt x="44" y="0"/>
                  </a:cubicBezTo>
                </a:path>
              </a:pathLst>
            </a:custGeom>
            <a:solidFill>
              <a:srgbClr val="0C673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2" name="iṣḻïḑê"/>
            <p:cNvSpPr/>
            <p:nvPr/>
          </p:nvSpPr>
          <p:spPr bwMode="auto">
            <a:xfrm>
              <a:off x="5599113" y="4289425"/>
              <a:ext cx="265113" cy="473075"/>
            </a:xfrm>
            <a:custGeom>
              <a:avLst/>
              <a:gdLst>
                <a:gd name="T0" fmla="*/ 5 w 169"/>
                <a:gd name="T1" fmla="*/ 229 h 302"/>
                <a:gd name="T2" fmla="*/ 0 w 169"/>
                <a:gd name="T3" fmla="*/ 264 h 302"/>
                <a:gd name="T4" fmla="*/ 129 w 169"/>
                <a:gd name="T5" fmla="*/ 302 h 302"/>
                <a:gd name="T6" fmla="*/ 112 w 169"/>
                <a:gd name="T7" fmla="*/ 261 h 302"/>
                <a:gd name="T8" fmla="*/ 5 w 169"/>
                <a:gd name="T9" fmla="*/ 229 h 302"/>
                <a:gd name="T10" fmla="*/ 34 w 169"/>
                <a:gd name="T11" fmla="*/ 0 h 302"/>
                <a:gd name="T12" fmla="*/ 30 w 169"/>
                <a:gd name="T13" fmla="*/ 28 h 302"/>
                <a:gd name="T14" fmla="*/ 49 w 169"/>
                <a:gd name="T15" fmla="*/ 17 h 302"/>
                <a:gd name="T16" fmla="*/ 142 w 169"/>
                <a:gd name="T17" fmla="*/ 27 h 302"/>
                <a:gd name="T18" fmla="*/ 169 w 169"/>
                <a:gd name="T19" fmla="*/ 13 h 302"/>
                <a:gd name="T20" fmla="*/ 34 w 169"/>
                <a:gd name="T2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302">
                  <a:moveTo>
                    <a:pt x="5" y="229"/>
                  </a:moveTo>
                  <a:cubicBezTo>
                    <a:pt x="0" y="264"/>
                    <a:pt x="0" y="264"/>
                    <a:pt x="0" y="264"/>
                  </a:cubicBezTo>
                  <a:cubicBezTo>
                    <a:pt x="129" y="302"/>
                    <a:pt x="129" y="302"/>
                    <a:pt x="129" y="302"/>
                  </a:cubicBezTo>
                  <a:cubicBezTo>
                    <a:pt x="122" y="291"/>
                    <a:pt x="116" y="277"/>
                    <a:pt x="112" y="261"/>
                  </a:cubicBezTo>
                  <a:cubicBezTo>
                    <a:pt x="5" y="229"/>
                    <a:pt x="5" y="229"/>
                    <a:pt x="5" y="229"/>
                  </a:cubicBezTo>
                  <a:moveTo>
                    <a:pt x="34" y="0"/>
                  </a:moveTo>
                  <a:cubicBezTo>
                    <a:pt x="30" y="28"/>
                    <a:pt x="30" y="28"/>
                    <a:pt x="30" y="28"/>
                  </a:cubicBezTo>
                  <a:cubicBezTo>
                    <a:pt x="36" y="23"/>
                    <a:pt x="43" y="20"/>
                    <a:pt x="49" y="17"/>
                  </a:cubicBezTo>
                  <a:cubicBezTo>
                    <a:pt x="142" y="27"/>
                    <a:pt x="142" y="27"/>
                    <a:pt x="142" y="27"/>
                  </a:cubicBezTo>
                  <a:cubicBezTo>
                    <a:pt x="153" y="19"/>
                    <a:pt x="164" y="15"/>
                    <a:pt x="169" y="13"/>
                  </a:cubicBezTo>
                  <a:cubicBezTo>
                    <a:pt x="34" y="0"/>
                    <a:pt x="34" y="0"/>
                    <a:pt x="34" y="0"/>
                  </a:cubicBezTo>
                </a:path>
              </a:pathLst>
            </a:custGeom>
            <a:solidFill>
              <a:srgbClr val="094828"/>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3" name="ïṣľíďe"/>
            <p:cNvSpPr/>
            <p:nvPr/>
          </p:nvSpPr>
          <p:spPr bwMode="auto">
            <a:xfrm>
              <a:off x="5753100" y="3722688"/>
              <a:ext cx="104775" cy="6350"/>
            </a:xfrm>
            <a:custGeom>
              <a:avLst/>
              <a:gdLst>
                <a:gd name="T0" fmla="*/ 0 w 66"/>
                <a:gd name="T1" fmla="*/ 0 h 4"/>
                <a:gd name="T2" fmla="*/ 0 w 66"/>
                <a:gd name="T3" fmla="*/ 0 h 4"/>
                <a:gd name="T4" fmla="*/ 66 w 66"/>
                <a:gd name="T5" fmla="*/ 4 h 4"/>
                <a:gd name="T6" fmla="*/ 66 w 66"/>
                <a:gd name="T7" fmla="*/ 4 h 4"/>
                <a:gd name="T8" fmla="*/ 0 w 66"/>
                <a:gd name="T9" fmla="*/ 0 h 4"/>
              </a:gdLst>
              <a:ahLst/>
              <a:cxnLst>
                <a:cxn ang="0">
                  <a:pos x="T0" y="T1"/>
                </a:cxn>
                <a:cxn ang="0">
                  <a:pos x="T2" y="T3"/>
                </a:cxn>
                <a:cxn ang="0">
                  <a:pos x="T4" y="T5"/>
                </a:cxn>
                <a:cxn ang="0">
                  <a:pos x="T6" y="T7"/>
                </a:cxn>
                <a:cxn ang="0">
                  <a:pos x="T8" y="T9"/>
                </a:cxn>
              </a:cxnLst>
              <a:rect l="0" t="0" r="r" b="b"/>
              <a:pathLst>
                <a:path w="66" h="4">
                  <a:moveTo>
                    <a:pt x="0" y="0"/>
                  </a:moveTo>
                  <a:lnTo>
                    <a:pt x="0" y="0"/>
                  </a:lnTo>
                  <a:lnTo>
                    <a:pt x="66" y="4"/>
                  </a:lnTo>
                  <a:lnTo>
                    <a:pt x="66" y="4"/>
                  </a:lnTo>
                  <a:lnTo>
                    <a:pt x="0" y="0"/>
                  </a:lnTo>
                  <a:close/>
                </a:path>
              </a:pathLst>
            </a:custGeom>
            <a:solidFill>
              <a:srgbClr val="72392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4" name="ïṥḻïḓè"/>
            <p:cNvSpPr/>
            <p:nvPr/>
          </p:nvSpPr>
          <p:spPr bwMode="auto">
            <a:xfrm>
              <a:off x="5753100" y="3722688"/>
              <a:ext cx="104775" cy="6350"/>
            </a:xfrm>
            <a:custGeom>
              <a:avLst/>
              <a:gdLst>
                <a:gd name="T0" fmla="*/ 0 w 66"/>
                <a:gd name="T1" fmla="*/ 0 h 4"/>
                <a:gd name="T2" fmla="*/ 0 w 66"/>
                <a:gd name="T3" fmla="*/ 0 h 4"/>
                <a:gd name="T4" fmla="*/ 66 w 66"/>
                <a:gd name="T5" fmla="*/ 4 h 4"/>
                <a:gd name="T6" fmla="*/ 66 w 66"/>
                <a:gd name="T7" fmla="*/ 4 h 4"/>
                <a:gd name="T8" fmla="*/ 0 w 66"/>
                <a:gd name="T9" fmla="*/ 0 h 4"/>
              </a:gdLst>
              <a:ahLst/>
              <a:cxnLst>
                <a:cxn ang="0">
                  <a:pos x="T0" y="T1"/>
                </a:cxn>
                <a:cxn ang="0">
                  <a:pos x="T2" y="T3"/>
                </a:cxn>
                <a:cxn ang="0">
                  <a:pos x="T4" y="T5"/>
                </a:cxn>
                <a:cxn ang="0">
                  <a:pos x="T6" y="T7"/>
                </a:cxn>
                <a:cxn ang="0">
                  <a:pos x="T8" y="T9"/>
                </a:cxn>
              </a:cxnLst>
              <a:rect l="0" t="0" r="r" b="b"/>
              <a:pathLst>
                <a:path w="66" h="4">
                  <a:moveTo>
                    <a:pt x="0" y="0"/>
                  </a:moveTo>
                  <a:lnTo>
                    <a:pt x="0" y="0"/>
                  </a:lnTo>
                  <a:lnTo>
                    <a:pt x="66" y="4"/>
                  </a:lnTo>
                  <a:lnTo>
                    <a:pt x="66"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5" name="îṡḷïḋé"/>
            <p:cNvSpPr/>
            <p:nvPr/>
          </p:nvSpPr>
          <p:spPr bwMode="auto">
            <a:xfrm>
              <a:off x="5662613" y="3965575"/>
              <a:ext cx="265113" cy="263525"/>
            </a:xfrm>
            <a:custGeom>
              <a:avLst/>
              <a:gdLst>
                <a:gd name="T0" fmla="*/ 11 w 167"/>
                <a:gd name="T1" fmla="*/ 72 h 166"/>
                <a:gd name="T2" fmla="*/ 0 w 167"/>
                <a:gd name="T3" fmla="*/ 154 h 166"/>
                <a:gd name="T4" fmla="*/ 131 w 167"/>
                <a:gd name="T5" fmla="*/ 166 h 166"/>
                <a:gd name="T6" fmla="*/ 167 w 167"/>
                <a:gd name="T7" fmla="*/ 166 h 166"/>
                <a:gd name="T8" fmla="*/ 167 w 167"/>
                <a:gd name="T9" fmla="*/ 83 h 166"/>
                <a:gd name="T10" fmla="*/ 11 w 167"/>
                <a:gd name="T11" fmla="*/ 72 h 166"/>
                <a:gd name="T12" fmla="*/ 20 w 167"/>
                <a:gd name="T13" fmla="*/ 0 h 166"/>
                <a:gd name="T14" fmla="*/ 16 w 167"/>
                <a:gd name="T15" fmla="*/ 34 h 166"/>
                <a:gd name="T16" fmla="*/ 167 w 167"/>
                <a:gd name="T17" fmla="*/ 45 h 166"/>
                <a:gd name="T18" fmla="*/ 167 w 167"/>
                <a:gd name="T19" fmla="*/ 9 h 166"/>
                <a:gd name="T20" fmla="*/ 20 w 167"/>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166">
                  <a:moveTo>
                    <a:pt x="11" y="72"/>
                  </a:moveTo>
                  <a:lnTo>
                    <a:pt x="0" y="154"/>
                  </a:lnTo>
                  <a:lnTo>
                    <a:pt x="131" y="166"/>
                  </a:lnTo>
                  <a:lnTo>
                    <a:pt x="167" y="166"/>
                  </a:lnTo>
                  <a:lnTo>
                    <a:pt x="167" y="83"/>
                  </a:lnTo>
                  <a:lnTo>
                    <a:pt x="11" y="72"/>
                  </a:lnTo>
                  <a:close/>
                  <a:moveTo>
                    <a:pt x="20" y="0"/>
                  </a:moveTo>
                  <a:lnTo>
                    <a:pt x="16" y="34"/>
                  </a:lnTo>
                  <a:lnTo>
                    <a:pt x="167" y="45"/>
                  </a:lnTo>
                  <a:lnTo>
                    <a:pt x="167" y="9"/>
                  </a:lnTo>
                  <a:lnTo>
                    <a:pt x="20" y="0"/>
                  </a:lnTo>
                  <a:close/>
                </a:path>
              </a:pathLst>
            </a:custGeom>
            <a:solidFill>
              <a:srgbClr val="847E8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6" name="ïŝ1iḓe"/>
            <p:cNvSpPr/>
            <p:nvPr/>
          </p:nvSpPr>
          <p:spPr bwMode="auto">
            <a:xfrm>
              <a:off x="5662613" y="3965575"/>
              <a:ext cx="265113" cy="263525"/>
            </a:xfrm>
            <a:custGeom>
              <a:avLst/>
              <a:gdLst>
                <a:gd name="T0" fmla="*/ 11 w 167"/>
                <a:gd name="T1" fmla="*/ 72 h 166"/>
                <a:gd name="T2" fmla="*/ 0 w 167"/>
                <a:gd name="T3" fmla="*/ 154 h 166"/>
                <a:gd name="T4" fmla="*/ 131 w 167"/>
                <a:gd name="T5" fmla="*/ 166 h 166"/>
                <a:gd name="T6" fmla="*/ 167 w 167"/>
                <a:gd name="T7" fmla="*/ 166 h 166"/>
                <a:gd name="T8" fmla="*/ 167 w 167"/>
                <a:gd name="T9" fmla="*/ 83 h 166"/>
                <a:gd name="T10" fmla="*/ 11 w 167"/>
                <a:gd name="T11" fmla="*/ 72 h 166"/>
                <a:gd name="T12" fmla="*/ 20 w 167"/>
                <a:gd name="T13" fmla="*/ 0 h 166"/>
                <a:gd name="T14" fmla="*/ 16 w 167"/>
                <a:gd name="T15" fmla="*/ 34 h 166"/>
                <a:gd name="T16" fmla="*/ 167 w 167"/>
                <a:gd name="T17" fmla="*/ 45 h 166"/>
                <a:gd name="T18" fmla="*/ 167 w 167"/>
                <a:gd name="T19" fmla="*/ 9 h 166"/>
                <a:gd name="T20" fmla="*/ 20 w 167"/>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166">
                  <a:moveTo>
                    <a:pt x="11" y="72"/>
                  </a:moveTo>
                  <a:lnTo>
                    <a:pt x="0" y="154"/>
                  </a:lnTo>
                  <a:lnTo>
                    <a:pt x="131" y="166"/>
                  </a:lnTo>
                  <a:lnTo>
                    <a:pt x="167" y="166"/>
                  </a:lnTo>
                  <a:lnTo>
                    <a:pt x="167" y="83"/>
                  </a:lnTo>
                  <a:lnTo>
                    <a:pt x="11" y="72"/>
                  </a:lnTo>
                  <a:moveTo>
                    <a:pt x="20" y="0"/>
                  </a:moveTo>
                  <a:lnTo>
                    <a:pt x="16" y="34"/>
                  </a:lnTo>
                  <a:lnTo>
                    <a:pt x="167" y="45"/>
                  </a:lnTo>
                  <a:lnTo>
                    <a:pt x="167" y="9"/>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7" name="îṧļidê"/>
            <p:cNvSpPr/>
            <p:nvPr/>
          </p:nvSpPr>
          <p:spPr bwMode="auto">
            <a:xfrm>
              <a:off x="5694363" y="3886200"/>
              <a:ext cx="233363" cy="93663"/>
            </a:xfrm>
            <a:custGeom>
              <a:avLst/>
              <a:gdLst>
                <a:gd name="T0" fmla="*/ 7 w 150"/>
                <a:gd name="T1" fmla="*/ 0 h 59"/>
                <a:gd name="T2" fmla="*/ 0 w 150"/>
                <a:gd name="T3" fmla="*/ 50 h 59"/>
                <a:gd name="T4" fmla="*/ 150 w 150"/>
                <a:gd name="T5" fmla="*/ 59 h 59"/>
                <a:gd name="T6" fmla="*/ 150 w 150"/>
                <a:gd name="T7" fmla="*/ 9 h 59"/>
                <a:gd name="T8" fmla="*/ 7 w 150"/>
                <a:gd name="T9" fmla="*/ 0 h 59"/>
              </a:gdLst>
              <a:ahLst/>
              <a:cxnLst>
                <a:cxn ang="0">
                  <a:pos x="T0" y="T1"/>
                </a:cxn>
                <a:cxn ang="0">
                  <a:pos x="T2" y="T3"/>
                </a:cxn>
                <a:cxn ang="0">
                  <a:pos x="T4" y="T5"/>
                </a:cxn>
                <a:cxn ang="0">
                  <a:pos x="T6" y="T7"/>
                </a:cxn>
                <a:cxn ang="0">
                  <a:pos x="T8" y="T9"/>
                </a:cxn>
              </a:cxnLst>
              <a:rect l="0" t="0" r="r" b="b"/>
              <a:pathLst>
                <a:path w="150" h="59">
                  <a:moveTo>
                    <a:pt x="7" y="0"/>
                  </a:moveTo>
                  <a:cubicBezTo>
                    <a:pt x="0" y="50"/>
                    <a:pt x="0" y="50"/>
                    <a:pt x="0" y="50"/>
                  </a:cubicBezTo>
                  <a:cubicBezTo>
                    <a:pt x="150" y="59"/>
                    <a:pt x="150" y="59"/>
                    <a:pt x="150" y="59"/>
                  </a:cubicBezTo>
                  <a:cubicBezTo>
                    <a:pt x="150" y="9"/>
                    <a:pt x="150" y="9"/>
                    <a:pt x="150" y="9"/>
                  </a:cubicBezTo>
                  <a:cubicBezTo>
                    <a:pt x="102" y="6"/>
                    <a:pt x="54" y="3"/>
                    <a:pt x="7" y="0"/>
                  </a:cubicBezTo>
                </a:path>
              </a:pathLst>
            </a:custGeom>
            <a:solidFill>
              <a:srgbClr val="9291A1"/>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8" name="íṣḻîdè"/>
            <p:cNvSpPr/>
            <p:nvPr/>
          </p:nvSpPr>
          <p:spPr bwMode="auto">
            <a:xfrm>
              <a:off x="5703888" y="3802063"/>
              <a:ext cx="223838" cy="98425"/>
            </a:xfrm>
            <a:custGeom>
              <a:avLst/>
              <a:gdLst>
                <a:gd name="T0" fmla="*/ 7 w 143"/>
                <a:gd name="T1" fmla="*/ 0 h 63"/>
                <a:gd name="T2" fmla="*/ 0 w 143"/>
                <a:gd name="T3" fmla="*/ 54 h 63"/>
                <a:gd name="T4" fmla="*/ 143 w 143"/>
                <a:gd name="T5" fmla="*/ 63 h 63"/>
                <a:gd name="T6" fmla="*/ 143 w 143"/>
                <a:gd name="T7" fmla="*/ 9 h 63"/>
                <a:gd name="T8" fmla="*/ 98 w 143"/>
                <a:gd name="T9" fmla="*/ 7 h 63"/>
                <a:gd name="T10" fmla="*/ 98 w 143"/>
                <a:gd name="T11" fmla="*/ 5 h 63"/>
                <a:gd name="T12" fmla="*/ 7 w 14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43" h="63">
                  <a:moveTo>
                    <a:pt x="7" y="0"/>
                  </a:moveTo>
                  <a:cubicBezTo>
                    <a:pt x="0" y="54"/>
                    <a:pt x="0" y="54"/>
                    <a:pt x="0" y="54"/>
                  </a:cubicBezTo>
                  <a:cubicBezTo>
                    <a:pt x="47" y="57"/>
                    <a:pt x="95" y="60"/>
                    <a:pt x="143" y="63"/>
                  </a:cubicBezTo>
                  <a:cubicBezTo>
                    <a:pt x="143" y="9"/>
                    <a:pt x="143" y="9"/>
                    <a:pt x="143" y="9"/>
                  </a:cubicBezTo>
                  <a:cubicBezTo>
                    <a:pt x="98" y="7"/>
                    <a:pt x="98" y="7"/>
                    <a:pt x="98" y="7"/>
                  </a:cubicBezTo>
                  <a:cubicBezTo>
                    <a:pt x="98" y="5"/>
                    <a:pt x="98" y="5"/>
                    <a:pt x="98" y="5"/>
                  </a:cubicBezTo>
                  <a:cubicBezTo>
                    <a:pt x="7" y="0"/>
                    <a:pt x="7" y="0"/>
                    <a:pt x="7" y="0"/>
                  </a:cubicBezTo>
                </a:path>
              </a:pathLst>
            </a:custGeom>
            <a:solidFill>
              <a:srgbClr val="5B5D7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49" name="ïṣḻïḓe"/>
            <p:cNvSpPr/>
            <p:nvPr/>
          </p:nvSpPr>
          <p:spPr bwMode="auto">
            <a:xfrm>
              <a:off x="5653088" y="3722688"/>
              <a:ext cx="217488" cy="587375"/>
            </a:xfrm>
            <a:custGeom>
              <a:avLst/>
              <a:gdLst>
                <a:gd name="T0" fmla="*/ 6 w 139"/>
                <a:gd name="T1" fmla="*/ 312 h 376"/>
                <a:gd name="T2" fmla="*/ 0 w 139"/>
                <a:gd name="T3" fmla="*/ 363 h 376"/>
                <a:gd name="T4" fmla="*/ 135 w 139"/>
                <a:gd name="T5" fmla="*/ 376 h 376"/>
                <a:gd name="T6" fmla="*/ 138 w 139"/>
                <a:gd name="T7" fmla="*/ 376 h 376"/>
                <a:gd name="T8" fmla="*/ 138 w 139"/>
                <a:gd name="T9" fmla="*/ 324 h 376"/>
                <a:gd name="T10" fmla="*/ 139 w 139"/>
                <a:gd name="T11" fmla="*/ 324 h 376"/>
                <a:gd name="T12" fmla="*/ 6 w 139"/>
                <a:gd name="T13" fmla="*/ 312 h 376"/>
                <a:gd name="T14" fmla="*/ 64 w 139"/>
                <a:gd name="T15" fmla="*/ 0 h 376"/>
                <a:gd name="T16" fmla="*/ 46 w 139"/>
                <a:gd name="T17" fmla="*/ 4 h 376"/>
                <a:gd name="T18" fmla="*/ 40 w 139"/>
                <a:gd name="T19" fmla="*/ 51 h 376"/>
                <a:gd name="T20" fmla="*/ 131 w 139"/>
                <a:gd name="T21" fmla="*/ 56 h 376"/>
                <a:gd name="T22" fmla="*/ 131 w 139"/>
                <a:gd name="T23" fmla="*/ 4 h 376"/>
                <a:gd name="T24" fmla="*/ 64 w 139"/>
                <a:gd name="T25"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376">
                  <a:moveTo>
                    <a:pt x="6" y="312"/>
                  </a:moveTo>
                  <a:cubicBezTo>
                    <a:pt x="0" y="363"/>
                    <a:pt x="0" y="363"/>
                    <a:pt x="0" y="363"/>
                  </a:cubicBezTo>
                  <a:cubicBezTo>
                    <a:pt x="135" y="376"/>
                    <a:pt x="135" y="376"/>
                    <a:pt x="135" y="376"/>
                  </a:cubicBezTo>
                  <a:cubicBezTo>
                    <a:pt x="137" y="376"/>
                    <a:pt x="138" y="376"/>
                    <a:pt x="138" y="376"/>
                  </a:cubicBezTo>
                  <a:cubicBezTo>
                    <a:pt x="138" y="324"/>
                    <a:pt x="138" y="324"/>
                    <a:pt x="138" y="324"/>
                  </a:cubicBezTo>
                  <a:cubicBezTo>
                    <a:pt x="139" y="324"/>
                    <a:pt x="139" y="324"/>
                    <a:pt x="139" y="324"/>
                  </a:cubicBezTo>
                  <a:cubicBezTo>
                    <a:pt x="6" y="312"/>
                    <a:pt x="6" y="312"/>
                    <a:pt x="6" y="312"/>
                  </a:cubicBezTo>
                  <a:moveTo>
                    <a:pt x="64" y="0"/>
                  </a:moveTo>
                  <a:cubicBezTo>
                    <a:pt x="46" y="4"/>
                    <a:pt x="46" y="4"/>
                    <a:pt x="46" y="4"/>
                  </a:cubicBezTo>
                  <a:cubicBezTo>
                    <a:pt x="40" y="51"/>
                    <a:pt x="40" y="51"/>
                    <a:pt x="40" y="51"/>
                  </a:cubicBezTo>
                  <a:cubicBezTo>
                    <a:pt x="131" y="56"/>
                    <a:pt x="131" y="56"/>
                    <a:pt x="131" y="56"/>
                  </a:cubicBezTo>
                  <a:cubicBezTo>
                    <a:pt x="131" y="4"/>
                    <a:pt x="131" y="4"/>
                    <a:pt x="131" y="4"/>
                  </a:cubicBezTo>
                  <a:cubicBezTo>
                    <a:pt x="64" y="0"/>
                    <a:pt x="64" y="0"/>
                    <a:pt x="64" y="0"/>
                  </a:cubicBezTo>
                </a:path>
              </a:pathLst>
            </a:custGeom>
            <a:solidFill>
              <a:srgbClr val="581C1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0" name="ïśḷíḍê"/>
            <p:cNvSpPr/>
            <p:nvPr/>
          </p:nvSpPr>
          <p:spPr bwMode="auto">
            <a:xfrm>
              <a:off x="5680075" y="4019550"/>
              <a:ext cx="247650" cy="77788"/>
            </a:xfrm>
            <a:custGeom>
              <a:avLst/>
              <a:gdLst>
                <a:gd name="T0" fmla="*/ 5 w 156"/>
                <a:gd name="T1" fmla="*/ 0 h 49"/>
                <a:gd name="T2" fmla="*/ 0 w 156"/>
                <a:gd name="T3" fmla="*/ 38 h 49"/>
                <a:gd name="T4" fmla="*/ 156 w 156"/>
                <a:gd name="T5" fmla="*/ 49 h 49"/>
                <a:gd name="T6" fmla="*/ 156 w 156"/>
                <a:gd name="T7" fmla="*/ 11 h 49"/>
                <a:gd name="T8" fmla="*/ 5 w 156"/>
                <a:gd name="T9" fmla="*/ 0 h 49"/>
              </a:gdLst>
              <a:ahLst/>
              <a:cxnLst>
                <a:cxn ang="0">
                  <a:pos x="T0" y="T1"/>
                </a:cxn>
                <a:cxn ang="0">
                  <a:pos x="T2" y="T3"/>
                </a:cxn>
                <a:cxn ang="0">
                  <a:pos x="T4" y="T5"/>
                </a:cxn>
                <a:cxn ang="0">
                  <a:pos x="T6" y="T7"/>
                </a:cxn>
                <a:cxn ang="0">
                  <a:pos x="T8" y="T9"/>
                </a:cxn>
              </a:cxnLst>
              <a:rect l="0" t="0" r="r" b="b"/>
              <a:pathLst>
                <a:path w="156" h="49">
                  <a:moveTo>
                    <a:pt x="5" y="0"/>
                  </a:moveTo>
                  <a:lnTo>
                    <a:pt x="0" y="38"/>
                  </a:lnTo>
                  <a:lnTo>
                    <a:pt x="156" y="49"/>
                  </a:lnTo>
                  <a:lnTo>
                    <a:pt x="156" y="11"/>
                  </a:lnTo>
                  <a:lnTo>
                    <a:pt x="5" y="0"/>
                  </a:lnTo>
                  <a:close/>
                </a:path>
              </a:pathLst>
            </a:custGeom>
            <a:solidFill>
              <a:srgbClr val="9C9FB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1" name="îsliḓê"/>
            <p:cNvSpPr/>
            <p:nvPr/>
          </p:nvSpPr>
          <p:spPr bwMode="auto">
            <a:xfrm>
              <a:off x="5680075" y="4019550"/>
              <a:ext cx="247650" cy="77788"/>
            </a:xfrm>
            <a:custGeom>
              <a:avLst/>
              <a:gdLst>
                <a:gd name="T0" fmla="*/ 5 w 156"/>
                <a:gd name="T1" fmla="*/ 0 h 49"/>
                <a:gd name="T2" fmla="*/ 0 w 156"/>
                <a:gd name="T3" fmla="*/ 38 h 49"/>
                <a:gd name="T4" fmla="*/ 156 w 156"/>
                <a:gd name="T5" fmla="*/ 49 h 49"/>
                <a:gd name="T6" fmla="*/ 156 w 156"/>
                <a:gd name="T7" fmla="*/ 11 h 49"/>
                <a:gd name="T8" fmla="*/ 5 w 156"/>
                <a:gd name="T9" fmla="*/ 0 h 49"/>
              </a:gdLst>
              <a:ahLst/>
              <a:cxnLst>
                <a:cxn ang="0">
                  <a:pos x="T0" y="T1"/>
                </a:cxn>
                <a:cxn ang="0">
                  <a:pos x="T2" y="T3"/>
                </a:cxn>
                <a:cxn ang="0">
                  <a:pos x="T4" y="T5"/>
                </a:cxn>
                <a:cxn ang="0">
                  <a:pos x="T6" y="T7"/>
                </a:cxn>
                <a:cxn ang="0">
                  <a:pos x="T8" y="T9"/>
                </a:cxn>
              </a:cxnLst>
              <a:rect l="0" t="0" r="r" b="b"/>
              <a:pathLst>
                <a:path w="156" h="49">
                  <a:moveTo>
                    <a:pt x="5" y="0"/>
                  </a:moveTo>
                  <a:lnTo>
                    <a:pt x="0" y="38"/>
                  </a:lnTo>
                  <a:lnTo>
                    <a:pt x="156" y="49"/>
                  </a:lnTo>
                  <a:lnTo>
                    <a:pt x="156" y="1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2" name="ïṣḻíḑe"/>
            <p:cNvSpPr/>
            <p:nvPr/>
          </p:nvSpPr>
          <p:spPr bwMode="auto">
            <a:xfrm>
              <a:off x="5753100" y="3719513"/>
              <a:ext cx="104775" cy="9525"/>
            </a:xfrm>
            <a:custGeom>
              <a:avLst/>
              <a:gdLst>
                <a:gd name="T0" fmla="*/ 10 w 66"/>
                <a:gd name="T1" fmla="*/ 0 h 6"/>
                <a:gd name="T2" fmla="*/ 0 w 66"/>
                <a:gd name="T3" fmla="*/ 2 h 6"/>
                <a:gd name="T4" fmla="*/ 66 w 66"/>
                <a:gd name="T5" fmla="*/ 6 h 6"/>
                <a:gd name="T6" fmla="*/ 66 w 66"/>
                <a:gd name="T7" fmla="*/ 2 h 6"/>
                <a:gd name="T8" fmla="*/ 10 w 66"/>
                <a:gd name="T9" fmla="*/ 0 h 6"/>
              </a:gdLst>
              <a:ahLst/>
              <a:cxnLst>
                <a:cxn ang="0">
                  <a:pos x="T0" y="T1"/>
                </a:cxn>
                <a:cxn ang="0">
                  <a:pos x="T2" y="T3"/>
                </a:cxn>
                <a:cxn ang="0">
                  <a:pos x="T4" y="T5"/>
                </a:cxn>
                <a:cxn ang="0">
                  <a:pos x="T6" y="T7"/>
                </a:cxn>
                <a:cxn ang="0">
                  <a:pos x="T8" y="T9"/>
                </a:cxn>
              </a:cxnLst>
              <a:rect l="0" t="0" r="r" b="b"/>
              <a:pathLst>
                <a:path w="66" h="6">
                  <a:moveTo>
                    <a:pt x="10" y="0"/>
                  </a:moveTo>
                  <a:lnTo>
                    <a:pt x="0" y="2"/>
                  </a:lnTo>
                  <a:lnTo>
                    <a:pt x="66" y="6"/>
                  </a:lnTo>
                  <a:lnTo>
                    <a:pt x="66" y="2"/>
                  </a:lnTo>
                  <a:lnTo>
                    <a:pt x="10" y="0"/>
                  </a:lnTo>
                  <a:close/>
                </a:path>
              </a:pathLst>
            </a:custGeom>
            <a:solidFill>
              <a:srgbClr val="43181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3" name="íṣļïḍe"/>
            <p:cNvSpPr/>
            <p:nvPr/>
          </p:nvSpPr>
          <p:spPr bwMode="auto">
            <a:xfrm>
              <a:off x="5753100" y="3719513"/>
              <a:ext cx="104775" cy="9525"/>
            </a:xfrm>
            <a:custGeom>
              <a:avLst/>
              <a:gdLst>
                <a:gd name="T0" fmla="*/ 10 w 66"/>
                <a:gd name="T1" fmla="*/ 0 h 6"/>
                <a:gd name="T2" fmla="*/ 0 w 66"/>
                <a:gd name="T3" fmla="*/ 2 h 6"/>
                <a:gd name="T4" fmla="*/ 66 w 66"/>
                <a:gd name="T5" fmla="*/ 6 h 6"/>
                <a:gd name="T6" fmla="*/ 66 w 66"/>
                <a:gd name="T7" fmla="*/ 2 h 6"/>
                <a:gd name="T8" fmla="*/ 10 w 66"/>
                <a:gd name="T9" fmla="*/ 0 h 6"/>
              </a:gdLst>
              <a:ahLst/>
              <a:cxnLst>
                <a:cxn ang="0">
                  <a:pos x="T0" y="T1"/>
                </a:cxn>
                <a:cxn ang="0">
                  <a:pos x="T2" y="T3"/>
                </a:cxn>
                <a:cxn ang="0">
                  <a:pos x="T4" y="T5"/>
                </a:cxn>
                <a:cxn ang="0">
                  <a:pos x="T6" y="T7"/>
                </a:cxn>
                <a:cxn ang="0">
                  <a:pos x="T8" y="T9"/>
                </a:cxn>
              </a:cxnLst>
              <a:rect l="0" t="0" r="r" b="b"/>
              <a:pathLst>
                <a:path w="66" h="6">
                  <a:moveTo>
                    <a:pt x="10" y="0"/>
                  </a:moveTo>
                  <a:lnTo>
                    <a:pt x="0" y="2"/>
                  </a:lnTo>
                  <a:lnTo>
                    <a:pt x="66" y="6"/>
                  </a:lnTo>
                  <a:lnTo>
                    <a:pt x="66" y="2"/>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4" name="íşlíďé"/>
            <p:cNvSpPr/>
            <p:nvPr/>
          </p:nvSpPr>
          <p:spPr bwMode="auto">
            <a:xfrm>
              <a:off x="4038600" y="3530600"/>
              <a:ext cx="1690688" cy="2289175"/>
            </a:xfrm>
            <a:custGeom>
              <a:avLst/>
              <a:gdLst>
                <a:gd name="T0" fmla="*/ 1017 w 1080"/>
                <a:gd name="T1" fmla="*/ 31 h 1465"/>
                <a:gd name="T2" fmla="*/ 1044 w 1080"/>
                <a:gd name="T3" fmla="*/ 38 h 1465"/>
                <a:gd name="T4" fmla="*/ 1065 w 1080"/>
                <a:gd name="T5" fmla="*/ 56 h 1465"/>
                <a:gd name="T6" fmla="*/ 1077 w 1080"/>
                <a:gd name="T7" fmla="*/ 82 h 1465"/>
                <a:gd name="T8" fmla="*/ 1078 w 1080"/>
                <a:gd name="T9" fmla="*/ 112 h 1465"/>
                <a:gd name="T10" fmla="*/ 915 w 1080"/>
                <a:gd name="T11" fmla="*/ 1393 h 1465"/>
                <a:gd name="T12" fmla="*/ 906 w 1080"/>
                <a:gd name="T13" fmla="*/ 1423 h 1465"/>
                <a:gd name="T14" fmla="*/ 887 w 1080"/>
                <a:gd name="T15" fmla="*/ 1446 h 1465"/>
                <a:gd name="T16" fmla="*/ 862 w 1080"/>
                <a:gd name="T17" fmla="*/ 1461 h 1465"/>
                <a:gd name="T18" fmla="*/ 834 w 1080"/>
                <a:gd name="T19" fmla="*/ 1464 h 1465"/>
                <a:gd name="T20" fmla="*/ 56 w 1080"/>
                <a:gd name="T21" fmla="*/ 1372 h 1465"/>
                <a:gd name="T22" fmla="*/ 32 w 1080"/>
                <a:gd name="T23" fmla="*/ 1363 h 1465"/>
                <a:gd name="T24" fmla="*/ 13 w 1080"/>
                <a:gd name="T25" fmla="*/ 1344 h 1465"/>
                <a:gd name="T26" fmla="*/ 3 w 1080"/>
                <a:gd name="T27" fmla="*/ 1319 h 1465"/>
                <a:gd name="T28" fmla="*/ 1 w 1080"/>
                <a:gd name="T29" fmla="*/ 1289 h 1465"/>
                <a:gd name="T30" fmla="*/ 163 w 1080"/>
                <a:gd name="T31" fmla="*/ 72 h 1465"/>
                <a:gd name="T32" fmla="*/ 172 w 1080"/>
                <a:gd name="T33" fmla="*/ 43 h 1465"/>
                <a:gd name="T34" fmla="*/ 189 w 1080"/>
                <a:gd name="T35" fmla="*/ 20 h 1465"/>
                <a:gd name="T36" fmla="*/ 211 w 1080"/>
                <a:gd name="T37" fmla="*/ 5 h 1465"/>
                <a:gd name="T38" fmla="*/ 237 w 1080"/>
                <a:gd name="T39" fmla="*/ 0 h 1465"/>
                <a:gd name="T40" fmla="*/ 1017 w 1080"/>
                <a:gd name="T41" fmla="*/ 31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0" h="1465">
                  <a:moveTo>
                    <a:pt x="1017" y="31"/>
                  </a:moveTo>
                  <a:cubicBezTo>
                    <a:pt x="1027" y="32"/>
                    <a:pt x="1036" y="34"/>
                    <a:pt x="1044" y="38"/>
                  </a:cubicBezTo>
                  <a:cubicBezTo>
                    <a:pt x="1052" y="43"/>
                    <a:pt x="1059" y="49"/>
                    <a:pt x="1065" y="56"/>
                  </a:cubicBezTo>
                  <a:cubicBezTo>
                    <a:pt x="1070" y="63"/>
                    <a:pt x="1074" y="72"/>
                    <a:pt x="1077" y="82"/>
                  </a:cubicBezTo>
                  <a:cubicBezTo>
                    <a:pt x="1079" y="91"/>
                    <a:pt x="1080" y="101"/>
                    <a:pt x="1078" y="112"/>
                  </a:cubicBezTo>
                  <a:cubicBezTo>
                    <a:pt x="915" y="1393"/>
                    <a:pt x="915" y="1393"/>
                    <a:pt x="915" y="1393"/>
                  </a:cubicBezTo>
                  <a:cubicBezTo>
                    <a:pt x="914" y="1404"/>
                    <a:pt x="910" y="1414"/>
                    <a:pt x="906" y="1423"/>
                  </a:cubicBezTo>
                  <a:cubicBezTo>
                    <a:pt x="901" y="1432"/>
                    <a:pt x="894" y="1440"/>
                    <a:pt x="887" y="1446"/>
                  </a:cubicBezTo>
                  <a:cubicBezTo>
                    <a:pt x="880" y="1453"/>
                    <a:pt x="871" y="1458"/>
                    <a:pt x="862" y="1461"/>
                  </a:cubicBezTo>
                  <a:cubicBezTo>
                    <a:pt x="853" y="1464"/>
                    <a:pt x="844" y="1465"/>
                    <a:pt x="834" y="1464"/>
                  </a:cubicBezTo>
                  <a:cubicBezTo>
                    <a:pt x="56" y="1372"/>
                    <a:pt x="56" y="1372"/>
                    <a:pt x="56" y="1372"/>
                  </a:cubicBezTo>
                  <a:cubicBezTo>
                    <a:pt x="47" y="1371"/>
                    <a:pt x="39" y="1368"/>
                    <a:pt x="32" y="1363"/>
                  </a:cubicBezTo>
                  <a:cubicBezTo>
                    <a:pt x="24" y="1358"/>
                    <a:pt x="18" y="1352"/>
                    <a:pt x="13" y="1344"/>
                  </a:cubicBezTo>
                  <a:cubicBezTo>
                    <a:pt x="8" y="1337"/>
                    <a:pt x="5" y="1328"/>
                    <a:pt x="3" y="1319"/>
                  </a:cubicBezTo>
                  <a:cubicBezTo>
                    <a:pt x="1" y="1309"/>
                    <a:pt x="0" y="1299"/>
                    <a:pt x="1" y="1289"/>
                  </a:cubicBezTo>
                  <a:cubicBezTo>
                    <a:pt x="163" y="72"/>
                    <a:pt x="163" y="72"/>
                    <a:pt x="163" y="72"/>
                  </a:cubicBezTo>
                  <a:cubicBezTo>
                    <a:pt x="164" y="62"/>
                    <a:pt x="167" y="52"/>
                    <a:pt x="172" y="43"/>
                  </a:cubicBezTo>
                  <a:cubicBezTo>
                    <a:pt x="176" y="35"/>
                    <a:pt x="182" y="27"/>
                    <a:pt x="189" y="20"/>
                  </a:cubicBezTo>
                  <a:cubicBezTo>
                    <a:pt x="196" y="14"/>
                    <a:pt x="203" y="9"/>
                    <a:pt x="211" y="5"/>
                  </a:cubicBezTo>
                  <a:cubicBezTo>
                    <a:pt x="220" y="2"/>
                    <a:pt x="229" y="0"/>
                    <a:pt x="237" y="0"/>
                  </a:cubicBezTo>
                  <a:cubicBezTo>
                    <a:pt x="1017" y="31"/>
                    <a:pt x="1017" y="31"/>
                    <a:pt x="1017" y="31"/>
                  </a:cubicBezTo>
                </a:path>
              </a:pathLst>
            </a:custGeom>
            <a:solidFill>
              <a:srgbClr val="8B8BA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5" name="î$1iḋè"/>
            <p:cNvSpPr/>
            <p:nvPr/>
          </p:nvSpPr>
          <p:spPr bwMode="auto">
            <a:xfrm>
              <a:off x="4057650" y="3551238"/>
              <a:ext cx="1651000" cy="2244725"/>
            </a:xfrm>
            <a:custGeom>
              <a:avLst/>
              <a:gdLst>
                <a:gd name="T0" fmla="*/ 1052 w 1055"/>
                <a:gd name="T1" fmla="*/ 74 h 1437"/>
                <a:gd name="T2" fmla="*/ 1042 w 1055"/>
                <a:gd name="T3" fmla="*/ 53 h 1437"/>
                <a:gd name="T4" fmla="*/ 1025 w 1055"/>
                <a:gd name="T5" fmla="*/ 38 h 1437"/>
                <a:gd name="T6" fmla="*/ 1003 w 1055"/>
                <a:gd name="T7" fmla="*/ 32 h 1437"/>
                <a:gd name="T8" fmla="*/ 224 w 1055"/>
                <a:gd name="T9" fmla="*/ 1 h 1437"/>
                <a:gd name="T10" fmla="*/ 202 w 1055"/>
                <a:gd name="T11" fmla="*/ 5 h 1437"/>
                <a:gd name="T12" fmla="*/ 184 w 1055"/>
                <a:gd name="T13" fmla="*/ 17 h 1437"/>
                <a:gd name="T14" fmla="*/ 170 w 1055"/>
                <a:gd name="T15" fmla="*/ 36 h 1437"/>
                <a:gd name="T16" fmla="*/ 162 w 1055"/>
                <a:gd name="T17" fmla="*/ 60 h 1437"/>
                <a:gd name="T18" fmla="*/ 127 w 1055"/>
                <a:gd name="T19" fmla="*/ 327 h 1437"/>
                <a:gd name="T20" fmla="*/ 102 w 1055"/>
                <a:gd name="T21" fmla="*/ 517 h 1437"/>
                <a:gd name="T22" fmla="*/ 1 w 1055"/>
                <a:gd name="T23" fmla="*/ 1277 h 1437"/>
                <a:gd name="T24" fmla="*/ 2 w 1055"/>
                <a:gd name="T25" fmla="*/ 1302 h 1437"/>
                <a:gd name="T26" fmla="*/ 11 w 1055"/>
                <a:gd name="T27" fmla="*/ 1323 h 1437"/>
                <a:gd name="T28" fmla="*/ 26 w 1055"/>
                <a:gd name="T29" fmla="*/ 1338 h 1437"/>
                <a:gd name="T30" fmla="*/ 46 w 1055"/>
                <a:gd name="T31" fmla="*/ 1345 h 1437"/>
                <a:gd name="T32" fmla="*/ 824 w 1055"/>
                <a:gd name="T33" fmla="*/ 1436 h 1437"/>
                <a:gd name="T34" fmla="*/ 847 w 1055"/>
                <a:gd name="T35" fmla="*/ 1434 h 1437"/>
                <a:gd name="T36" fmla="*/ 860 w 1055"/>
                <a:gd name="T37" fmla="*/ 1428 h 1437"/>
                <a:gd name="T38" fmla="*/ 867 w 1055"/>
                <a:gd name="T39" fmla="*/ 1422 h 1437"/>
                <a:gd name="T40" fmla="*/ 883 w 1055"/>
                <a:gd name="T41" fmla="*/ 1403 h 1437"/>
                <a:gd name="T42" fmla="*/ 890 w 1055"/>
                <a:gd name="T43" fmla="*/ 1378 h 1437"/>
                <a:gd name="T44" fmla="*/ 905 w 1055"/>
                <a:gd name="T45" fmla="*/ 1262 h 1437"/>
                <a:gd name="T46" fmla="*/ 1054 w 1055"/>
                <a:gd name="T47" fmla="*/ 99 h 1437"/>
                <a:gd name="T48" fmla="*/ 1052 w 1055"/>
                <a:gd name="T49" fmla="*/ 74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5" h="1437">
                  <a:moveTo>
                    <a:pt x="1052" y="74"/>
                  </a:moveTo>
                  <a:cubicBezTo>
                    <a:pt x="1050" y="66"/>
                    <a:pt x="1047" y="59"/>
                    <a:pt x="1042" y="53"/>
                  </a:cubicBezTo>
                  <a:cubicBezTo>
                    <a:pt x="1038" y="47"/>
                    <a:pt x="1032" y="42"/>
                    <a:pt x="1025" y="38"/>
                  </a:cubicBezTo>
                  <a:cubicBezTo>
                    <a:pt x="1019" y="35"/>
                    <a:pt x="1011" y="33"/>
                    <a:pt x="1003" y="32"/>
                  </a:cubicBezTo>
                  <a:cubicBezTo>
                    <a:pt x="224" y="1"/>
                    <a:pt x="224" y="1"/>
                    <a:pt x="224" y="1"/>
                  </a:cubicBezTo>
                  <a:cubicBezTo>
                    <a:pt x="216" y="0"/>
                    <a:pt x="209" y="2"/>
                    <a:pt x="202" y="5"/>
                  </a:cubicBezTo>
                  <a:cubicBezTo>
                    <a:pt x="196" y="8"/>
                    <a:pt x="189" y="12"/>
                    <a:pt x="184" y="17"/>
                  </a:cubicBezTo>
                  <a:cubicBezTo>
                    <a:pt x="178" y="22"/>
                    <a:pt x="173" y="29"/>
                    <a:pt x="170" y="36"/>
                  </a:cubicBezTo>
                  <a:cubicBezTo>
                    <a:pt x="166" y="43"/>
                    <a:pt x="164" y="51"/>
                    <a:pt x="162" y="60"/>
                  </a:cubicBezTo>
                  <a:cubicBezTo>
                    <a:pt x="127" y="327"/>
                    <a:pt x="127" y="327"/>
                    <a:pt x="127" y="327"/>
                  </a:cubicBezTo>
                  <a:cubicBezTo>
                    <a:pt x="102" y="517"/>
                    <a:pt x="102" y="517"/>
                    <a:pt x="102" y="517"/>
                  </a:cubicBezTo>
                  <a:cubicBezTo>
                    <a:pt x="1" y="1277"/>
                    <a:pt x="1" y="1277"/>
                    <a:pt x="1" y="1277"/>
                  </a:cubicBezTo>
                  <a:cubicBezTo>
                    <a:pt x="0" y="1286"/>
                    <a:pt x="0" y="1294"/>
                    <a:pt x="2" y="1302"/>
                  </a:cubicBezTo>
                  <a:cubicBezTo>
                    <a:pt x="4" y="1309"/>
                    <a:pt x="7" y="1316"/>
                    <a:pt x="11" y="1323"/>
                  </a:cubicBezTo>
                  <a:cubicBezTo>
                    <a:pt x="15" y="1329"/>
                    <a:pt x="20" y="1334"/>
                    <a:pt x="26" y="1338"/>
                  </a:cubicBezTo>
                  <a:cubicBezTo>
                    <a:pt x="32" y="1342"/>
                    <a:pt x="39" y="1344"/>
                    <a:pt x="46" y="1345"/>
                  </a:cubicBezTo>
                  <a:cubicBezTo>
                    <a:pt x="824" y="1436"/>
                    <a:pt x="824" y="1436"/>
                    <a:pt x="824" y="1436"/>
                  </a:cubicBezTo>
                  <a:cubicBezTo>
                    <a:pt x="832" y="1437"/>
                    <a:pt x="840" y="1436"/>
                    <a:pt x="847" y="1434"/>
                  </a:cubicBezTo>
                  <a:cubicBezTo>
                    <a:pt x="852" y="1432"/>
                    <a:pt x="856" y="1430"/>
                    <a:pt x="860" y="1428"/>
                  </a:cubicBezTo>
                  <a:cubicBezTo>
                    <a:pt x="862" y="1426"/>
                    <a:pt x="865" y="1424"/>
                    <a:pt x="867" y="1422"/>
                  </a:cubicBezTo>
                  <a:cubicBezTo>
                    <a:pt x="873" y="1417"/>
                    <a:pt x="879" y="1410"/>
                    <a:pt x="883" y="1403"/>
                  </a:cubicBezTo>
                  <a:cubicBezTo>
                    <a:pt x="886" y="1395"/>
                    <a:pt x="889" y="1387"/>
                    <a:pt x="890" y="1378"/>
                  </a:cubicBezTo>
                  <a:cubicBezTo>
                    <a:pt x="905" y="1262"/>
                    <a:pt x="905" y="1262"/>
                    <a:pt x="905" y="1262"/>
                  </a:cubicBezTo>
                  <a:cubicBezTo>
                    <a:pt x="1054" y="99"/>
                    <a:pt x="1054" y="99"/>
                    <a:pt x="1054" y="99"/>
                  </a:cubicBezTo>
                  <a:cubicBezTo>
                    <a:pt x="1055" y="90"/>
                    <a:pt x="1054" y="81"/>
                    <a:pt x="1052" y="74"/>
                  </a:cubicBezTo>
                </a:path>
              </a:pathLst>
            </a:custGeom>
            <a:solidFill>
              <a:srgbClr val="34343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6" name="i$ľïḓê"/>
            <p:cNvSpPr/>
            <p:nvPr/>
          </p:nvSpPr>
          <p:spPr bwMode="auto">
            <a:xfrm>
              <a:off x="5345113" y="3582988"/>
              <a:ext cx="460375" cy="2244725"/>
            </a:xfrm>
            <a:custGeom>
              <a:avLst/>
              <a:gdLst>
                <a:gd name="T0" fmla="*/ 294 w 294"/>
                <a:gd name="T1" fmla="*/ 87 h 1436"/>
                <a:gd name="T2" fmla="*/ 294 w 294"/>
                <a:gd name="T3" fmla="*/ 94 h 1436"/>
                <a:gd name="T4" fmla="*/ 132 w 294"/>
                <a:gd name="T5" fmla="*/ 1366 h 1436"/>
                <a:gd name="T6" fmla="*/ 131 w 294"/>
                <a:gd name="T7" fmla="*/ 1372 h 1436"/>
                <a:gd name="T8" fmla="*/ 130 w 294"/>
                <a:gd name="T9" fmla="*/ 1376 h 1436"/>
                <a:gd name="T10" fmla="*/ 129 w 294"/>
                <a:gd name="T11" fmla="*/ 1381 h 1436"/>
                <a:gd name="T12" fmla="*/ 127 w 294"/>
                <a:gd name="T13" fmla="*/ 1385 h 1436"/>
                <a:gd name="T14" fmla="*/ 126 w 294"/>
                <a:gd name="T15" fmla="*/ 1389 h 1436"/>
                <a:gd name="T16" fmla="*/ 124 w 294"/>
                <a:gd name="T17" fmla="*/ 1393 h 1436"/>
                <a:gd name="T18" fmla="*/ 123 w 294"/>
                <a:gd name="T19" fmla="*/ 1395 h 1436"/>
                <a:gd name="T20" fmla="*/ 120 w 294"/>
                <a:gd name="T21" fmla="*/ 1399 h 1436"/>
                <a:gd name="T22" fmla="*/ 118 w 294"/>
                <a:gd name="T23" fmla="*/ 1402 h 1436"/>
                <a:gd name="T24" fmla="*/ 115 w 294"/>
                <a:gd name="T25" fmla="*/ 1407 h 1436"/>
                <a:gd name="T26" fmla="*/ 113 w 294"/>
                <a:gd name="T27" fmla="*/ 1410 h 1436"/>
                <a:gd name="T28" fmla="*/ 109 w 294"/>
                <a:gd name="T29" fmla="*/ 1413 h 1436"/>
                <a:gd name="T30" fmla="*/ 105 w 294"/>
                <a:gd name="T31" fmla="*/ 1417 h 1436"/>
                <a:gd name="T32" fmla="*/ 102 w 294"/>
                <a:gd name="T33" fmla="*/ 1420 h 1436"/>
                <a:gd name="T34" fmla="*/ 97 w 294"/>
                <a:gd name="T35" fmla="*/ 1424 h 1436"/>
                <a:gd name="T36" fmla="*/ 87 w 294"/>
                <a:gd name="T37" fmla="*/ 1429 h 1436"/>
                <a:gd name="T38" fmla="*/ 79 w 294"/>
                <a:gd name="T39" fmla="*/ 1433 h 1436"/>
                <a:gd name="T40" fmla="*/ 65 w 294"/>
                <a:gd name="T41" fmla="*/ 1436 h 1436"/>
                <a:gd name="T42" fmla="*/ 0 w 294"/>
                <a:gd name="T43" fmla="*/ 1430 h 1436"/>
                <a:gd name="T44" fmla="*/ 20 w 294"/>
                <a:gd name="T45" fmla="*/ 1429 h 1436"/>
                <a:gd name="T46" fmla="*/ 36 w 294"/>
                <a:gd name="T47" fmla="*/ 1424 h 1436"/>
                <a:gd name="T48" fmla="*/ 7 w 294"/>
                <a:gd name="T49" fmla="*/ 1416 h 1436"/>
                <a:gd name="T50" fmla="*/ 20 w 294"/>
                <a:gd name="T51" fmla="*/ 1414 h 1436"/>
                <a:gd name="T52" fmla="*/ 35 w 294"/>
                <a:gd name="T53" fmla="*/ 1409 h 1436"/>
                <a:gd name="T54" fmla="*/ 45 w 294"/>
                <a:gd name="T55" fmla="*/ 1401 h 1436"/>
                <a:gd name="T56" fmla="*/ 57 w 294"/>
                <a:gd name="T57" fmla="*/ 1387 h 1436"/>
                <a:gd name="T58" fmla="*/ 63 w 294"/>
                <a:gd name="T59" fmla="*/ 1376 h 1436"/>
                <a:gd name="T60" fmla="*/ 67 w 294"/>
                <a:gd name="T61" fmla="*/ 1364 h 1436"/>
                <a:gd name="T62" fmla="*/ 232 w 294"/>
                <a:gd name="T63" fmla="*/ 72 h 1436"/>
                <a:gd name="T64" fmla="*/ 231 w 294"/>
                <a:gd name="T65" fmla="*/ 58 h 1436"/>
                <a:gd name="T66" fmla="*/ 227 w 294"/>
                <a:gd name="T67" fmla="*/ 44 h 1436"/>
                <a:gd name="T68" fmla="*/ 221 w 294"/>
                <a:gd name="T69" fmla="*/ 33 h 1436"/>
                <a:gd name="T70" fmla="*/ 215 w 294"/>
                <a:gd name="T71" fmla="*/ 26 h 1436"/>
                <a:gd name="T72" fmla="*/ 232 w 294"/>
                <a:gd name="T73" fmla="*/ 24 h 1436"/>
                <a:gd name="T74" fmla="*/ 220 w 294"/>
                <a:gd name="T75" fmla="*/ 11 h 1436"/>
                <a:gd name="T76" fmla="*/ 211 w 294"/>
                <a:gd name="T77" fmla="*/ 5 h 1436"/>
                <a:gd name="T78" fmla="*/ 251 w 294"/>
                <a:gd name="T79" fmla="*/ 17 h 1436"/>
                <a:gd name="T80" fmla="*/ 255 w 294"/>
                <a:gd name="T81" fmla="*/ 18 h 1436"/>
                <a:gd name="T82" fmla="*/ 260 w 294"/>
                <a:gd name="T83" fmla="*/ 21 h 1436"/>
                <a:gd name="T84" fmla="*/ 262 w 294"/>
                <a:gd name="T85" fmla="*/ 22 h 1436"/>
                <a:gd name="T86" fmla="*/ 265 w 294"/>
                <a:gd name="T87" fmla="*/ 24 h 1436"/>
                <a:gd name="T88" fmla="*/ 269 w 294"/>
                <a:gd name="T89" fmla="*/ 27 h 1436"/>
                <a:gd name="T90" fmla="*/ 271 w 294"/>
                <a:gd name="T91" fmla="*/ 29 h 1436"/>
                <a:gd name="T92" fmla="*/ 274 w 294"/>
                <a:gd name="T93" fmla="*/ 32 h 1436"/>
                <a:gd name="T94" fmla="*/ 278 w 294"/>
                <a:gd name="T95" fmla="*/ 36 h 1436"/>
                <a:gd name="T96" fmla="*/ 281 w 294"/>
                <a:gd name="T97" fmla="*/ 40 h 1436"/>
                <a:gd name="T98" fmla="*/ 284 w 294"/>
                <a:gd name="T99" fmla="*/ 44 h 1436"/>
                <a:gd name="T100" fmla="*/ 286 w 294"/>
                <a:gd name="T101" fmla="*/ 48 h 1436"/>
                <a:gd name="T102" fmla="*/ 288 w 294"/>
                <a:gd name="T103" fmla="*/ 52 h 1436"/>
                <a:gd name="T104" fmla="*/ 292 w 294"/>
                <a:gd name="T105" fmla="*/ 63 h 1436"/>
                <a:gd name="T106" fmla="*/ 294 w 294"/>
                <a:gd name="T107" fmla="*/ 72 h 1436"/>
                <a:gd name="T108" fmla="*/ 294 w 294"/>
                <a:gd name="T109" fmla="*/ 81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 h="1436">
                  <a:moveTo>
                    <a:pt x="294" y="81"/>
                  </a:moveTo>
                  <a:cubicBezTo>
                    <a:pt x="294" y="84"/>
                    <a:pt x="294" y="84"/>
                    <a:pt x="294" y="84"/>
                  </a:cubicBezTo>
                  <a:cubicBezTo>
                    <a:pt x="294" y="84"/>
                    <a:pt x="294" y="85"/>
                    <a:pt x="294" y="86"/>
                  </a:cubicBezTo>
                  <a:cubicBezTo>
                    <a:pt x="294" y="87"/>
                    <a:pt x="294" y="87"/>
                    <a:pt x="294" y="87"/>
                  </a:cubicBezTo>
                  <a:cubicBezTo>
                    <a:pt x="294" y="87"/>
                    <a:pt x="294" y="87"/>
                    <a:pt x="294" y="87"/>
                  </a:cubicBezTo>
                  <a:cubicBezTo>
                    <a:pt x="294" y="88"/>
                    <a:pt x="294" y="88"/>
                    <a:pt x="294" y="88"/>
                  </a:cubicBezTo>
                  <a:cubicBezTo>
                    <a:pt x="294" y="89"/>
                    <a:pt x="294" y="89"/>
                    <a:pt x="294" y="90"/>
                  </a:cubicBezTo>
                  <a:cubicBezTo>
                    <a:pt x="294" y="90"/>
                    <a:pt x="294" y="91"/>
                    <a:pt x="294" y="91"/>
                  </a:cubicBezTo>
                  <a:cubicBezTo>
                    <a:pt x="294" y="92"/>
                    <a:pt x="294" y="92"/>
                    <a:pt x="294" y="93"/>
                  </a:cubicBezTo>
                  <a:cubicBezTo>
                    <a:pt x="294" y="93"/>
                    <a:pt x="294" y="93"/>
                    <a:pt x="294" y="94"/>
                  </a:cubicBezTo>
                  <a:cubicBezTo>
                    <a:pt x="290" y="120"/>
                    <a:pt x="290" y="120"/>
                    <a:pt x="290" y="120"/>
                  </a:cubicBezTo>
                  <a:cubicBezTo>
                    <a:pt x="132" y="1365"/>
                    <a:pt x="132" y="1365"/>
                    <a:pt x="132" y="1365"/>
                  </a:cubicBezTo>
                  <a:cubicBezTo>
                    <a:pt x="132" y="1365"/>
                    <a:pt x="132" y="1365"/>
                    <a:pt x="132" y="1365"/>
                  </a:cubicBezTo>
                  <a:cubicBezTo>
                    <a:pt x="132" y="1366"/>
                    <a:pt x="132" y="1366"/>
                    <a:pt x="132" y="1366"/>
                  </a:cubicBezTo>
                  <a:cubicBezTo>
                    <a:pt x="132" y="1366"/>
                    <a:pt x="132" y="1366"/>
                    <a:pt x="132" y="1366"/>
                  </a:cubicBezTo>
                  <a:cubicBezTo>
                    <a:pt x="132" y="1366"/>
                    <a:pt x="132" y="1366"/>
                    <a:pt x="132" y="1366"/>
                  </a:cubicBezTo>
                  <a:cubicBezTo>
                    <a:pt x="132" y="1367"/>
                    <a:pt x="132" y="1367"/>
                    <a:pt x="132" y="1368"/>
                  </a:cubicBezTo>
                  <a:cubicBezTo>
                    <a:pt x="132" y="1368"/>
                    <a:pt x="131" y="1369"/>
                    <a:pt x="131" y="1369"/>
                  </a:cubicBezTo>
                  <a:cubicBezTo>
                    <a:pt x="131" y="1370"/>
                    <a:pt x="131" y="1370"/>
                    <a:pt x="131" y="1371"/>
                  </a:cubicBezTo>
                  <a:cubicBezTo>
                    <a:pt x="131" y="1371"/>
                    <a:pt x="131" y="1372"/>
                    <a:pt x="131" y="1372"/>
                  </a:cubicBezTo>
                  <a:cubicBezTo>
                    <a:pt x="131" y="1373"/>
                    <a:pt x="131" y="1373"/>
                    <a:pt x="131" y="1373"/>
                  </a:cubicBezTo>
                  <a:cubicBezTo>
                    <a:pt x="131" y="1373"/>
                    <a:pt x="131" y="1373"/>
                    <a:pt x="131" y="1373"/>
                  </a:cubicBezTo>
                  <a:cubicBezTo>
                    <a:pt x="131" y="1373"/>
                    <a:pt x="131" y="1373"/>
                    <a:pt x="131" y="1373"/>
                  </a:cubicBezTo>
                  <a:cubicBezTo>
                    <a:pt x="130" y="1374"/>
                    <a:pt x="130" y="1374"/>
                    <a:pt x="130" y="1375"/>
                  </a:cubicBezTo>
                  <a:cubicBezTo>
                    <a:pt x="130" y="1375"/>
                    <a:pt x="130" y="1376"/>
                    <a:pt x="130" y="1376"/>
                  </a:cubicBezTo>
                  <a:cubicBezTo>
                    <a:pt x="130" y="1376"/>
                    <a:pt x="130" y="1377"/>
                    <a:pt x="130" y="1377"/>
                  </a:cubicBezTo>
                  <a:cubicBezTo>
                    <a:pt x="129" y="1378"/>
                    <a:pt x="129" y="1378"/>
                    <a:pt x="129" y="1378"/>
                  </a:cubicBezTo>
                  <a:cubicBezTo>
                    <a:pt x="129" y="1379"/>
                    <a:pt x="129" y="1379"/>
                    <a:pt x="129" y="1380"/>
                  </a:cubicBezTo>
                  <a:cubicBezTo>
                    <a:pt x="129" y="1381"/>
                    <a:pt x="129" y="1381"/>
                    <a:pt x="129" y="1381"/>
                  </a:cubicBezTo>
                  <a:cubicBezTo>
                    <a:pt x="129" y="1381"/>
                    <a:pt x="129" y="1381"/>
                    <a:pt x="129" y="1381"/>
                  </a:cubicBezTo>
                  <a:cubicBezTo>
                    <a:pt x="129" y="1381"/>
                    <a:pt x="129" y="1381"/>
                    <a:pt x="129" y="1381"/>
                  </a:cubicBezTo>
                  <a:cubicBezTo>
                    <a:pt x="128" y="1381"/>
                    <a:pt x="128" y="1382"/>
                    <a:pt x="128" y="1382"/>
                  </a:cubicBezTo>
                  <a:cubicBezTo>
                    <a:pt x="128" y="1382"/>
                    <a:pt x="128" y="1383"/>
                    <a:pt x="128" y="1383"/>
                  </a:cubicBezTo>
                  <a:cubicBezTo>
                    <a:pt x="128" y="1383"/>
                    <a:pt x="127" y="1384"/>
                    <a:pt x="127" y="1384"/>
                  </a:cubicBezTo>
                  <a:cubicBezTo>
                    <a:pt x="127" y="1385"/>
                    <a:pt x="127" y="1385"/>
                    <a:pt x="127" y="1385"/>
                  </a:cubicBezTo>
                  <a:cubicBezTo>
                    <a:pt x="126" y="1386"/>
                    <a:pt x="126" y="1386"/>
                    <a:pt x="126" y="1386"/>
                  </a:cubicBezTo>
                  <a:cubicBezTo>
                    <a:pt x="126" y="1387"/>
                    <a:pt x="126" y="1387"/>
                    <a:pt x="126" y="1387"/>
                  </a:cubicBezTo>
                  <a:cubicBezTo>
                    <a:pt x="126" y="1388"/>
                    <a:pt x="126" y="1388"/>
                    <a:pt x="126" y="1388"/>
                  </a:cubicBezTo>
                  <a:cubicBezTo>
                    <a:pt x="126" y="1388"/>
                    <a:pt x="126" y="1388"/>
                    <a:pt x="126" y="1388"/>
                  </a:cubicBezTo>
                  <a:cubicBezTo>
                    <a:pt x="126" y="1389"/>
                    <a:pt x="126" y="1389"/>
                    <a:pt x="126" y="1389"/>
                  </a:cubicBezTo>
                  <a:cubicBezTo>
                    <a:pt x="125" y="1390"/>
                    <a:pt x="125" y="1390"/>
                    <a:pt x="125" y="1390"/>
                  </a:cubicBezTo>
                  <a:cubicBezTo>
                    <a:pt x="125" y="1390"/>
                    <a:pt x="125" y="1390"/>
                    <a:pt x="125" y="1390"/>
                  </a:cubicBezTo>
                  <a:cubicBezTo>
                    <a:pt x="125" y="1391"/>
                    <a:pt x="125" y="1391"/>
                    <a:pt x="125" y="1391"/>
                  </a:cubicBezTo>
                  <a:cubicBezTo>
                    <a:pt x="124" y="1392"/>
                    <a:pt x="124" y="1392"/>
                    <a:pt x="124" y="1392"/>
                  </a:cubicBezTo>
                  <a:cubicBezTo>
                    <a:pt x="124" y="1393"/>
                    <a:pt x="124" y="1393"/>
                    <a:pt x="124" y="1393"/>
                  </a:cubicBezTo>
                  <a:cubicBezTo>
                    <a:pt x="123" y="1394"/>
                    <a:pt x="123" y="1394"/>
                    <a:pt x="123" y="1394"/>
                  </a:cubicBezTo>
                  <a:cubicBezTo>
                    <a:pt x="123" y="1395"/>
                    <a:pt x="123" y="1395"/>
                    <a:pt x="123" y="1395"/>
                  </a:cubicBezTo>
                  <a:cubicBezTo>
                    <a:pt x="123" y="1395"/>
                    <a:pt x="123" y="1395"/>
                    <a:pt x="123" y="1395"/>
                  </a:cubicBezTo>
                  <a:cubicBezTo>
                    <a:pt x="123" y="1395"/>
                    <a:pt x="123" y="1395"/>
                    <a:pt x="123" y="1395"/>
                  </a:cubicBezTo>
                  <a:cubicBezTo>
                    <a:pt x="123" y="1395"/>
                    <a:pt x="123" y="1395"/>
                    <a:pt x="123" y="1395"/>
                  </a:cubicBezTo>
                  <a:cubicBezTo>
                    <a:pt x="122" y="1396"/>
                    <a:pt x="122" y="1396"/>
                    <a:pt x="122" y="1396"/>
                  </a:cubicBezTo>
                  <a:cubicBezTo>
                    <a:pt x="122" y="1397"/>
                    <a:pt x="122" y="1397"/>
                    <a:pt x="122" y="1397"/>
                  </a:cubicBezTo>
                  <a:cubicBezTo>
                    <a:pt x="121" y="1398"/>
                    <a:pt x="121" y="1398"/>
                    <a:pt x="121" y="1398"/>
                  </a:cubicBezTo>
                  <a:cubicBezTo>
                    <a:pt x="121" y="1398"/>
                    <a:pt x="121" y="1398"/>
                    <a:pt x="121" y="1398"/>
                  </a:cubicBezTo>
                  <a:cubicBezTo>
                    <a:pt x="120" y="1399"/>
                    <a:pt x="120" y="1399"/>
                    <a:pt x="120" y="1399"/>
                  </a:cubicBezTo>
                  <a:cubicBezTo>
                    <a:pt x="119" y="1400"/>
                    <a:pt x="119" y="1400"/>
                    <a:pt x="119" y="1400"/>
                  </a:cubicBezTo>
                  <a:cubicBezTo>
                    <a:pt x="119" y="1401"/>
                    <a:pt x="119" y="1401"/>
                    <a:pt x="119" y="1401"/>
                  </a:cubicBezTo>
                  <a:cubicBezTo>
                    <a:pt x="119" y="1402"/>
                    <a:pt x="119" y="1402"/>
                    <a:pt x="119" y="1402"/>
                  </a:cubicBezTo>
                  <a:cubicBezTo>
                    <a:pt x="119" y="1402"/>
                    <a:pt x="119" y="1402"/>
                    <a:pt x="119" y="1402"/>
                  </a:cubicBezTo>
                  <a:cubicBezTo>
                    <a:pt x="118" y="1402"/>
                    <a:pt x="118" y="1402"/>
                    <a:pt x="118" y="1402"/>
                  </a:cubicBezTo>
                  <a:cubicBezTo>
                    <a:pt x="118" y="1403"/>
                    <a:pt x="118" y="1403"/>
                    <a:pt x="118" y="1403"/>
                  </a:cubicBezTo>
                  <a:cubicBezTo>
                    <a:pt x="117" y="1404"/>
                    <a:pt x="117" y="1404"/>
                    <a:pt x="117" y="1404"/>
                  </a:cubicBezTo>
                  <a:cubicBezTo>
                    <a:pt x="116" y="1405"/>
                    <a:pt x="116" y="1405"/>
                    <a:pt x="116" y="1405"/>
                  </a:cubicBezTo>
                  <a:cubicBezTo>
                    <a:pt x="116" y="1406"/>
                    <a:pt x="116" y="1406"/>
                    <a:pt x="116" y="1406"/>
                  </a:cubicBezTo>
                  <a:cubicBezTo>
                    <a:pt x="115" y="1407"/>
                    <a:pt x="115" y="1407"/>
                    <a:pt x="115" y="1407"/>
                  </a:cubicBezTo>
                  <a:cubicBezTo>
                    <a:pt x="114" y="1408"/>
                    <a:pt x="114" y="1408"/>
                    <a:pt x="114" y="1408"/>
                  </a:cubicBezTo>
                  <a:cubicBezTo>
                    <a:pt x="114" y="1408"/>
                    <a:pt x="114" y="1408"/>
                    <a:pt x="114" y="1408"/>
                  </a:cubicBezTo>
                  <a:cubicBezTo>
                    <a:pt x="114" y="1408"/>
                    <a:pt x="114" y="1408"/>
                    <a:pt x="114" y="1408"/>
                  </a:cubicBezTo>
                  <a:cubicBezTo>
                    <a:pt x="113" y="1409"/>
                    <a:pt x="113" y="1409"/>
                    <a:pt x="113" y="1409"/>
                  </a:cubicBezTo>
                  <a:cubicBezTo>
                    <a:pt x="113" y="1410"/>
                    <a:pt x="113" y="1410"/>
                    <a:pt x="113" y="1410"/>
                  </a:cubicBezTo>
                  <a:cubicBezTo>
                    <a:pt x="112" y="1411"/>
                    <a:pt x="112" y="1411"/>
                    <a:pt x="112" y="1411"/>
                  </a:cubicBezTo>
                  <a:cubicBezTo>
                    <a:pt x="111" y="1412"/>
                    <a:pt x="111" y="1412"/>
                    <a:pt x="111" y="1412"/>
                  </a:cubicBezTo>
                  <a:cubicBezTo>
                    <a:pt x="110" y="1413"/>
                    <a:pt x="110" y="1413"/>
                    <a:pt x="110" y="1413"/>
                  </a:cubicBezTo>
                  <a:cubicBezTo>
                    <a:pt x="109" y="1413"/>
                    <a:pt x="109" y="1413"/>
                    <a:pt x="109" y="1413"/>
                  </a:cubicBezTo>
                  <a:cubicBezTo>
                    <a:pt x="109" y="1413"/>
                    <a:pt x="109" y="1413"/>
                    <a:pt x="109" y="1413"/>
                  </a:cubicBezTo>
                  <a:cubicBezTo>
                    <a:pt x="109" y="1413"/>
                    <a:pt x="109" y="1413"/>
                    <a:pt x="109" y="1413"/>
                  </a:cubicBezTo>
                  <a:cubicBezTo>
                    <a:pt x="108" y="1414"/>
                    <a:pt x="108" y="1414"/>
                    <a:pt x="108" y="1414"/>
                  </a:cubicBezTo>
                  <a:cubicBezTo>
                    <a:pt x="107" y="1415"/>
                    <a:pt x="107" y="1415"/>
                    <a:pt x="107" y="1415"/>
                  </a:cubicBezTo>
                  <a:cubicBezTo>
                    <a:pt x="106" y="1416"/>
                    <a:pt x="106" y="1416"/>
                    <a:pt x="106" y="1416"/>
                  </a:cubicBezTo>
                  <a:cubicBezTo>
                    <a:pt x="105" y="1417"/>
                    <a:pt x="105" y="1417"/>
                    <a:pt x="105" y="1417"/>
                  </a:cubicBezTo>
                  <a:cubicBezTo>
                    <a:pt x="104" y="1418"/>
                    <a:pt x="104" y="1418"/>
                    <a:pt x="104" y="1418"/>
                  </a:cubicBezTo>
                  <a:cubicBezTo>
                    <a:pt x="104" y="1418"/>
                    <a:pt x="104" y="1418"/>
                    <a:pt x="104" y="1418"/>
                  </a:cubicBezTo>
                  <a:cubicBezTo>
                    <a:pt x="104" y="1418"/>
                    <a:pt x="104" y="1418"/>
                    <a:pt x="104" y="1418"/>
                  </a:cubicBezTo>
                  <a:cubicBezTo>
                    <a:pt x="104" y="1419"/>
                    <a:pt x="103" y="1419"/>
                    <a:pt x="103" y="1419"/>
                  </a:cubicBezTo>
                  <a:cubicBezTo>
                    <a:pt x="102" y="1420"/>
                    <a:pt x="102" y="1420"/>
                    <a:pt x="102" y="1420"/>
                  </a:cubicBezTo>
                  <a:cubicBezTo>
                    <a:pt x="101" y="1421"/>
                    <a:pt x="101" y="1421"/>
                    <a:pt x="100" y="1421"/>
                  </a:cubicBezTo>
                  <a:cubicBezTo>
                    <a:pt x="100" y="1422"/>
                    <a:pt x="99" y="1422"/>
                    <a:pt x="99" y="1423"/>
                  </a:cubicBezTo>
                  <a:cubicBezTo>
                    <a:pt x="99" y="1423"/>
                    <a:pt x="99" y="1423"/>
                    <a:pt x="99" y="1423"/>
                  </a:cubicBezTo>
                  <a:cubicBezTo>
                    <a:pt x="98" y="1423"/>
                    <a:pt x="98" y="1423"/>
                    <a:pt x="98" y="1423"/>
                  </a:cubicBezTo>
                  <a:cubicBezTo>
                    <a:pt x="98" y="1423"/>
                    <a:pt x="98" y="1423"/>
                    <a:pt x="97" y="1424"/>
                  </a:cubicBezTo>
                  <a:cubicBezTo>
                    <a:pt x="97" y="1424"/>
                    <a:pt x="96" y="1424"/>
                    <a:pt x="96" y="1425"/>
                  </a:cubicBezTo>
                  <a:cubicBezTo>
                    <a:pt x="95" y="1425"/>
                    <a:pt x="95" y="1425"/>
                    <a:pt x="94" y="1426"/>
                  </a:cubicBezTo>
                  <a:cubicBezTo>
                    <a:pt x="93" y="1426"/>
                    <a:pt x="93" y="1426"/>
                    <a:pt x="93" y="1426"/>
                  </a:cubicBezTo>
                  <a:cubicBezTo>
                    <a:pt x="92" y="1427"/>
                    <a:pt x="92" y="1427"/>
                    <a:pt x="91" y="1427"/>
                  </a:cubicBezTo>
                  <a:cubicBezTo>
                    <a:pt x="90" y="1428"/>
                    <a:pt x="89" y="1429"/>
                    <a:pt x="87" y="1429"/>
                  </a:cubicBezTo>
                  <a:cubicBezTo>
                    <a:pt x="87" y="1430"/>
                    <a:pt x="86" y="1430"/>
                    <a:pt x="85" y="1430"/>
                  </a:cubicBezTo>
                  <a:cubicBezTo>
                    <a:pt x="85" y="1430"/>
                    <a:pt x="84" y="1431"/>
                    <a:pt x="84" y="1431"/>
                  </a:cubicBezTo>
                  <a:cubicBezTo>
                    <a:pt x="83" y="1431"/>
                    <a:pt x="82" y="1432"/>
                    <a:pt x="81" y="1432"/>
                  </a:cubicBezTo>
                  <a:cubicBezTo>
                    <a:pt x="80" y="1432"/>
                    <a:pt x="80" y="1432"/>
                    <a:pt x="80" y="1433"/>
                  </a:cubicBezTo>
                  <a:cubicBezTo>
                    <a:pt x="79" y="1433"/>
                    <a:pt x="79" y="1433"/>
                    <a:pt x="79" y="1433"/>
                  </a:cubicBezTo>
                  <a:cubicBezTo>
                    <a:pt x="77" y="1433"/>
                    <a:pt x="75" y="1434"/>
                    <a:pt x="74" y="1434"/>
                  </a:cubicBezTo>
                  <a:cubicBezTo>
                    <a:pt x="73" y="1434"/>
                    <a:pt x="73" y="1434"/>
                    <a:pt x="73" y="1434"/>
                  </a:cubicBezTo>
                  <a:cubicBezTo>
                    <a:pt x="73" y="1434"/>
                    <a:pt x="72" y="1435"/>
                    <a:pt x="71" y="1435"/>
                  </a:cubicBezTo>
                  <a:cubicBezTo>
                    <a:pt x="70" y="1435"/>
                    <a:pt x="68" y="1435"/>
                    <a:pt x="67" y="1435"/>
                  </a:cubicBezTo>
                  <a:cubicBezTo>
                    <a:pt x="66" y="1436"/>
                    <a:pt x="65" y="1436"/>
                    <a:pt x="65" y="1436"/>
                  </a:cubicBezTo>
                  <a:cubicBezTo>
                    <a:pt x="64" y="1436"/>
                    <a:pt x="63" y="1436"/>
                    <a:pt x="63" y="1436"/>
                  </a:cubicBezTo>
                  <a:cubicBezTo>
                    <a:pt x="62" y="1436"/>
                    <a:pt x="61" y="1436"/>
                    <a:pt x="60" y="1436"/>
                  </a:cubicBezTo>
                  <a:cubicBezTo>
                    <a:pt x="58" y="1436"/>
                    <a:pt x="58" y="1436"/>
                    <a:pt x="58" y="1436"/>
                  </a:cubicBezTo>
                  <a:cubicBezTo>
                    <a:pt x="56" y="1436"/>
                    <a:pt x="54" y="1436"/>
                    <a:pt x="51" y="1436"/>
                  </a:cubicBezTo>
                  <a:cubicBezTo>
                    <a:pt x="0" y="1430"/>
                    <a:pt x="0" y="1430"/>
                    <a:pt x="0" y="1430"/>
                  </a:cubicBezTo>
                  <a:cubicBezTo>
                    <a:pt x="2" y="1430"/>
                    <a:pt x="4" y="1430"/>
                    <a:pt x="7" y="1430"/>
                  </a:cubicBezTo>
                  <a:cubicBezTo>
                    <a:pt x="7" y="1430"/>
                    <a:pt x="8" y="1430"/>
                    <a:pt x="9" y="1430"/>
                  </a:cubicBezTo>
                  <a:cubicBezTo>
                    <a:pt x="10" y="1430"/>
                    <a:pt x="12" y="1430"/>
                    <a:pt x="13" y="1430"/>
                  </a:cubicBezTo>
                  <a:cubicBezTo>
                    <a:pt x="14" y="1430"/>
                    <a:pt x="15" y="1430"/>
                    <a:pt x="15" y="1430"/>
                  </a:cubicBezTo>
                  <a:cubicBezTo>
                    <a:pt x="17" y="1429"/>
                    <a:pt x="19" y="1429"/>
                    <a:pt x="20" y="1429"/>
                  </a:cubicBezTo>
                  <a:cubicBezTo>
                    <a:pt x="21" y="1429"/>
                    <a:pt x="21" y="1429"/>
                    <a:pt x="22" y="1429"/>
                  </a:cubicBezTo>
                  <a:cubicBezTo>
                    <a:pt x="24" y="1428"/>
                    <a:pt x="26" y="1427"/>
                    <a:pt x="28" y="1427"/>
                  </a:cubicBezTo>
                  <a:cubicBezTo>
                    <a:pt x="29" y="1427"/>
                    <a:pt x="29" y="1426"/>
                    <a:pt x="29" y="1426"/>
                  </a:cubicBezTo>
                  <a:cubicBezTo>
                    <a:pt x="31" y="1426"/>
                    <a:pt x="33" y="1425"/>
                    <a:pt x="34" y="1424"/>
                  </a:cubicBezTo>
                  <a:cubicBezTo>
                    <a:pt x="35" y="1424"/>
                    <a:pt x="35" y="1424"/>
                    <a:pt x="36" y="1424"/>
                  </a:cubicBezTo>
                  <a:cubicBezTo>
                    <a:pt x="38" y="1423"/>
                    <a:pt x="39" y="1422"/>
                    <a:pt x="40" y="1421"/>
                  </a:cubicBezTo>
                  <a:cubicBezTo>
                    <a:pt x="41" y="1421"/>
                    <a:pt x="41" y="1421"/>
                    <a:pt x="42" y="1420"/>
                  </a:cubicBezTo>
                  <a:cubicBezTo>
                    <a:pt x="42" y="1420"/>
                    <a:pt x="42" y="1420"/>
                    <a:pt x="42" y="1420"/>
                  </a:cubicBezTo>
                  <a:cubicBezTo>
                    <a:pt x="2" y="1415"/>
                    <a:pt x="2" y="1415"/>
                    <a:pt x="2" y="1415"/>
                  </a:cubicBezTo>
                  <a:cubicBezTo>
                    <a:pt x="4" y="1416"/>
                    <a:pt x="5" y="1416"/>
                    <a:pt x="7" y="1416"/>
                  </a:cubicBezTo>
                  <a:cubicBezTo>
                    <a:pt x="8" y="1416"/>
                    <a:pt x="8" y="1416"/>
                    <a:pt x="9" y="1416"/>
                  </a:cubicBezTo>
                  <a:cubicBezTo>
                    <a:pt x="10" y="1416"/>
                    <a:pt x="11" y="1416"/>
                    <a:pt x="13" y="1416"/>
                  </a:cubicBezTo>
                  <a:cubicBezTo>
                    <a:pt x="13" y="1416"/>
                    <a:pt x="14" y="1415"/>
                    <a:pt x="15" y="1415"/>
                  </a:cubicBezTo>
                  <a:cubicBezTo>
                    <a:pt x="16" y="1415"/>
                    <a:pt x="17" y="1415"/>
                    <a:pt x="18" y="1415"/>
                  </a:cubicBezTo>
                  <a:cubicBezTo>
                    <a:pt x="19" y="1415"/>
                    <a:pt x="19" y="1415"/>
                    <a:pt x="20" y="1414"/>
                  </a:cubicBezTo>
                  <a:cubicBezTo>
                    <a:pt x="22" y="1414"/>
                    <a:pt x="23" y="1414"/>
                    <a:pt x="25" y="1413"/>
                  </a:cubicBezTo>
                  <a:cubicBezTo>
                    <a:pt x="25" y="1413"/>
                    <a:pt x="26" y="1413"/>
                    <a:pt x="26" y="1413"/>
                  </a:cubicBezTo>
                  <a:cubicBezTo>
                    <a:pt x="27" y="1412"/>
                    <a:pt x="29" y="1412"/>
                    <a:pt x="30" y="1411"/>
                  </a:cubicBezTo>
                  <a:cubicBezTo>
                    <a:pt x="30" y="1411"/>
                    <a:pt x="31" y="1411"/>
                    <a:pt x="31" y="1410"/>
                  </a:cubicBezTo>
                  <a:cubicBezTo>
                    <a:pt x="33" y="1410"/>
                    <a:pt x="34" y="1409"/>
                    <a:pt x="35" y="1409"/>
                  </a:cubicBezTo>
                  <a:cubicBezTo>
                    <a:pt x="35" y="1408"/>
                    <a:pt x="36" y="1408"/>
                    <a:pt x="36" y="1408"/>
                  </a:cubicBezTo>
                  <a:cubicBezTo>
                    <a:pt x="38" y="1407"/>
                    <a:pt x="39" y="1406"/>
                    <a:pt x="41" y="1405"/>
                  </a:cubicBezTo>
                  <a:cubicBezTo>
                    <a:pt x="41" y="1405"/>
                    <a:pt x="41" y="1405"/>
                    <a:pt x="41" y="1405"/>
                  </a:cubicBezTo>
                  <a:cubicBezTo>
                    <a:pt x="42" y="1404"/>
                    <a:pt x="44" y="1402"/>
                    <a:pt x="45" y="1401"/>
                  </a:cubicBezTo>
                  <a:cubicBezTo>
                    <a:pt x="45" y="1401"/>
                    <a:pt x="45" y="1401"/>
                    <a:pt x="45" y="1401"/>
                  </a:cubicBezTo>
                  <a:cubicBezTo>
                    <a:pt x="47" y="1400"/>
                    <a:pt x="48" y="1398"/>
                    <a:pt x="50" y="1397"/>
                  </a:cubicBezTo>
                  <a:cubicBezTo>
                    <a:pt x="50" y="1397"/>
                    <a:pt x="50" y="1397"/>
                    <a:pt x="50" y="1397"/>
                  </a:cubicBezTo>
                  <a:cubicBezTo>
                    <a:pt x="51" y="1395"/>
                    <a:pt x="52" y="1394"/>
                    <a:pt x="54" y="1392"/>
                  </a:cubicBezTo>
                  <a:cubicBezTo>
                    <a:pt x="54" y="1392"/>
                    <a:pt x="54" y="1392"/>
                    <a:pt x="54" y="1392"/>
                  </a:cubicBezTo>
                  <a:cubicBezTo>
                    <a:pt x="55" y="1391"/>
                    <a:pt x="56" y="1389"/>
                    <a:pt x="57" y="1387"/>
                  </a:cubicBezTo>
                  <a:cubicBezTo>
                    <a:pt x="57" y="1387"/>
                    <a:pt x="57" y="1387"/>
                    <a:pt x="57" y="1387"/>
                  </a:cubicBezTo>
                  <a:cubicBezTo>
                    <a:pt x="59" y="1386"/>
                    <a:pt x="60" y="1384"/>
                    <a:pt x="61" y="1382"/>
                  </a:cubicBezTo>
                  <a:cubicBezTo>
                    <a:pt x="61" y="1382"/>
                    <a:pt x="61" y="1382"/>
                    <a:pt x="61" y="1382"/>
                  </a:cubicBezTo>
                  <a:cubicBezTo>
                    <a:pt x="61" y="1381"/>
                    <a:pt x="62" y="1379"/>
                    <a:pt x="62" y="1378"/>
                  </a:cubicBezTo>
                  <a:cubicBezTo>
                    <a:pt x="63" y="1377"/>
                    <a:pt x="63" y="1377"/>
                    <a:pt x="63" y="1376"/>
                  </a:cubicBezTo>
                  <a:cubicBezTo>
                    <a:pt x="63" y="1376"/>
                    <a:pt x="63" y="1376"/>
                    <a:pt x="63" y="1376"/>
                  </a:cubicBezTo>
                  <a:cubicBezTo>
                    <a:pt x="64" y="1374"/>
                    <a:pt x="65" y="1372"/>
                    <a:pt x="66" y="1370"/>
                  </a:cubicBezTo>
                  <a:cubicBezTo>
                    <a:pt x="66" y="1370"/>
                    <a:pt x="66" y="1370"/>
                    <a:pt x="66" y="1370"/>
                  </a:cubicBezTo>
                  <a:cubicBezTo>
                    <a:pt x="66" y="1368"/>
                    <a:pt x="67" y="1366"/>
                    <a:pt x="67" y="1364"/>
                  </a:cubicBezTo>
                  <a:cubicBezTo>
                    <a:pt x="67" y="1364"/>
                    <a:pt x="67" y="1364"/>
                    <a:pt x="67" y="1364"/>
                  </a:cubicBezTo>
                  <a:cubicBezTo>
                    <a:pt x="68" y="1362"/>
                    <a:pt x="68" y="1359"/>
                    <a:pt x="68" y="1357"/>
                  </a:cubicBezTo>
                  <a:cubicBezTo>
                    <a:pt x="228" y="104"/>
                    <a:pt x="228" y="104"/>
                    <a:pt x="228" y="104"/>
                  </a:cubicBezTo>
                  <a:cubicBezTo>
                    <a:pt x="232" y="78"/>
                    <a:pt x="232" y="78"/>
                    <a:pt x="232" y="78"/>
                  </a:cubicBezTo>
                  <a:cubicBezTo>
                    <a:pt x="232" y="76"/>
                    <a:pt x="232" y="74"/>
                    <a:pt x="232" y="72"/>
                  </a:cubicBezTo>
                  <a:cubicBezTo>
                    <a:pt x="232" y="72"/>
                    <a:pt x="232" y="72"/>
                    <a:pt x="232" y="72"/>
                  </a:cubicBezTo>
                  <a:cubicBezTo>
                    <a:pt x="232" y="70"/>
                    <a:pt x="232" y="69"/>
                    <a:pt x="232" y="67"/>
                  </a:cubicBezTo>
                  <a:cubicBezTo>
                    <a:pt x="232" y="66"/>
                    <a:pt x="232" y="66"/>
                    <a:pt x="232" y="66"/>
                  </a:cubicBezTo>
                  <a:cubicBezTo>
                    <a:pt x="232" y="66"/>
                    <a:pt x="232" y="65"/>
                    <a:pt x="232" y="64"/>
                  </a:cubicBezTo>
                  <a:cubicBezTo>
                    <a:pt x="232" y="63"/>
                    <a:pt x="232" y="61"/>
                    <a:pt x="232" y="60"/>
                  </a:cubicBezTo>
                  <a:cubicBezTo>
                    <a:pt x="231" y="59"/>
                    <a:pt x="231" y="59"/>
                    <a:pt x="231" y="58"/>
                  </a:cubicBezTo>
                  <a:cubicBezTo>
                    <a:pt x="231" y="57"/>
                    <a:pt x="231" y="56"/>
                    <a:pt x="231" y="55"/>
                  </a:cubicBezTo>
                  <a:cubicBezTo>
                    <a:pt x="230" y="54"/>
                    <a:pt x="230" y="53"/>
                    <a:pt x="230" y="53"/>
                  </a:cubicBezTo>
                  <a:cubicBezTo>
                    <a:pt x="230" y="51"/>
                    <a:pt x="230" y="50"/>
                    <a:pt x="229" y="49"/>
                  </a:cubicBezTo>
                  <a:cubicBezTo>
                    <a:pt x="229" y="49"/>
                    <a:pt x="229" y="48"/>
                    <a:pt x="229" y="47"/>
                  </a:cubicBezTo>
                  <a:cubicBezTo>
                    <a:pt x="228" y="46"/>
                    <a:pt x="228" y="45"/>
                    <a:pt x="227" y="44"/>
                  </a:cubicBezTo>
                  <a:cubicBezTo>
                    <a:pt x="227" y="43"/>
                    <a:pt x="227" y="43"/>
                    <a:pt x="226" y="42"/>
                  </a:cubicBezTo>
                  <a:cubicBezTo>
                    <a:pt x="226" y="42"/>
                    <a:pt x="226" y="42"/>
                    <a:pt x="226" y="42"/>
                  </a:cubicBezTo>
                  <a:cubicBezTo>
                    <a:pt x="226" y="40"/>
                    <a:pt x="225" y="39"/>
                    <a:pt x="224" y="38"/>
                  </a:cubicBezTo>
                  <a:cubicBezTo>
                    <a:pt x="224" y="37"/>
                    <a:pt x="224" y="37"/>
                    <a:pt x="224" y="37"/>
                  </a:cubicBezTo>
                  <a:cubicBezTo>
                    <a:pt x="223" y="36"/>
                    <a:pt x="222" y="35"/>
                    <a:pt x="221" y="33"/>
                  </a:cubicBezTo>
                  <a:cubicBezTo>
                    <a:pt x="221" y="33"/>
                    <a:pt x="221" y="33"/>
                    <a:pt x="221" y="33"/>
                  </a:cubicBezTo>
                  <a:cubicBezTo>
                    <a:pt x="220" y="32"/>
                    <a:pt x="220" y="31"/>
                    <a:pt x="218" y="29"/>
                  </a:cubicBezTo>
                  <a:cubicBezTo>
                    <a:pt x="218" y="29"/>
                    <a:pt x="218" y="29"/>
                    <a:pt x="218" y="29"/>
                  </a:cubicBezTo>
                  <a:cubicBezTo>
                    <a:pt x="218" y="29"/>
                    <a:pt x="218" y="29"/>
                    <a:pt x="217" y="28"/>
                  </a:cubicBezTo>
                  <a:cubicBezTo>
                    <a:pt x="217" y="28"/>
                    <a:pt x="216" y="27"/>
                    <a:pt x="215" y="26"/>
                  </a:cubicBezTo>
                  <a:cubicBezTo>
                    <a:pt x="215" y="26"/>
                    <a:pt x="215" y="26"/>
                    <a:pt x="215" y="26"/>
                  </a:cubicBezTo>
                  <a:cubicBezTo>
                    <a:pt x="215" y="25"/>
                    <a:pt x="214" y="25"/>
                    <a:pt x="213" y="24"/>
                  </a:cubicBezTo>
                  <a:cubicBezTo>
                    <a:pt x="213" y="24"/>
                    <a:pt x="221" y="22"/>
                    <a:pt x="233" y="26"/>
                  </a:cubicBezTo>
                  <a:cubicBezTo>
                    <a:pt x="233" y="25"/>
                    <a:pt x="232" y="25"/>
                    <a:pt x="232" y="24"/>
                  </a:cubicBezTo>
                  <a:cubicBezTo>
                    <a:pt x="232" y="24"/>
                    <a:pt x="232" y="24"/>
                    <a:pt x="232" y="24"/>
                  </a:cubicBezTo>
                  <a:cubicBezTo>
                    <a:pt x="231" y="22"/>
                    <a:pt x="230" y="21"/>
                    <a:pt x="229" y="20"/>
                  </a:cubicBezTo>
                  <a:cubicBezTo>
                    <a:pt x="228" y="19"/>
                    <a:pt x="228" y="19"/>
                    <a:pt x="228" y="19"/>
                  </a:cubicBezTo>
                  <a:cubicBezTo>
                    <a:pt x="227" y="18"/>
                    <a:pt x="226" y="17"/>
                    <a:pt x="225" y="15"/>
                  </a:cubicBezTo>
                  <a:cubicBezTo>
                    <a:pt x="225" y="15"/>
                    <a:pt x="225" y="15"/>
                    <a:pt x="225" y="15"/>
                  </a:cubicBezTo>
                  <a:cubicBezTo>
                    <a:pt x="223" y="14"/>
                    <a:pt x="222" y="13"/>
                    <a:pt x="220" y="11"/>
                  </a:cubicBezTo>
                  <a:cubicBezTo>
                    <a:pt x="220" y="11"/>
                    <a:pt x="220" y="11"/>
                    <a:pt x="220" y="11"/>
                  </a:cubicBezTo>
                  <a:cubicBezTo>
                    <a:pt x="219" y="10"/>
                    <a:pt x="217" y="9"/>
                    <a:pt x="216" y="8"/>
                  </a:cubicBezTo>
                  <a:cubicBezTo>
                    <a:pt x="216" y="8"/>
                    <a:pt x="216" y="8"/>
                    <a:pt x="216" y="8"/>
                  </a:cubicBezTo>
                  <a:cubicBezTo>
                    <a:pt x="214" y="7"/>
                    <a:pt x="213" y="6"/>
                    <a:pt x="211" y="5"/>
                  </a:cubicBezTo>
                  <a:cubicBezTo>
                    <a:pt x="211" y="5"/>
                    <a:pt x="211" y="5"/>
                    <a:pt x="211" y="5"/>
                  </a:cubicBezTo>
                  <a:cubicBezTo>
                    <a:pt x="209" y="4"/>
                    <a:pt x="207" y="3"/>
                    <a:pt x="206" y="2"/>
                  </a:cubicBezTo>
                  <a:cubicBezTo>
                    <a:pt x="204" y="1"/>
                    <a:pt x="202" y="1"/>
                    <a:pt x="200" y="0"/>
                  </a:cubicBezTo>
                  <a:cubicBezTo>
                    <a:pt x="250" y="16"/>
                    <a:pt x="250" y="16"/>
                    <a:pt x="250" y="16"/>
                  </a:cubicBezTo>
                  <a:cubicBezTo>
                    <a:pt x="251" y="17"/>
                    <a:pt x="251" y="17"/>
                    <a:pt x="251" y="17"/>
                  </a:cubicBezTo>
                  <a:cubicBezTo>
                    <a:pt x="251" y="17"/>
                    <a:pt x="251" y="17"/>
                    <a:pt x="251" y="17"/>
                  </a:cubicBezTo>
                  <a:cubicBezTo>
                    <a:pt x="252" y="17"/>
                    <a:pt x="252" y="17"/>
                    <a:pt x="252" y="17"/>
                  </a:cubicBezTo>
                  <a:cubicBezTo>
                    <a:pt x="253" y="18"/>
                    <a:pt x="253" y="18"/>
                    <a:pt x="253" y="18"/>
                  </a:cubicBezTo>
                  <a:cubicBezTo>
                    <a:pt x="254" y="18"/>
                    <a:pt x="254" y="18"/>
                    <a:pt x="254" y="18"/>
                  </a:cubicBezTo>
                  <a:cubicBezTo>
                    <a:pt x="255" y="18"/>
                    <a:pt x="255" y="18"/>
                    <a:pt x="255" y="18"/>
                  </a:cubicBezTo>
                  <a:cubicBezTo>
                    <a:pt x="255" y="18"/>
                    <a:pt x="255" y="18"/>
                    <a:pt x="255" y="18"/>
                  </a:cubicBezTo>
                  <a:cubicBezTo>
                    <a:pt x="256" y="19"/>
                    <a:pt x="256" y="19"/>
                    <a:pt x="256" y="19"/>
                  </a:cubicBezTo>
                  <a:cubicBezTo>
                    <a:pt x="257" y="19"/>
                    <a:pt x="257" y="19"/>
                    <a:pt x="257" y="19"/>
                  </a:cubicBezTo>
                  <a:cubicBezTo>
                    <a:pt x="258" y="20"/>
                    <a:pt x="258" y="20"/>
                    <a:pt x="258" y="20"/>
                  </a:cubicBezTo>
                  <a:cubicBezTo>
                    <a:pt x="259" y="20"/>
                    <a:pt x="259" y="20"/>
                    <a:pt x="259" y="20"/>
                  </a:cubicBezTo>
                  <a:cubicBezTo>
                    <a:pt x="260" y="21"/>
                    <a:pt x="260" y="21"/>
                    <a:pt x="260" y="21"/>
                  </a:cubicBezTo>
                  <a:cubicBezTo>
                    <a:pt x="260" y="21"/>
                    <a:pt x="260" y="21"/>
                    <a:pt x="260" y="21"/>
                  </a:cubicBezTo>
                  <a:cubicBezTo>
                    <a:pt x="260" y="21"/>
                    <a:pt x="260" y="21"/>
                    <a:pt x="260" y="21"/>
                  </a:cubicBezTo>
                  <a:cubicBezTo>
                    <a:pt x="260" y="21"/>
                    <a:pt x="260" y="21"/>
                    <a:pt x="260" y="21"/>
                  </a:cubicBezTo>
                  <a:cubicBezTo>
                    <a:pt x="261" y="22"/>
                    <a:pt x="261" y="22"/>
                    <a:pt x="261" y="22"/>
                  </a:cubicBezTo>
                  <a:cubicBezTo>
                    <a:pt x="262" y="22"/>
                    <a:pt x="262" y="22"/>
                    <a:pt x="262" y="22"/>
                  </a:cubicBezTo>
                  <a:cubicBezTo>
                    <a:pt x="263" y="23"/>
                    <a:pt x="263" y="23"/>
                    <a:pt x="263" y="23"/>
                  </a:cubicBezTo>
                  <a:cubicBezTo>
                    <a:pt x="264" y="23"/>
                    <a:pt x="264" y="23"/>
                    <a:pt x="264" y="23"/>
                  </a:cubicBezTo>
                  <a:cubicBezTo>
                    <a:pt x="265" y="24"/>
                    <a:pt x="265" y="24"/>
                    <a:pt x="265" y="24"/>
                  </a:cubicBezTo>
                  <a:cubicBezTo>
                    <a:pt x="265" y="24"/>
                    <a:pt x="265" y="24"/>
                    <a:pt x="265" y="24"/>
                  </a:cubicBezTo>
                  <a:cubicBezTo>
                    <a:pt x="265" y="24"/>
                    <a:pt x="265" y="24"/>
                    <a:pt x="265" y="24"/>
                  </a:cubicBezTo>
                  <a:cubicBezTo>
                    <a:pt x="265" y="24"/>
                    <a:pt x="265" y="24"/>
                    <a:pt x="265" y="24"/>
                  </a:cubicBezTo>
                  <a:cubicBezTo>
                    <a:pt x="266" y="25"/>
                    <a:pt x="266" y="25"/>
                    <a:pt x="266" y="25"/>
                  </a:cubicBezTo>
                  <a:cubicBezTo>
                    <a:pt x="267" y="25"/>
                    <a:pt x="267" y="25"/>
                    <a:pt x="267" y="25"/>
                  </a:cubicBezTo>
                  <a:cubicBezTo>
                    <a:pt x="268" y="26"/>
                    <a:pt x="268" y="26"/>
                    <a:pt x="268" y="26"/>
                  </a:cubicBezTo>
                  <a:cubicBezTo>
                    <a:pt x="269" y="27"/>
                    <a:pt x="269" y="27"/>
                    <a:pt x="269" y="27"/>
                  </a:cubicBezTo>
                  <a:cubicBezTo>
                    <a:pt x="270" y="27"/>
                    <a:pt x="270" y="27"/>
                    <a:pt x="270" y="27"/>
                  </a:cubicBezTo>
                  <a:cubicBezTo>
                    <a:pt x="270" y="27"/>
                    <a:pt x="270" y="27"/>
                    <a:pt x="270" y="27"/>
                  </a:cubicBezTo>
                  <a:cubicBezTo>
                    <a:pt x="270" y="27"/>
                    <a:pt x="270" y="27"/>
                    <a:pt x="270" y="27"/>
                  </a:cubicBezTo>
                  <a:cubicBezTo>
                    <a:pt x="270" y="28"/>
                    <a:pt x="270" y="28"/>
                    <a:pt x="270" y="28"/>
                  </a:cubicBezTo>
                  <a:cubicBezTo>
                    <a:pt x="271" y="29"/>
                    <a:pt x="271" y="29"/>
                    <a:pt x="271" y="29"/>
                  </a:cubicBezTo>
                  <a:cubicBezTo>
                    <a:pt x="272" y="29"/>
                    <a:pt x="272" y="29"/>
                    <a:pt x="272" y="29"/>
                  </a:cubicBezTo>
                  <a:cubicBezTo>
                    <a:pt x="273" y="30"/>
                    <a:pt x="273" y="30"/>
                    <a:pt x="273" y="30"/>
                  </a:cubicBezTo>
                  <a:cubicBezTo>
                    <a:pt x="274" y="31"/>
                    <a:pt x="274" y="31"/>
                    <a:pt x="274" y="31"/>
                  </a:cubicBezTo>
                  <a:cubicBezTo>
                    <a:pt x="274" y="31"/>
                    <a:pt x="274" y="31"/>
                    <a:pt x="274" y="31"/>
                  </a:cubicBezTo>
                  <a:cubicBezTo>
                    <a:pt x="274" y="32"/>
                    <a:pt x="274" y="32"/>
                    <a:pt x="274" y="32"/>
                  </a:cubicBezTo>
                  <a:cubicBezTo>
                    <a:pt x="275" y="33"/>
                    <a:pt x="275" y="33"/>
                    <a:pt x="275" y="33"/>
                  </a:cubicBezTo>
                  <a:cubicBezTo>
                    <a:pt x="276" y="34"/>
                    <a:pt x="276" y="34"/>
                    <a:pt x="276" y="34"/>
                  </a:cubicBezTo>
                  <a:cubicBezTo>
                    <a:pt x="277" y="34"/>
                    <a:pt x="277" y="34"/>
                    <a:pt x="277" y="34"/>
                  </a:cubicBezTo>
                  <a:cubicBezTo>
                    <a:pt x="278" y="36"/>
                    <a:pt x="278" y="36"/>
                    <a:pt x="278" y="36"/>
                  </a:cubicBezTo>
                  <a:cubicBezTo>
                    <a:pt x="278" y="36"/>
                    <a:pt x="278" y="36"/>
                    <a:pt x="278" y="36"/>
                  </a:cubicBezTo>
                  <a:cubicBezTo>
                    <a:pt x="278" y="36"/>
                    <a:pt x="278" y="36"/>
                    <a:pt x="278" y="36"/>
                  </a:cubicBezTo>
                  <a:cubicBezTo>
                    <a:pt x="279" y="37"/>
                    <a:pt x="279" y="37"/>
                    <a:pt x="279" y="37"/>
                  </a:cubicBezTo>
                  <a:cubicBezTo>
                    <a:pt x="279" y="37"/>
                    <a:pt x="279" y="37"/>
                    <a:pt x="279" y="38"/>
                  </a:cubicBezTo>
                  <a:cubicBezTo>
                    <a:pt x="280" y="38"/>
                    <a:pt x="280" y="38"/>
                    <a:pt x="280" y="39"/>
                  </a:cubicBezTo>
                  <a:cubicBezTo>
                    <a:pt x="281" y="39"/>
                    <a:pt x="281" y="40"/>
                    <a:pt x="281" y="40"/>
                  </a:cubicBezTo>
                  <a:cubicBezTo>
                    <a:pt x="281" y="40"/>
                    <a:pt x="281" y="40"/>
                    <a:pt x="281" y="40"/>
                  </a:cubicBezTo>
                  <a:cubicBezTo>
                    <a:pt x="281" y="40"/>
                    <a:pt x="281" y="40"/>
                    <a:pt x="281" y="40"/>
                  </a:cubicBezTo>
                  <a:cubicBezTo>
                    <a:pt x="282" y="41"/>
                    <a:pt x="282" y="41"/>
                    <a:pt x="282" y="41"/>
                  </a:cubicBezTo>
                  <a:cubicBezTo>
                    <a:pt x="282" y="42"/>
                    <a:pt x="283" y="42"/>
                    <a:pt x="283" y="43"/>
                  </a:cubicBezTo>
                  <a:cubicBezTo>
                    <a:pt x="283" y="43"/>
                    <a:pt x="284" y="44"/>
                    <a:pt x="284" y="44"/>
                  </a:cubicBezTo>
                  <a:cubicBezTo>
                    <a:pt x="284" y="45"/>
                    <a:pt x="284" y="45"/>
                    <a:pt x="284" y="45"/>
                  </a:cubicBezTo>
                  <a:cubicBezTo>
                    <a:pt x="285" y="45"/>
                    <a:pt x="285" y="45"/>
                    <a:pt x="285" y="45"/>
                  </a:cubicBezTo>
                  <a:cubicBezTo>
                    <a:pt x="285" y="45"/>
                    <a:pt x="285" y="45"/>
                    <a:pt x="285" y="45"/>
                  </a:cubicBezTo>
                  <a:cubicBezTo>
                    <a:pt x="285" y="46"/>
                    <a:pt x="285" y="46"/>
                    <a:pt x="285" y="46"/>
                  </a:cubicBezTo>
                  <a:cubicBezTo>
                    <a:pt x="285" y="47"/>
                    <a:pt x="286" y="47"/>
                    <a:pt x="286" y="48"/>
                  </a:cubicBezTo>
                  <a:cubicBezTo>
                    <a:pt x="286" y="48"/>
                    <a:pt x="287" y="49"/>
                    <a:pt x="287" y="50"/>
                  </a:cubicBezTo>
                  <a:cubicBezTo>
                    <a:pt x="287" y="50"/>
                    <a:pt x="287" y="50"/>
                    <a:pt x="287" y="50"/>
                  </a:cubicBezTo>
                  <a:cubicBezTo>
                    <a:pt x="287" y="50"/>
                    <a:pt x="287" y="50"/>
                    <a:pt x="287" y="50"/>
                  </a:cubicBezTo>
                  <a:cubicBezTo>
                    <a:pt x="287" y="51"/>
                    <a:pt x="287" y="51"/>
                    <a:pt x="287" y="51"/>
                  </a:cubicBezTo>
                  <a:cubicBezTo>
                    <a:pt x="288" y="51"/>
                    <a:pt x="288" y="51"/>
                    <a:pt x="288" y="52"/>
                  </a:cubicBezTo>
                  <a:cubicBezTo>
                    <a:pt x="288" y="52"/>
                    <a:pt x="288" y="53"/>
                    <a:pt x="289" y="53"/>
                  </a:cubicBezTo>
                  <a:cubicBezTo>
                    <a:pt x="289" y="55"/>
                    <a:pt x="290" y="56"/>
                    <a:pt x="290" y="57"/>
                  </a:cubicBezTo>
                  <a:cubicBezTo>
                    <a:pt x="290" y="58"/>
                    <a:pt x="290" y="58"/>
                    <a:pt x="290" y="58"/>
                  </a:cubicBezTo>
                  <a:cubicBezTo>
                    <a:pt x="291" y="59"/>
                    <a:pt x="291" y="59"/>
                    <a:pt x="291" y="60"/>
                  </a:cubicBezTo>
                  <a:cubicBezTo>
                    <a:pt x="291" y="61"/>
                    <a:pt x="292" y="62"/>
                    <a:pt x="292" y="63"/>
                  </a:cubicBezTo>
                  <a:cubicBezTo>
                    <a:pt x="292" y="64"/>
                    <a:pt x="292" y="64"/>
                    <a:pt x="292" y="65"/>
                  </a:cubicBezTo>
                  <a:cubicBezTo>
                    <a:pt x="292" y="65"/>
                    <a:pt x="292" y="66"/>
                    <a:pt x="293" y="66"/>
                  </a:cubicBezTo>
                  <a:cubicBezTo>
                    <a:pt x="293" y="67"/>
                    <a:pt x="293" y="67"/>
                    <a:pt x="293" y="68"/>
                  </a:cubicBezTo>
                  <a:cubicBezTo>
                    <a:pt x="293" y="69"/>
                    <a:pt x="293" y="69"/>
                    <a:pt x="293" y="70"/>
                  </a:cubicBezTo>
                  <a:cubicBezTo>
                    <a:pt x="293" y="71"/>
                    <a:pt x="294" y="71"/>
                    <a:pt x="294" y="72"/>
                  </a:cubicBezTo>
                  <a:cubicBezTo>
                    <a:pt x="294" y="73"/>
                    <a:pt x="294" y="73"/>
                    <a:pt x="294" y="73"/>
                  </a:cubicBezTo>
                  <a:cubicBezTo>
                    <a:pt x="294" y="74"/>
                    <a:pt x="294" y="76"/>
                    <a:pt x="294" y="77"/>
                  </a:cubicBezTo>
                  <a:cubicBezTo>
                    <a:pt x="294" y="78"/>
                    <a:pt x="294" y="78"/>
                    <a:pt x="294" y="79"/>
                  </a:cubicBezTo>
                  <a:cubicBezTo>
                    <a:pt x="294" y="79"/>
                    <a:pt x="294" y="80"/>
                    <a:pt x="294" y="80"/>
                  </a:cubicBezTo>
                  <a:cubicBezTo>
                    <a:pt x="294" y="81"/>
                    <a:pt x="294" y="81"/>
                    <a:pt x="294" y="81"/>
                  </a:cubicBezTo>
                  <a:close/>
                </a:path>
              </a:pathLst>
            </a:custGeom>
            <a:solidFill>
              <a:srgbClr val="BBBBC4"/>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7" name="îśḷïḓé"/>
            <p:cNvSpPr/>
            <p:nvPr/>
          </p:nvSpPr>
          <p:spPr bwMode="auto">
            <a:xfrm>
              <a:off x="5345113" y="5737225"/>
              <a:ext cx="195263" cy="90488"/>
            </a:xfrm>
            <a:custGeom>
              <a:avLst/>
              <a:gdLst>
                <a:gd name="T0" fmla="*/ 125 w 125"/>
                <a:gd name="T1" fmla="*/ 13 h 58"/>
                <a:gd name="T2" fmla="*/ 124 w 125"/>
                <a:gd name="T3" fmla="*/ 15 h 58"/>
                <a:gd name="T4" fmla="*/ 123 w 125"/>
                <a:gd name="T5" fmla="*/ 17 h 58"/>
                <a:gd name="T6" fmla="*/ 123 w 125"/>
                <a:gd name="T7" fmla="*/ 17 h 58"/>
                <a:gd name="T8" fmla="*/ 122 w 125"/>
                <a:gd name="T9" fmla="*/ 18 h 58"/>
                <a:gd name="T10" fmla="*/ 121 w 125"/>
                <a:gd name="T11" fmla="*/ 20 h 58"/>
                <a:gd name="T12" fmla="*/ 120 w 125"/>
                <a:gd name="T13" fmla="*/ 21 h 58"/>
                <a:gd name="T14" fmla="*/ 119 w 125"/>
                <a:gd name="T15" fmla="*/ 23 h 58"/>
                <a:gd name="T16" fmla="*/ 119 w 125"/>
                <a:gd name="T17" fmla="*/ 24 h 58"/>
                <a:gd name="T18" fmla="*/ 118 w 125"/>
                <a:gd name="T19" fmla="*/ 25 h 58"/>
                <a:gd name="T20" fmla="*/ 116 w 125"/>
                <a:gd name="T21" fmla="*/ 27 h 58"/>
                <a:gd name="T22" fmla="*/ 115 w 125"/>
                <a:gd name="T23" fmla="*/ 29 h 58"/>
                <a:gd name="T24" fmla="*/ 114 w 125"/>
                <a:gd name="T25" fmla="*/ 30 h 58"/>
                <a:gd name="T26" fmla="*/ 113 w 125"/>
                <a:gd name="T27" fmla="*/ 31 h 58"/>
                <a:gd name="T28" fmla="*/ 112 w 125"/>
                <a:gd name="T29" fmla="*/ 33 h 58"/>
                <a:gd name="T30" fmla="*/ 110 w 125"/>
                <a:gd name="T31" fmla="*/ 35 h 58"/>
                <a:gd name="T32" fmla="*/ 109 w 125"/>
                <a:gd name="T33" fmla="*/ 35 h 58"/>
                <a:gd name="T34" fmla="*/ 108 w 125"/>
                <a:gd name="T35" fmla="*/ 36 h 58"/>
                <a:gd name="T36" fmla="*/ 106 w 125"/>
                <a:gd name="T37" fmla="*/ 38 h 58"/>
                <a:gd name="T38" fmla="*/ 104 w 125"/>
                <a:gd name="T39" fmla="*/ 40 h 58"/>
                <a:gd name="T40" fmla="*/ 104 w 125"/>
                <a:gd name="T41" fmla="*/ 40 h 58"/>
                <a:gd name="T42" fmla="*/ 102 w 125"/>
                <a:gd name="T43" fmla="*/ 42 h 58"/>
                <a:gd name="T44" fmla="*/ 99 w 125"/>
                <a:gd name="T45" fmla="*/ 45 h 58"/>
                <a:gd name="T46" fmla="*/ 98 w 125"/>
                <a:gd name="T47" fmla="*/ 45 h 58"/>
                <a:gd name="T48" fmla="*/ 96 w 125"/>
                <a:gd name="T49" fmla="*/ 47 h 58"/>
                <a:gd name="T50" fmla="*/ 93 w 125"/>
                <a:gd name="T51" fmla="*/ 48 h 58"/>
                <a:gd name="T52" fmla="*/ 87 w 125"/>
                <a:gd name="T53" fmla="*/ 51 h 58"/>
                <a:gd name="T54" fmla="*/ 84 w 125"/>
                <a:gd name="T55" fmla="*/ 53 h 58"/>
                <a:gd name="T56" fmla="*/ 80 w 125"/>
                <a:gd name="T57" fmla="*/ 55 h 58"/>
                <a:gd name="T58" fmla="*/ 74 w 125"/>
                <a:gd name="T59" fmla="*/ 56 h 58"/>
                <a:gd name="T60" fmla="*/ 71 w 125"/>
                <a:gd name="T61" fmla="*/ 57 h 58"/>
                <a:gd name="T62" fmla="*/ 65 w 125"/>
                <a:gd name="T63" fmla="*/ 58 h 58"/>
                <a:gd name="T64" fmla="*/ 60 w 125"/>
                <a:gd name="T65" fmla="*/ 58 h 58"/>
                <a:gd name="T66" fmla="*/ 51 w 125"/>
                <a:gd name="T67" fmla="*/ 58 h 58"/>
                <a:gd name="T68" fmla="*/ 7 w 125"/>
                <a:gd name="T69" fmla="*/ 52 h 58"/>
                <a:gd name="T70" fmla="*/ 13 w 125"/>
                <a:gd name="T71" fmla="*/ 52 h 58"/>
                <a:gd name="T72" fmla="*/ 20 w 125"/>
                <a:gd name="T73" fmla="*/ 51 h 58"/>
                <a:gd name="T74" fmla="*/ 28 w 125"/>
                <a:gd name="T75" fmla="*/ 49 h 58"/>
                <a:gd name="T76" fmla="*/ 34 w 125"/>
                <a:gd name="T77" fmla="*/ 46 h 58"/>
                <a:gd name="T78" fmla="*/ 40 w 125"/>
                <a:gd name="T79" fmla="*/ 43 h 58"/>
                <a:gd name="T80" fmla="*/ 42 w 125"/>
                <a:gd name="T81" fmla="*/ 42 h 58"/>
                <a:gd name="T82" fmla="*/ 7 w 125"/>
                <a:gd name="T83" fmla="*/ 38 h 58"/>
                <a:gd name="T84" fmla="*/ 13 w 125"/>
                <a:gd name="T85" fmla="*/ 38 h 58"/>
                <a:gd name="T86" fmla="*/ 18 w 125"/>
                <a:gd name="T87" fmla="*/ 37 h 58"/>
                <a:gd name="T88" fmla="*/ 25 w 125"/>
                <a:gd name="T89" fmla="*/ 35 h 58"/>
                <a:gd name="T90" fmla="*/ 30 w 125"/>
                <a:gd name="T91" fmla="*/ 33 h 58"/>
                <a:gd name="T92" fmla="*/ 35 w 125"/>
                <a:gd name="T93" fmla="*/ 31 h 58"/>
                <a:gd name="T94" fmla="*/ 41 w 125"/>
                <a:gd name="T95" fmla="*/ 27 h 58"/>
                <a:gd name="T96" fmla="*/ 45 w 125"/>
                <a:gd name="T97" fmla="*/ 23 h 58"/>
                <a:gd name="T98" fmla="*/ 50 w 125"/>
                <a:gd name="T99" fmla="*/ 19 h 58"/>
                <a:gd name="T100" fmla="*/ 54 w 125"/>
                <a:gd name="T101" fmla="*/ 14 h 58"/>
                <a:gd name="T102" fmla="*/ 57 w 125"/>
                <a:gd name="T103" fmla="*/ 9 h 58"/>
                <a:gd name="T104" fmla="*/ 61 w 125"/>
                <a:gd name="T105" fmla="*/ 4 h 58"/>
                <a:gd name="T106" fmla="*/ 62 w 125"/>
                <a:gd name="T10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 h="58">
                  <a:moveTo>
                    <a:pt x="125" y="12"/>
                  </a:moveTo>
                  <a:cubicBezTo>
                    <a:pt x="125" y="13"/>
                    <a:pt x="125" y="13"/>
                    <a:pt x="125" y="13"/>
                  </a:cubicBezTo>
                  <a:cubicBezTo>
                    <a:pt x="124" y="14"/>
                    <a:pt x="124" y="14"/>
                    <a:pt x="124" y="14"/>
                  </a:cubicBezTo>
                  <a:cubicBezTo>
                    <a:pt x="124" y="15"/>
                    <a:pt x="124" y="15"/>
                    <a:pt x="124" y="15"/>
                  </a:cubicBezTo>
                  <a:cubicBezTo>
                    <a:pt x="123" y="16"/>
                    <a:pt x="123" y="16"/>
                    <a:pt x="123" y="16"/>
                  </a:cubicBezTo>
                  <a:cubicBezTo>
                    <a:pt x="123" y="17"/>
                    <a:pt x="123" y="17"/>
                    <a:pt x="123" y="17"/>
                  </a:cubicBezTo>
                  <a:cubicBezTo>
                    <a:pt x="123" y="17"/>
                    <a:pt x="123" y="17"/>
                    <a:pt x="123" y="17"/>
                  </a:cubicBezTo>
                  <a:cubicBezTo>
                    <a:pt x="123" y="17"/>
                    <a:pt x="123" y="17"/>
                    <a:pt x="123" y="17"/>
                  </a:cubicBezTo>
                  <a:cubicBezTo>
                    <a:pt x="123" y="17"/>
                    <a:pt x="123" y="17"/>
                    <a:pt x="123" y="17"/>
                  </a:cubicBezTo>
                  <a:cubicBezTo>
                    <a:pt x="122" y="18"/>
                    <a:pt x="122" y="18"/>
                    <a:pt x="122" y="18"/>
                  </a:cubicBezTo>
                  <a:cubicBezTo>
                    <a:pt x="122" y="19"/>
                    <a:pt x="122" y="19"/>
                    <a:pt x="122" y="19"/>
                  </a:cubicBezTo>
                  <a:cubicBezTo>
                    <a:pt x="121" y="20"/>
                    <a:pt x="121" y="20"/>
                    <a:pt x="121" y="20"/>
                  </a:cubicBezTo>
                  <a:cubicBezTo>
                    <a:pt x="121" y="20"/>
                    <a:pt x="121" y="20"/>
                    <a:pt x="121" y="20"/>
                  </a:cubicBezTo>
                  <a:cubicBezTo>
                    <a:pt x="120" y="21"/>
                    <a:pt x="120" y="21"/>
                    <a:pt x="120" y="21"/>
                  </a:cubicBezTo>
                  <a:cubicBezTo>
                    <a:pt x="119" y="22"/>
                    <a:pt x="119" y="22"/>
                    <a:pt x="119" y="22"/>
                  </a:cubicBezTo>
                  <a:cubicBezTo>
                    <a:pt x="119" y="23"/>
                    <a:pt x="119" y="23"/>
                    <a:pt x="119" y="23"/>
                  </a:cubicBezTo>
                  <a:cubicBezTo>
                    <a:pt x="119" y="24"/>
                    <a:pt x="119" y="24"/>
                    <a:pt x="119" y="24"/>
                  </a:cubicBezTo>
                  <a:cubicBezTo>
                    <a:pt x="119" y="24"/>
                    <a:pt x="119" y="24"/>
                    <a:pt x="119" y="24"/>
                  </a:cubicBezTo>
                  <a:cubicBezTo>
                    <a:pt x="118" y="24"/>
                    <a:pt x="118" y="24"/>
                    <a:pt x="118" y="24"/>
                  </a:cubicBezTo>
                  <a:cubicBezTo>
                    <a:pt x="118" y="25"/>
                    <a:pt x="118" y="25"/>
                    <a:pt x="118" y="25"/>
                  </a:cubicBezTo>
                  <a:cubicBezTo>
                    <a:pt x="117" y="26"/>
                    <a:pt x="117" y="26"/>
                    <a:pt x="117" y="26"/>
                  </a:cubicBezTo>
                  <a:cubicBezTo>
                    <a:pt x="116" y="27"/>
                    <a:pt x="116" y="27"/>
                    <a:pt x="116" y="27"/>
                  </a:cubicBezTo>
                  <a:cubicBezTo>
                    <a:pt x="116" y="28"/>
                    <a:pt x="116" y="28"/>
                    <a:pt x="116" y="28"/>
                  </a:cubicBezTo>
                  <a:cubicBezTo>
                    <a:pt x="115" y="29"/>
                    <a:pt x="115" y="29"/>
                    <a:pt x="115" y="29"/>
                  </a:cubicBezTo>
                  <a:cubicBezTo>
                    <a:pt x="114" y="30"/>
                    <a:pt x="114" y="30"/>
                    <a:pt x="114" y="30"/>
                  </a:cubicBezTo>
                  <a:cubicBezTo>
                    <a:pt x="114" y="30"/>
                    <a:pt x="114" y="30"/>
                    <a:pt x="114" y="30"/>
                  </a:cubicBezTo>
                  <a:cubicBezTo>
                    <a:pt x="114" y="30"/>
                    <a:pt x="114" y="30"/>
                    <a:pt x="114" y="30"/>
                  </a:cubicBezTo>
                  <a:cubicBezTo>
                    <a:pt x="113" y="31"/>
                    <a:pt x="113" y="31"/>
                    <a:pt x="113" y="31"/>
                  </a:cubicBezTo>
                  <a:cubicBezTo>
                    <a:pt x="113" y="32"/>
                    <a:pt x="113" y="32"/>
                    <a:pt x="113" y="32"/>
                  </a:cubicBezTo>
                  <a:cubicBezTo>
                    <a:pt x="112" y="33"/>
                    <a:pt x="112" y="33"/>
                    <a:pt x="112" y="33"/>
                  </a:cubicBezTo>
                  <a:cubicBezTo>
                    <a:pt x="111" y="34"/>
                    <a:pt x="111" y="34"/>
                    <a:pt x="111" y="34"/>
                  </a:cubicBezTo>
                  <a:cubicBezTo>
                    <a:pt x="110" y="35"/>
                    <a:pt x="110" y="35"/>
                    <a:pt x="110" y="35"/>
                  </a:cubicBezTo>
                  <a:cubicBezTo>
                    <a:pt x="109" y="35"/>
                    <a:pt x="109" y="35"/>
                    <a:pt x="109" y="35"/>
                  </a:cubicBezTo>
                  <a:cubicBezTo>
                    <a:pt x="109" y="35"/>
                    <a:pt x="109" y="35"/>
                    <a:pt x="109" y="35"/>
                  </a:cubicBezTo>
                  <a:cubicBezTo>
                    <a:pt x="109" y="35"/>
                    <a:pt x="109" y="35"/>
                    <a:pt x="109" y="35"/>
                  </a:cubicBezTo>
                  <a:cubicBezTo>
                    <a:pt x="108" y="36"/>
                    <a:pt x="108" y="36"/>
                    <a:pt x="108" y="36"/>
                  </a:cubicBezTo>
                  <a:cubicBezTo>
                    <a:pt x="107" y="37"/>
                    <a:pt x="107" y="37"/>
                    <a:pt x="107"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4" y="41"/>
                    <a:pt x="103" y="41"/>
                    <a:pt x="103" y="41"/>
                  </a:cubicBezTo>
                  <a:cubicBezTo>
                    <a:pt x="102" y="42"/>
                    <a:pt x="102" y="42"/>
                    <a:pt x="102" y="42"/>
                  </a:cubicBezTo>
                  <a:cubicBezTo>
                    <a:pt x="101" y="43"/>
                    <a:pt x="101" y="43"/>
                    <a:pt x="100" y="43"/>
                  </a:cubicBezTo>
                  <a:cubicBezTo>
                    <a:pt x="100" y="44"/>
                    <a:pt x="99" y="44"/>
                    <a:pt x="99" y="45"/>
                  </a:cubicBezTo>
                  <a:cubicBezTo>
                    <a:pt x="99" y="45"/>
                    <a:pt x="99" y="45"/>
                    <a:pt x="99" y="45"/>
                  </a:cubicBezTo>
                  <a:cubicBezTo>
                    <a:pt x="98" y="45"/>
                    <a:pt x="98" y="45"/>
                    <a:pt x="98" y="45"/>
                  </a:cubicBezTo>
                  <a:cubicBezTo>
                    <a:pt x="98" y="45"/>
                    <a:pt x="98" y="45"/>
                    <a:pt x="97" y="46"/>
                  </a:cubicBezTo>
                  <a:cubicBezTo>
                    <a:pt x="97" y="46"/>
                    <a:pt x="96" y="46"/>
                    <a:pt x="96" y="47"/>
                  </a:cubicBezTo>
                  <a:cubicBezTo>
                    <a:pt x="95" y="47"/>
                    <a:pt x="95" y="47"/>
                    <a:pt x="94" y="48"/>
                  </a:cubicBezTo>
                  <a:cubicBezTo>
                    <a:pt x="93" y="48"/>
                    <a:pt x="93" y="48"/>
                    <a:pt x="93" y="48"/>
                  </a:cubicBezTo>
                  <a:cubicBezTo>
                    <a:pt x="92" y="49"/>
                    <a:pt x="92" y="49"/>
                    <a:pt x="91" y="49"/>
                  </a:cubicBezTo>
                  <a:cubicBezTo>
                    <a:pt x="90" y="50"/>
                    <a:pt x="89" y="51"/>
                    <a:pt x="87" y="51"/>
                  </a:cubicBezTo>
                  <a:cubicBezTo>
                    <a:pt x="87" y="52"/>
                    <a:pt x="86" y="52"/>
                    <a:pt x="85" y="52"/>
                  </a:cubicBezTo>
                  <a:cubicBezTo>
                    <a:pt x="85" y="52"/>
                    <a:pt x="84" y="53"/>
                    <a:pt x="84" y="53"/>
                  </a:cubicBezTo>
                  <a:cubicBezTo>
                    <a:pt x="83" y="53"/>
                    <a:pt x="82" y="54"/>
                    <a:pt x="81" y="54"/>
                  </a:cubicBezTo>
                  <a:cubicBezTo>
                    <a:pt x="80" y="54"/>
                    <a:pt x="80" y="54"/>
                    <a:pt x="80" y="55"/>
                  </a:cubicBezTo>
                  <a:cubicBezTo>
                    <a:pt x="79" y="55"/>
                    <a:pt x="79" y="55"/>
                    <a:pt x="79" y="55"/>
                  </a:cubicBezTo>
                  <a:cubicBezTo>
                    <a:pt x="77" y="55"/>
                    <a:pt x="75" y="56"/>
                    <a:pt x="74" y="56"/>
                  </a:cubicBezTo>
                  <a:cubicBezTo>
                    <a:pt x="73" y="56"/>
                    <a:pt x="73" y="56"/>
                    <a:pt x="73" y="56"/>
                  </a:cubicBezTo>
                  <a:cubicBezTo>
                    <a:pt x="73" y="56"/>
                    <a:pt x="72" y="57"/>
                    <a:pt x="71" y="57"/>
                  </a:cubicBezTo>
                  <a:cubicBezTo>
                    <a:pt x="70" y="57"/>
                    <a:pt x="68" y="57"/>
                    <a:pt x="67" y="57"/>
                  </a:cubicBezTo>
                  <a:cubicBezTo>
                    <a:pt x="66" y="58"/>
                    <a:pt x="65" y="58"/>
                    <a:pt x="65" y="58"/>
                  </a:cubicBezTo>
                  <a:cubicBezTo>
                    <a:pt x="64" y="58"/>
                    <a:pt x="63" y="58"/>
                    <a:pt x="63" y="58"/>
                  </a:cubicBezTo>
                  <a:cubicBezTo>
                    <a:pt x="62" y="58"/>
                    <a:pt x="61" y="58"/>
                    <a:pt x="60" y="58"/>
                  </a:cubicBezTo>
                  <a:cubicBezTo>
                    <a:pt x="58" y="58"/>
                    <a:pt x="58" y="58"/>
                    <a:pt x="58" y="58"/>
                  </a:cubicBezTo>
                  <a:cubicBezTo>
                    <a:pt x="56" y="58"/>
                    <a:pt x="54" y="58"/>
                    <a:pt x="51" y="58"/>
                  </a:cubicBezTo>
                  <a:cubicBezTo>
                    <a:pt x="0" y="52"/>
                    <a:pt x="0" y="52"/>
                    <a:pt x="0" y="52"/>
                  </a:cubicBezTo>
                  <a:cubicBezTo>
                    <a:pt x="2" y="52"/>
                    <a:pt x="4" y="52"/>
                    <a:pt x="7" y="52"/>
                  </a:cubicBezTo>
                  <a:cubicBezTo>
                    <a:pt x="7" y="52"/>
                    <a:pt x="8" y="52"/>
                    <a:pt x="9" y="52"/>
                  </a:cubicBezTo>
                  <a:cubicBezTo>
                    <a:pt x="10" y="52"/>
                    <a:pt x="12" y="52"/>
                    <a:pt x="13" y="52"/>
                  </a:cubicBezTo>
                  <a:cubicBezTo>
                    <a:pt x="14" y="52"/>
                    <a:pt x="15" y="52"/>
                    <a:pt x="15" y="52"/>
                  </a:cubicBezTo>
                  <a:cubicBezTo>
                    <a:pt x="17" y="51"/>
                    <a:pt x="19" y="51"/>
                    <a:pt x="20" y="51"/>
                  </a:cubicBezTo>
                  <a:cubicBezTo>
                    <a:pt x="21" y="51"/>
                    <a:pt x="21" y="51"/>
                    <a:pt x="22" y="51"/>
                  </a:cubicBezTo>
                  <a:cubicBezTo>
                    <a:pt x="24" y="50"/>
                    <a:pt x="26" y="49"/>
                    <a:pt x="28" y="49"/>
                  </a:cubicBezTo>
                  <a:cubicBezTo>
                    <a:pt x="29" y="49"/>
                    <a:pt x="29" y="48"/>
                    <a:pt x="29" y="48"/>
                  </a:cubicBezTo>
                  <a:cubicBezTo>
                    <a:pt x="31" y="48"/>
                    <a:pt x="33" y="47"/>
                    <a:pt x="34" y="46"/>
                  </a:cubicBezTo>
                  <a:cubicBezTo>
                    <a:pt x="35" y="46"/>
                    <a:pt x="35" y="46"/>
                    <a:pt x="36" y="46"/>
                  </a:cubicBezTo>
                  <a:cubicBezTo>
                    <a:pt x="38" y="45"/>
                    <a:pt x="39" y="44"/>
                    <a:pt x="40" y="43"/>
                  </a:cubicBezTo>
                  <a:cubicBezTo>
                    <a:pt x="41" y="43"/>
                    <a:pt x="41" y="43"/>
                    <a:pt x="42" y="42"/>
                  </a:cubicBezTo>
                  <a:cubicBezTo>
                    <a:pt x="42" y="42"/>
                    <a:pt x="42" y="42"/>
                    <a:pt x="42" y="42"/>
                  </a:cubicBezTo>
                  <a:cubicBezTo>
                    <a:pt x="2" y="37"/>
                    <a:pt x="2" y="37"/>
                    <a:pt x="2" y="37"/>
                  </a:cubicBezTo>
                  <a:cubicBezTo>
                    <a:pt x="4" y="38"/>
                    <a:pt x="5" y="38"/>
                    <a:pt x="7" y="38"/>
                  </a:cubicBezTo>
                  <a:cubicBezTo>
                    <a:pt x="8" y="38"/>
                    <a:pt x="8" y="38"/>
                    <a:pt x="9" y="38"/>
                  </a:cubicBezTo>
                  <a:cubicBezTo>
                    <a:pt x="10" y="38"/>
                    <a:pt x="11" y="38"/>
                    <a:pt x="13" y="38"/>
                  </a:cubicBezTo>
                  <a:cubicBezTo>
                    <a:pt x="13" y="38"/>
                    <a:pt x="14" y="37"/>
                    <a:pt x="15" y="37"/>
                  </a:cubicBezTo>
                  <a:cubicBezTo>
                    <a:pt x="16" y="37"/>
                    <a:pt x="17" y="37"/>
                    <a:pt x="18" y="37"/>
                  </a:cubicBezTo>
                  <a:cubicBezTo>
                    <a:pt x="19" y="37"/>
                    <a:pt x="19" y="37"/>
                    <a:pt x="20" y="36"/>
                  </a:cubicBezTo>
                  <a:cubicBezTo>
                    <a:pt x="22" y="36"/>
                    <a:pt x="23" y="36"/>
                    <a:pt x="25" y="35"/>
                  </a:cubicBezTo>
                  <a:cubicBezTo>
                    <a:pt x="25" y="35"/>
                    <a:pt x="26" y="35"/>
                    <a:pt x="26" y="35"/>
                  </a:cubicBezTo>
                  <a:cubicBezTo>
                    <a:pt x="27" y="34"/>
                    <a:pt x="29" y="34"/>
                    <a:pt x="30" y="33"/>
                  </a:cubicBezTo>
                  <a:cubicBezTo>
                    <a:pt x="30" y="33"/>
                    <a:pt x="31" y="33"/>
                    <a:pt x="31" y="32"/>
                  </a:cubicBezTo>
                  <a:cubicBezTo>
                    <a:pt x="33" y="32"/>
                    <a:pt x="34" y="31"/>
                    <a:pt x="35" y="31"/>
                  </a:cubicBezTo>
                  <a:cubicBezTo>
                    <a:pt x="35" y="30"/>
                    <a:pt x="36" y="30"/>
                    <a:pt x="36" y="30"/>
                  </a:cubicBezTo>
                  <a:cubicBezTo>
                    <a:pt x="38" y="29"/>
                    <a:pt x="39" y="28"/>
                    <a:pt x="41" y="27"/>
                  </a:cubicBezTo>
                  <a:cubicBezTo>
                    <a:pt x="41" y="27"/>
                    <a:pt x="41" y="27"/>
                    <a:pt x="41" y="27"/>
                  </a:cubicBezTo>
                  <a:cubicBezTo>
                    <a:pt x="42" y="26"/>
                    <a:pt x="44" y="24"/>
                    <a:pt x="45" y="23"/>
                  </a:cubicBezTo>
                  <a:cubicBezTo>
                    <a:pt x="45" y="23"/>
                    <a:pt x="45" y="23"/>
                    <a:pt x="45" y="23"/>
                  </a:cubicBezTo>
                  <a:cubicBezTo>
                    <a:pt x="47" y="22"/>
                    <a:pt x="48" y="20"/>
                    <a:pt x="50" y="19"/>
                  </a:cubicBezTo>
                  <a:cubicBezTo>
                    <a:pt x="50" y="19"/>
                    <a:pt x="50" y="19"/>
                    <a:pt x="50" y="19"/>
                  </a:cubicBezTo>
                  <a:cubicBezTo>
                    <a:pt x="51" y="17"/>
                    <a:pt x="52" y="16"/>
                    <a:pt x="54" y="14"/>
                  </a:cubicBezTo>
                  <a:cubicBezTo>
                    <a:pt x="54" y="14"/>
                    <a:pt x="54" y="14"/>
                    <a:pt x="54" y="14"/>
                  </a:cubicBezTo>
                  <a:cubicBezTo>
                    <a:pt x="55" y="13"/>
                    <a:pt x="56" y="11"/>
                    <a:pt x="57" y="9"/>
                  </a:cubicBezTo>
                  <a:cubicBezTo>
                    <a:pt x="57" y="9"/>
                    <a:pt x="57" y="9"/>
                    <a:pt x="57" y="9"/>
                  </a:cubicBezTo>
                  <a:cubicBezTo>
                    <a:pt x="59" y="8"/>
                    <a:pt x="60" y="6"/>
                    <a:pt x="61" y="4"/>
                  </a:cubicBezTo>
                  <a:cubicBezTo>
                    <a:pt x="61" y="4"/>
                    <a:pt x="61" y="4"/>
                    <a:pt x="61" y="4"/>
                  </a:cubicBezTo>
                  <a:cubicBezTo>
                    <a:pt x="61" y="3"/>
                    <a:pt x="62" y="1"/>
                    <a:pt x="62" y="0"/>
                  </a:cubicBezTo>
                  <a:lnTo>
                    <a:pt x="125" y="12"/>
                  </a:lnTo>
                  <a:close/>
                </a:path>
              </a:pathLst>
            </a:custGeom>
            <a:solidFill>
              <a:srgbClr val="8B8BA5"/>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8" name="íṣ1ïḍe"/>
            <p:cNvSpPr/>
            <p:nvPr/>
          </p:nvSpPr>
          <p:spPr bwMode="auto">
            <a:xfrm>
              <a:off x="5699125" y="3635375"/>
              <a:ext cx="106363" cy="136525"/>
            </a:xfrm>
            <a:custGeom>
              <a:avLst/>
              <a:gdLst>
                <a:gd name="T0" fmla="*/ 68 w 68"/>
                <a:gd name="T1" fmla="*/ 48 h 87"/>
                <a:gd name="T2" fmla="*/ 68 w 68"/>
                <a:gd name="T3" fmla="*/ 51 h 87"/>
                <a:gd name="T4" fmla="*/ 68 w 68"/>
                <a:gd name="T5" fmla="*/ 53 h 87"/>
                <a:gd name="T6" fmla="*/ 68 w 68"/>
                <a:gd name="T7" fmla="*/ 54 h 87"/>
                <a:gd name="T8" fmla="*/ 68 w 68"/>
                <a:gd name="T9" fmla="*/ 54 h 87"/>
                <a:gd name="T10" fmla="*/ 68 w 68"/>
                <a:gd name="T11" fmla="*/ 55 h 87"/>
                <a:gd name="T12" fmla="*/ 68 w 68"/>
                <a:gd name="T13" fmla="*/ 57 h 87"/>
                <a:gd name="T14" fmla="*/ 68 w 68"/>
                <a:gd name="T15" fmla="*/ 58 h 87"/>
                <a:gd name="T16" fmla="*/ 68 w 68"/>
                <a:gd name="T17" fmla="*/ 60 h 87"/>
                <a:gd name="T18" fmla="*/ 68 w 68"/>
                <a:gd name="T19" fmla="*/ 61 h 87"/>
                <a:gd name="T20" fmla="*/ 64 w 68"/>
                <a:gd name="T21" fmla="*/ 87 h 87"/>
                <a:gd name="T22" fmla="*/ 11 w 68"/>
                <a:gd name="T23" fmla="*/ 76 h 87"/>
                <a:gd name="T24" fmla="*/ 14 w 68"/>
                <a:gd name="T25" fmla="*/ 49 h 87"/>
                <a:gd name="T26" fmla="*/ 15 w 68"/>
                <a:gd name="T27" fmla="*/ 44 h 87"/>
                <a:gd name="T28" fmla="*/ 15 w 68"/>
                <a:gd name="T29" fmla="*/ 43 h 87"/>
                <a:gd name="T30" fmla="*/ 15 w 68"/>
                <a:gd name="T31" fmla="*/ 38 h 87"/>
                <a:gd name="T32" fmla="*/ 15 w 68"/>
                <a:gd name="T33" fmla="*/ 38 h 87"/>
                <a:gd name="T34" fmla="*/ 14 w 68"/>
                <a:gd name="T35" fmla="*/ 35 h 87"/>
                <a:gd name="T36" fmla="*/ 14 w 68"/>
                <a:gd name="T37" fmla="*/ 32 h 87"/>
                <a:gd name="T38" fmla="*/ 14 w 68"/>
                <a:gd name="T39" fmla="*/ 29 h 87"/>
                <a:gd name="T40" fmla="*/ 13 w 68"/>
                <a:gd name="T41" fmla="*/ 26 h 87"/>
                <a:gd name="T42" fmla="*/ 13 w 68"/>
                <a:gd name="T43" fmla="*/ 24 h 87"/>
                <a:gd name="T44" fmla="*/ 12 w 68"/>
                <a:gd name="T45" fmla="*/ 21 h 87"/>
                <a:gd name="T46" fmla="*/ 11 w 68"/>
                <a:gd name="T47" fmla="*/ 19 h 87"/>
                <a:gd name="T48" fmla="*/ 10 w 68"/>
                <a:gd name="T49" fmla="*/ 16 h 87"/>
                <a:gd name="T50" fmla="*/ 9 w 68"/>
                <a:gd name="T51" fmla="*/ 13 h 87"/>
                <a:gd name="T52" fmla="*/ 9 w 68"/>
                <a:gd name="T53" fmla="*/ 13 h 87"/>
                <a:gd name="T54" fmla="*/ 7 w 68"/>
                <a:gd name="T55" fmla="*/ 9 h 87"/>
                <a:gd name="T56" fmla="*/ 6 w 68"/>
                <a:gd name="T57" fmla="*/ 8 h 87"/>
                <a:gd name="T58" fmla="*/ 4 w 68"/>
                <a:gd name="T59" fmla="*/ 5 h 87"/>
                <a:gd name="T60" fmla="*/ 4 w 68"/>
                <a:gd name="T61" fmla="*/ 5 h 87"/>
                <a:gd name="T62" fmla="*/ 1 w 68"/>
                <a:gd name="T63" fmla="*/ 1 h 87"/>
                <a:gd name="T64" fmla="*/ 1 w 68"/>
                <a:gd name="T65" fmla="*/ 1 h 87"/>
                <a:gd name="T66" fmla="*/ 0 w 68"/>
                <a:gd name="T67" fmla="*/ 0 h 87"/>
                <a:gd name="T68" fmla="*/ 61 w 68"/>
                <a:gd name="T69" fmla="*/ 17 h 87"/>
                <a:gd name="T70" fmla="*/ 61 w 68"/>
                <a:gd name="T71" fmla="*/ 17 h 87"/>
                <a:gd name="T72" fmla="*/ 61 w 68"/>
                <a:gd name="T73" fmla="*/ 18 h 87"/>
                <a:gd name="T74" fmla="*/ 62 w 68"/>
                <a:gd name="T75" fmla="*/ 19 h 87"/>
                <a:gd name="T76" fmla="*/ 63 w 68"/>
                <a:gd name="T77" fmla="*/ 20 h 87"/>
                <a:gd name="T78" fmla="*/ 64 w 68"/>
                <a:gd name="T79" fmla="*/ 24 h 87"/>
                <a:gd name="T80" fmla="*/ 64 w 68"/>
                <a:gd name="T81" fmla="*/ 25 h 87"/>
                <a:gd name="T82" fmla="*/ 65 w 68"/>
                <a:gd name="T83" fmla="*/ 27 h 87"/>
                <a:gd name="T84" fmla="*/ 66 w 68"/>
                <a:gd name="T85" fmla="*/ 30 h 87"/>
                <a:gd name="T86" fmla="*/ 66 w 68"/>
                <a:gd name="T87" fmla="*/ 32 h 87"/>
                <a:gd name="T88" fmla="*/ 67 w 68"/>
                <a:gd name="T89" fmla="*/ 33 h 87"/>
                <a:gd name="T90" fmla="*/ 67 w 68"/>
                <a:gd name="T91" fmla="*/ 35 h 87"/>
                <a:gd name="T92" fmla="*/ 67 w 68"/>
                <a:gd name="T93" fmla="*/ 37 h 87"/>
                <a:gd name="T94" fmla="*/ 68 w 68"/>
                <a:gd name="T95" fmla="*/ 39 h 87"/>
                <a:gd name="T96" fmla="*/ 68 w 68"/>
                <a:gd name="T97" fmla="*/ 40 h 87"/>
                <a:gd name="T98" fmla="*/ 68 w 68"/>
                <a:gd name="T99" fmla="*/ 44 h 87"/>
                <a:gd name="T100" fmla="*/ 68 w 68"/>
                <a:gd name="T101" fmla="*/ 46 h 87"/>
                <a:gd name="T102" fmla="*/ 68 w 68"/>
                <a:gd name="T103" fmla="*/ 47 h 87"/>
                <a:gd name="T104" fmla="*/ 68 w 68"/>
                <a:gd name="T105" fmla="*/ 4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87">
                  <a:moveTo>
                    <a:pt x="68" y="48"/>
                  </a:moveTo>
                  <a:cubicBezTo>
                    <a:pt x="68" y="51"/>
                    <a:pt x="68" y="51"/>
                    <a:pt x="68" y="51"/>
                  </a:cubicBezTo>
                  <a:cubicBezTo>
                    <a:pt x="68" y="51"/>
                    <a:pt x="68" y="52"/>
                    <a:pt x="68" y="53"/>
                  </a:cubicBezTo>
                  <a:cubicBezTo>
                    <a:pt x="68" y="54"/>
                    <a:pt x="68" y="54"/>
                    <a:pt x="68" y="54"/>
                  </a:cubicBezTo>
                  <a:cubicBezTo>
                    <a:pt x="68" y="54"/>
                    <a:pt x="68" y="54"/>
                    <a:pt x="68" y="54"/>
                  </a:cubicBezTo>
                  <a:cubicBezTo>
                    <a:pt x="68" y="55"/>
                    <a:pt x="68" y="55"/>
                    <a:pt x="68" y="55"/>
                  </a:cubicBezTo>
                  <a:cubicBezTo>
                    <a:pt x="68" y="56"/>
                    <a:pt x="68" y="56"/>
                    <a:pt x="68" y="57"/>
                  </a:cubicBezTo>
                  <a:cubicBezTo>
                    <a:pt x="68" y="57"/>
                    <a:pt x="68" y="58"/>
                    <a:pt x="68" y="58"/>
                  </a:cubicBezTo>
                  <a:cubicBezTo>
                    <a:pt x="68" y="59"/>
                    <a:pt x="68" y="59"/>
                    <a:pt x="68" y="60"/>
                  </a:cubicBezTo>
                  <a:cubicBezTo>
                    <a:pt x="68" y="60"/>
                    <a:pt x="68" y="60"/>
                    <a:pt x="68" y="61"/>
                  </a:cubicBezTo>
                  <a:cubicBezTo>
                    <a:pt x="64" y="87"/>
                    <a:pt x="64" y="87"/>
                    <a:pt x="64" y="87"/>
                  </a:cubicBezTo>
                  <a:cubicBezTo>
                    <a:pt x="11" y="76"/>
                    <a:pt x="11" y="76"/>
                    <a:pt x="11" y="76"/>
                  </a:cubicBezTo>
                  <a:cubicBezTo>
                    <a:pt x="14" y="49"/>
                    <a:pt x="14" y="49"/>
                    <a:pt x="14" y="49"/>
                  </a:cubicBezTo>
                  <a:cubicBezTo>
                    <a:pt x="14" y="47"/>
                    <a:pt x="15" y="45"/>
                    <a:pt x="15" y="44"/>
                  </a:cubicBezTo>
                  <a:cubicBezTo>
                    <a:pt x="15" y="43"/>
                    <a:pt x="15" y="43"/>
                    <a:pt x="15" y="43"/>
                  </a:cubicBezTo>
                  <a:cubicBezTo>
                    <a:pt x="15" y="41"/>
                    <a:pt x="15" y="40"/>
                    <a:pt x="15" y="38"/>
                  </a:cubicBezTo>
                  <a:cubicBezTo>
                    <a:pt x="15" y="38"/>
                    <a:pt x="15" y="38"/>
                    <a:pt x="15" y="38"/>
                  </a:cubicBezTo>
                  <a:cubicBezTo>
                    <a:pt x="15" y="37"/>
                    <a:pt x="15" y="36"/>
                    <a:pt x="14" y="35"/>
                  </a:cubicBezTo>
                  <a:cubicBezTo>
                    <a:pt x="14" y="34"/>
                    <a:pt x="14" y="33"/>
                    <a:pt x="14" y="32"/>
                  </a:cubicBezTo>
                  <a:cubicBezTo>
                    <a:pt x="14" y="31"/>
                    <a:pt x="14" y="30"/>
                    <a:pt x="14" y="29"/>
                  </a:cubicBezTo>
                  <a:cubicBezTo>
                    <a:pt x="14" y="28"/>
                    <a:pt x="13" y="27"/>
                    <a:pt x="13" y="26"/>
                  </a:cubicBezTo>
                  <a:cubicBezTo>
                    <a:pt x="13" y="25"/>
                    <a:pt x="13" y="25"/>
                    <a:pt x="13" y="24"/>
                  </a:cubicBezTo>
                  <a:cubicBezTo>
                    <a:pt x="12" y="23"/>
                    <a:pt x="12" y="22"/>
                    <a:pt x="12" y="21"/>
                  </a:cubicBezTo>
                  <a:cubicBezTo>
                    <a:pt x="12" y="20"/>
                    <a:pt x="11" y="19"/>
                    <a:pt x="11" y="19"/>
                  </a:cubicBezTo>
                  <a:cubicBezTo>
                    <a:pt x="11" y="18"/>
                    <a:pt x="10" y="17"/>
                    <a:pt x="10" y="16"/>
                  </a:cubicBezTo>
                  <a:cubicBezTo>
                    <a:pt x="10" y="15"/>
                    <a:pt x="9" y="14"/>
                    <a:pt x="9" y="13"/>
                  </a:cubicBezTo>
                  <a:cubicBezTo>
                    <a:pt x="9" y="13"/>
                    <a:pt x="9" y="13"/>
                    <a:pt x="9" y="13"/>
                  </a:cubicBezTo>
                  <a:cubicBezTo>
                    <a:pt x="8" y="11"/>
                    <a:pt x="7" y="10"/>
                    <a:pt x="7" y="9"/>
                  </a:cubicBezTo>
                  <a:cubicBezTo>
                    <a:pt x="6" y="8"/>
                    <a:pt x="6" y="8"/>
                    <a:pt x="6" y="8"/>
                  </a:cubicBezTo>
                  <a:cubicBezTo>
                    <a:pt x="6" y="7"/>
                    <a:pt x="5" y="6"/>
                    <a:pt x="4" y="5"/>
                  </a:cubicBezTo>
                  <a:cubicBezTo>
                    <a:pt x="4" y="5"/>
                    <a:pt x="4" y="5"/>
                    <a:pt x="4" y="5"/>
                  </a:cubicBezTo>
                  <a:cubicBezTo>
                    <a:pt x="3" y="3"/>
                    <a:pt x="2" y="2"/>
                    <a:pt x="1" y="1"/>
                  </a:cubicBezTo>
                  <a:cubicBezTo>
                    <a:pt x="1" y="1"/>
                    <a:pt x="1" y="1"/>
                    <a:pt x="1" y="1"/>
                  </a:cubicBezTo>
                  <a:cubicBezTo>
                    <a:pt x="1" y="0"/>
                    <a:pt x="0" y="0"/>
                    <a:pt x="0" y="0"/>
                  </a:cubicBezTo>
                  <a:cubicBezTo>
                    <a:pt x="61" y="17"/>
                    <a:pt x="61" y="17"/>
                    <a:pt x="61" y="17"/>
                  </a:cubicBezTo>
                  <a:cubicBezTo>
                    <a:pt x="61" y="17"/>
                    <a:pt x="61" y="17"/>
                    <a:pt x="61" y="17"/>
                  </a:cubicBezTo>
                  <a:cubicBezTo>
                    <a:pt x="61" y="18"/>
                    <a:pt x="61" y="18"/>
                    <a:pt x="61" y="18"/>
                  </a:cubicBezTo>
                  <a:cubicBezTo>
                    <a:pt x="62" y="18"/>
                    <a:pt x="62" y="18"/>
                    <a:pt x="62" y="19"/>
                  </a:cubicBezTo>
                  <a:cubicBezTo>
                    <a:pt x="62" y="19"/>
                    <a:pt x="62" y="20"/>
                    <a:pt x="63" y="20"/>
                  </a:cubicBezTo>
                  <a:cubicBezTo>
                    <a:pt x="63" y="22"/>
                    <a:pt x="64" y="23"/>
                    <a:pt x="64" y="24"/>
                  </a:cubicBezTo>
                  <a:cubicBezTo>
                    <a:pt x="64" y="25"/>
                    <a:pt x="64" y="25"/>
                    <a:pt x="64" y="25"/>
                  </a:cubicBezTo>
                  <a:cubicBezTo>
                    <a:pt x="65" y="26"/>
                    <a:pt x="65" y="26"/>
                    <a:pt x="65" y="27"/>
                  </a:cubicBezTo>
                  <a:cubicBezTo>
                    <a:pt x="65" y="28"/>
                    <a:pt x="66" y="29"/>
                    <a:pt x="66" y="30"/>
                  </a:cubicBezTo>
                  <a:cubicBezTo>
                    <a:pt x="66" y="31"/>
                    <a:pt x="66" y="31"/>
                    <a:pt x="66" y="32"/>
                  </a:cubicBezTo>
                  <a:cubicBezTo>
                    <a:pt x="66" y="32"/>
                    <a:pt x="66" y="33"/>
                    <a:pt x="67" y="33"/>
                  </a:cubicBezTo>
                  <a:cubicBezTo>
                    <a:pt x="67" y="34"/>
                    <a:pt x="67" y="34"/>
                    <a:pt x="67" y="35"/>
                  </a:cubicBezTo>
                  <a:cubicBezTo>
                    <a:pt x="67" y="36"/>
                    <a:pt x="67" y="36"/>
                    <a:pt x="67" y="37"/>
                  </a:cubicBezTo>
                  <a:cubicBezTo>
                    <a:pt x="67" y="38"/>
                    <a:pt x="68" y="38"/>
                    <a:pt x="68" y="39"/>
                  </a:cubicBezTo>
                  <a:cubicBezTo>
                    <a:pt x="68" y="40"/>
                    <a:pt x="68" y="40"/>
                    <a:pt x="68" y="40"/>
                  </a:cubicBezTo>
                  <a:cubicBezTo>
                    <a:pt x="68" y="41"/>
                    <a:pt x="68" y="43"/>
                    <a:pt x="68" y="44"/>
                  </a:cubicBezTo>
                  <a:cubicBezTo>
                    <a:pt x="68" y="45"/>
                    <a:pt x="68" y="45"/>
                    <a:pt x="68" y="46"/>
                  </a:cubicBezTo>
                  <a:cubicBezTo>
                    <a:pt x="68" y="46"/>
                    <a:pt x="68" y="47"/>
                    <a:pt x="68" y="47"/>
                  </a:cubicBezTo>
                  <a:cubicBezTo>
                    <a:pt x="68" y="48"/>
                    <a:pt x="68" y="48"/>
                    <a:pt x="68" y="4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59" name="îsḻîdé"/>
            <p:cNvSpPr/>
            <p:nvPr/>
          </p:nvSpPr>
          <p:spPr bwMode="auto">
            <a:xfrm>
              <a:off x="4191000" y="3990975"/>
              <a:ext cx="1198563" cy="1641475"/>
            </a:xfrm>
            <a:custGeom>
              <a:avLst/>
              <a:gdLst>
                <a:gd name="T0" fmla="*/ 766 w 766"/>
                <a:gd name="T1" fmla="*/ 763 h 1050"/>
                <a:gd name="T2" fmla="*/ 749 w 766"/>
                <a:gd name="T3" fmla="*/ 895 h 1050"/>
                <a:gd name="T4" fmla="*/ 731 w 766"/>
                <a:gd name="T5" fmla="*/ 1041 h 1050"/>
                <a:gd name="T6" fmla="*/ 730 w 766"/>
                <a:gd name="T7" fmla="*/ 1045 h 1050"/>
                <a:gd name="T8" fmla="*/ 728 w 766"/>
                <a:gd name="T9" fmla="*/ 1048 h 1050"/>
                <a:gd name="T10" fmla="*/ 726 w 766"/>
                <a:gd name="T11" fmla="*/ 1050 h 1050"/>
                <a:gd name="T12" fmla="*/ 723 w 766"/>
                <a:gd name="T13" fmla="*/ 1050 h 1050"/>
                <a:gd name="T14" fmla="*/ 692 w 766"/>
                <a:gd name="T15" fmla="*/ 1047 h 1050"/>
                <a:gd name="T16" fmla="*/ 5 w 766"/>
                <a:gd name="T17" fmla="*/ 970 h 1050"/>
                <a:gd name="T18" fmla="*/ 3 w 766"/>
                <a:gd name="T19" fmla="*/ 969 h 1050"/>
                <a:gd name="T20" fmla="*/ 1 w 766"/>
                <a:gd name="T21" fmla="*/ 968 h 1050"/>
                <a:gd name="T22" fmla="*/ 1 w 766"/>
                <a:gd name="T23" fmla="*/ 965 h 1050"/>
                <a:gd name="T24" fmla="*/ 0 w 766"/>
                <a:gd name="T25" fmla="*/ 963 h 1050"/>
                <a:gd name="T26" fmla="*/ 84 w 766"/>
                <a:gd name="T27" fmla="*/ 316 h 1050"/>
                <a:gd name="T28" fmla="*/ 109 w 766"/>
                <a:gd name="T29" fmla="*/ 126 h 1050"/>
                <a:gd name="T30" fmla="*/ 125 w 766"/>
                <a:gd name="T31" fmla="*/ 0 h 1050"/>
                <a:gd name="T32" fmla="*/ 766 w 766"/>
                <a:gd name="T33" fmla="*/ 76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6" h="1050">
                  <a:moveTo>
                    <a:pt x="766" y="763"/>
                  </a:moveTo>
                  <a:cubicBezTo>
                    <a:pt x="749" y="895"/>
                    <a:pt x="749" y="895"/>
                    <a:pt x="749" y="895"/>
                  </a:cubicBezTo>
                  <a:cubicBezTo>
                    <a:pt x="731" y="1041"/>
                    <a:pt x="731" y="1041"/>
                    <a:pt x="731" y="1041"/>
                  </a:cubicBezTo>
                  <a:cubicBezTo>
                    <a:pt x="731" y="1042"/>
                    <a:pt x="731" y="1044"/>
                    <a:pt x="730" y="1045"/>
                  </a:cubicBezTo>
                  <a:cubicBezTo>
                    <a:pt x="730" y="1046"/>
                    <a:pt x="729" y="1047"/>
                    <a:pt x="728" y="1048"/>
                  </a:cubicBezTo>
                  <a:cubicBezTo>
                    <a:pt x="728" y="1048"/>
                    <a:pt x="727" y="1049"/>
                    <a:pt x="726" y="1050"/>
                  </a:cubicBezTo>
                  <a:cubicBezTo>
                    <a:pt x="725" y="1050"/>
                    <a:pt x="724" y="1050"/>
                    <a:pt x="723" y="1050"/>
                  </a:cubicBezTo>
                  <a:cubicBezTo>
                    <a:pt x="692" y="1047"/>
                    <a:pt x="692" y="1047"/>
                    <a:pt x="692" y="1047"/>
                  </a:cubicBezTo>
                  <a:cubicBezTo>
                    <a:pt x="5" y="970"/>
                    <a:pt x="5" y="970"/>
                    <a:pt x="5" y="970"/>
                  </a:cubicBezTo>
                  <a:cubicBezTo>
                    <a:pt x="5" y="970"/>
                    <a:pt x="4" y="970"/>
                    <a:pt x="3" y="969"/>
                  </a:cubicBezTo>
                  <a:cubicBezTo>
                    <a:pt x="3" y="969"/>
                    <a:pt x="2" y="968"/>
                    <a:pt x="1" y="968"/>
                  </a:cubicBezTo>
                  <a:cubicBezTo>
                    <a:pt x="1" y="967"/>
                    <a:pt x="1" y="966"/>
                    <a:pt x="1" y="965"/>
                  </a:cubicBezTo>
                  <a:cubicBezTo>
                    <a:pt x="0" y="964"/>
                    <a:pt x="0" y="964"/>
                    <a:pt x="0" y="963"/>
                  </a:cubicBezTo>
                  <a:cubicBezTo>
                    <a:pt x="84" y="316"/>
                    <a:pt x="84" y="316"/>
                    <a:pt x="84" y="316"/>
                  </a:cubicBezTo>
                  <a:cubicBezTo>
                    <a:pt x="109" y="126"/>
                    <a:pt x="109" y="126"/>
                    <a:pt x="109" y="126"/>
                  </a:cubicBezTo>
                  <a:cubicBezTo>
                    <a:pt x="125" y="0"/>
                    <a:pt x="125" y="0"/>
                    <a:pt x="125" y="0"/>
                  </a:cubicBezTo>
                  <a:cubicBezTo>
                    <a:pt x="766" y="763"/>
                    <a:pt x="766" y="763"/>
                    <a:pt x="766" y="763"/>
                  </a:cubicBezTo>
                </a:path>
              </a:pathLst>
            </a:custGeom>
            <a:solidFill>
              <a:srgbClr val="F7F7DA"/>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0" name="î$lîḍé"/>
            <p:cNvSpPr/>
            <p:nvPr/>
          </p:nvSpPr>
          <p:spPr bwMode="auto">
            <a:xfrm>
              <a:off x="4386263" y="3779838"/>
              <a:ext cx="1173163" cy="1403350"/>
            </a:xfrm>
            <a:custGeom>
              <a:avLst/>
              <a:gdLst>
                <a:gd name="T0" fmla="*/ 743 w 749"/>
                <a:gd name="T1" fmla="*/ 32 h 899"/>
                <a:gd name="T2" fmla="*/ 746 w 749"/>
                <a:gd name="T3" fmla="*/ 33 h 899"/>
                <a:gd name="T4" fmla="*/ 748 w 749"/>
                <a:gd name="T5" fmla="*/ 35 h 899"/>
                <a:gd name="T6" fmla="*/ 749 w 749"/>
                <a:gd name="T7" fmla="*/ 37 h 899"/>
                <a:gd name="T8" fmla="*/ 749 w 749"/>
                <a:gd name="T9" fmla="*/ 40 h 899"/>
                <a:gd name="T10" fmla="*/ 641 w 749"/>
                <a:gd name="T11" fmla="*/ 899 h 899"/>
                <a:gd name="T12" fmla="*/ 0 w 749"/>
                <a:gd name="T13" fmla="*/ 136 h 899"/>
                <a:gd name="T14" fmla="*/ 17 w 749"/>
                <a:gd name="T15" fmla="*/ 6 h 899"/>
                <a:gd name="T16" fmla="*/ 18 w 749"/>
                <a:gd name="T17" fmla="*/ 4 h 899"/>
                <a:gd name="T18" fmla="*/ 20 w 749"/>
                <a:gd name="T19" fmla="*/ 2 h 899"/>
                <a:gd name="T20" fmla="*/ 22 w 749"/>
                <a:gd name="T21" fmla="*/ 0 h 899"/>
                <a:gd name="T22" fmla="*/ 24 w 749"/>
                <a:gd name="T23" fmla="*/ 0 h 899"/>
                <a:gd name="T24" fmla="*/ 743 w 749"/>
                <a:gd name="T25" fmla="*/ 3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9" h="899">
                  <a:moveTo>
                    <a:pt x="743" y="32"/>
                  </a:moveTo>
                  <a:cubicBezTo>
                    <a:pt x="744" y="32"/>
                    <a:pt x="745" y="33"/>
                    <a:pt x="746" y="33"/>
                  </a:cubicBezTo>
                  <a:cubicBezTo>
                    <a:pt x="747" y="33"/>
                    <a:pt x="747" y="34"/>
                    <a:pt x="748" y="35"/>
                  </a:cubicBezTo>
                  <a:cubicBezTo>
                    <a:pt x="748" y="35"/>
                    <a:pt x="749" y="36"/>
                    <a:pt x="749" y="37"/>
                  </a:cubicBezTo>
                  <a:cubicBezTo>
                    <a:pt x="749" y="38"/>
                    <a:pt x="749" y="39"/>
                    <a:pt x="749" y="40"/>
                  </a:cubicBezTo>
                  <a:cubicBezTo>
                    <a:pt x="641" y="899"/>
                    <a:pt x="641" y="899"/>
                    <a:pt x="641" y="899"/>
                  </a:cubicBezTo>
                  <a:cubicBezTo>
                    <a:pt x="0" y="136"/>
                    <a:pt x="0" y="136"/>
                    <a:pt x="0" y="136"/>
                  </a:cubicBezTo>
                  <a:cubicBezTo>
                    <a:pt x="17" y="6"/>
                    <a:pt x="17" y="6"/>
                    <a:pt x="17" y="6"/>
                  </a:cubicBezTo>
                  <a:cubicBezTo>
                    <a:pt x="17" y="5"/>
                    <a:pt x="18" y="5"/>
                    <a:pt x="18" y="4"/>
                  </a:cubicBezTo>
                  <a:cubicBezTo>
                    <a:pt x="19" y="3"/>
                    <a:pt x="19" y="2"/>
                    <a:pt x="20" y="2"/>
                  </a:cubicBezTo>
                  <a:cubicBezTo>
                    <a:pt x="20" y="1"/>
                    <a:pt x="21" y="1"/>
                    <a:pt x="22" y="0"/>
                  </a:cubicBezTo>
                  <a:cubicBezTo>
                    <a:pt x="22" y="0"/>
                    <a:pt x="23" y="0"/>
                    <a:pt x="24" y="0"/>
                  </a:cubicBezTo>
                  <a:cubicBezTo>
                    <a:pt x="743" y="32"/>
                    <a:pt x="743" y="32"/>
                    <a:pt x="743" y="3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1" name="ïŝľídè"/>
            <p:cNvSpPr/>
            <p:nvPr/>
          </p:nvSpPr>
          <p:spPr bwMode="auto">
            <a:xfrm>
              <a:off x="4305300" y="3581400"/>
              <a:ext cx="1374775" cy="1709738"/>
            </a:xfrm>
            <a:custGeom>
              <a:avLst/>
              <a:gdLst>
                <a:gd name="T0" fmla="*/ 824 w 878"/>
                <a:gd name="T1" fmla="*/ 31 h 1094"/>
                <a:gd name="T2" fmla="*/ 849 w 878"/>
                <a:gd name="T3" fmla="*/ 36 h 1094"/>
                <a:gd name="T4" fmla="*/ 866 w 878"/>
                <a:gd name="T5" fmla="*/ 50 h 1094"/>
                <a:gd name="T6" fmla="*/ 876 w 878"/>
                <a:gd name="T7" fmla="*/ 71 h 1094"/>
                <a:gd name="T8" fmla="*/ 877 w 878"/>
                <a:gd name="T9" fmla="*/ 100 h 1094"/>
                <a:gd name="T10" fmla="*/ 752 w 878"/>
                <a:gd name="T11" fmla="*/ 1094 h 1094"/>
                <a:gd name="T12" fmla="*/ 693 w 878"/>
                <a:gd name="T13" fmla="*/ 1025 h 1094"/>
                <a:gd name="T14" fmla="*/ 801 w 878"/>
                <a:gd name="T15" fmla="*/ 166 h 1094"/>
                <a:gd name="T16" fmla="*/ 801 w 878"/>
                <a:gd name="T17" fmla="*/ 163 h 1094"/>
                <a:gd name="T18" fmla="*/ 800 w 878"/>
                <a:gd name="T19" fmla="*/ 161 h 1094"/>
                <a:gd name="T20" fmla="*/ 798 w 878"/>
                <a:gd name="T21" fmla="*/ 159 h 1094"/>
                <a:gd name="T22" fmla="*/ 795 w 878"/>
                <a:gd name="T23" fmla="*/ 158 h 1094"/>
                <a:gd name="T24" fmla="*/ 76 w 878"/>
                <a:gd name="T25" fmla="*/ 126 h 1094"/>
                <a:gd name="T26" fmla="*/ 74 w 878"/>
                <a:gd name="T27" fmla="*/ 126 h 1094"/>
                <a:gd name="T28" fmla="*/ 72 w 878"/>
                <a:gd name="T29" fmla="*/ 128 h 1094"/>
                <a:gd name="T30" fmla="*/ 70 w 878"/>
                <a:gd name="T31" fmla="*/ 130 h 1094"/>
                <a:gd name="T32" fmla="*/ 69 w 878"/>
                <a:gd name="T33" fmla="*/ 132 h 1094"/>
                <a:gd name="T34" fmla="*/ 52 w 878"/>
                <a:gd name="T35" fmla="*/ 262 h 1094"/>
                <a:gd name="T36" fmla="*/ 0 w 878"/>
                <a:gd name="T37" fmla="*/ 199 h 1094"/>
                <a:gd name="T38" fmla="*/ 16 w 878"/>
                <a:gd name="T39" fmla="*/ 57 h 1094"/>
                <a:gd name="T40" fmla="*/ 23 w 878"/>
                <a:gd name="T41" fmla="*/ 32 h 1094"/>
                <a:gd name="T42" fmla="*/ 35 w 878"/>
                <a:gd name="T43" fmla="*/ 13 h 1094"/>
                <a:gd name="T44" fmla="*/ 52 w 878"/>
                <a:gd name="T45" fmla="*/ 3 h 1094"/>
                <a:gd name="T46" fmla="*/ 75 w 878"/>
                <a:gd name="T47" fmla="*/ 0 h 1094"/>
                <a:gd name="T48" fmla="*/ 824 w 878"/>
                <a:gd name="T49" fmla="*/ 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8" h="1094">
                  <a:moveTo>
                    <a:pt x="824" y="31"/>
                  </a:moveTo>
                  <a:cubicBezTo>
                    <a:pt x="834" y="31"/>
                    <a:pt x="842" y="33"/>
                    <a:pt x="849" y="36"/>
                  </a:cubicBezTo>
                  <a:cubicBezTo>
                    <a:pt x="856" y="40"/>
                    <a:pt x="862" y="44"/>
                    <a:pt x="866" y="50"/>
                  </a:cubicBezTo>
                  <a:cubicBezTo>
                    <a:pt x="871" y="56"/>
                    <a:pt x="874" y="63"/>
                    <a:pt x="876" y="71"/>
                  </a:cubicBezTo>
                  <a:cubicBezTo>
                    <a:pt x="878" y="80"/>
                    <a:pt x="878" y="89"/>
                    <a:pt x="877" y="100"/>
                  </a:cubicBezTo>
                  <a:cubicBezTo>
                    <a:pt x="752" y="1094"/>
                    <a:pt x="752" y="1094"/>
                    <a:pt x="752" y="1094"/>
                  </a:cubicBezTo>
                  <a:cubicBezTo>
                    <a:pt x="693" y="1025"/>
                    <a:pt x="693" y="1025"/>
                    <a:pt x="693" y="1025"/>
                  </a:cubicBezTo>
                  <a:cubicBezTo>
                    <a:pt x="801" y="166"/>
                    <a:pt x="801" y="166"/>
                    <a:pt x="801" y="166"/>
                  </a:cubicBezTo>
                  <a:cubicBezTo>
                    <a:pt x="801" y="165"/>
                    <a:pt x="801" y="164"/>
                    <a:pt x="801" y="163"/>
                  </a:cubicBezTo>
                  <a:cubicBezTo>
                    <a:pt x="801" y="162"/>
                    <a:pt x="800" y="161"/>
                    <a:pt x="800" y="161"/>
                  </a:cubicBezTo>
                  <a:cubicBezTo>
                    <a:pt x="799" y="160"/>
                    <a:pt x="799" y="159"/>
                    <a:pt x="798" y="159"/>
                  </a:cubicBezTo>
                  <a:cubicBezTo>
                    <a:pt x="797" y="159"/>
                    <a:pt x="796" y="158"/>
                    <a:pt x="795" y="158"/>
                  </a:cubicBezTo>
                  <a:cubicBezTo>
                    <a:pt x="76" y="126"/>
                    <a:pt x="76" y="126"/>
                    <a:pt x="76" y="126"/>
                  </a:cubicBezTo>
                  <a:cubicBezTo>
                    <a:pt x="75" y="126"/>
                    <a:pt x="74" y="126"/>
                    <a:pt x="74" y="126"/>
                  </a:cubicBezTo>
                  <a:cubicBezTo>
                    <a:pt x="73" y="127"/>
                    <a:pt x="72" y="127"/>
                    <a:pt x="72" y="128"/>
                  </a:cubicBezTo>
                  <a:cubicBezTo>
                    <a:pt x="71" y="128"/>
                    <a:pt x="71" y="129"/>
                    <a:pt x="70" y="130"/>
                  </a:cubicBezTo>
                  <a:cubicBezTo>
                    <a:pt x="70" y="131"/>
                    <a:pt x="69" y="131"/>
                    <a:pt x="69" y="132"/>
                  </a:cubicBezTo>
                  <a:cubicBezTo>
                    <a:pt x="52" y="262"/>
                    <a:pt x="52" y="262"/>
                    <a:pt x="52" y="262"/>
                  </a:cubicBezTo>
                  <a:cubicBezTo>
                    <a:pt x="0" y="199"/>
                    <a:pt x="0" y="199"/>
                    <a:pt x="0" y="199"/>
                  </a:cubicBezTo>
                  <a:cubicBezTo>
                    <a:pt x="16" y="57"/>
                    <a:pt x="16" y="57"/>
                    <a:pt x="16" y="57"/>
                  </a:cubicBezTo>
                  <a:cubicBezTo>
                    <a:pt x="17" y="48"/>
                    <a:pt x="19" y="39"/>
                    <a:pt x="23" y="32"/>
                  </a:cubicBezTo>
                  <a:cubicBezTo>
                    <a:pt x="26" y="24"/>
                    <a:pt x="30" y="18"/>
                    <a:pt x="35" y="13"/>
                  </a:cubicBezTo>
                  <a:cubicBezTo>
                    <a:pt x="40" y="9"/>
                    <a:pt x="46" y="5"/>
                    <a:pt x="52" y="3"/>
                  </a:cubicBezTo>
                  <a:cubicBezTo>
                    <a:pt x="59" y="1"/>
                    <a:pt x="67" y="0"/>
                    <a:pt x="75" y="0"/>
                  </a:cubicBezTo>
                  <a:cubicBezTo>
                    <a:pt x="824" y="31"/>
                    <a:pt x="824" y="31"/>
                    <a:pt x="824" y="31"/>
                  </a:cubicBezTo>
                </a:path>
              </a:pathLst>
            </a:custGeom>
            <a:solidFill>
              <a:srgbClr val="505069"/>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2" name="ïṥḻîde"/>
            <p:cNvSpPr/>
            <p:nvPr/>
          </p:nvSpPr>
          <p:spPr bwMode="auto">
            <a:xfrm>
              <a:off x="4833938" y="3687763"/>
              <a:ext cx="261938" cy="7938"/>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63" name="íṩlîďè"/>
            <p:cNvSpPr/>
            <p:nvPr/>
          </p:nvSpPr>
          <p:spPr bwMode="auto">
            <a:xfrm>
              <a:off x="4679950" y="5603875"/>
              <a:ext cx="82550" cy="74613"/>
            </a:xfrm>
            <a:custGeom>
              <a:avLst/>
              <a:gdLst>
                <a:gd name="T0" fmla="*/ 26 w 52"/>
                <a:gd name="T1" fmla="*/ 0 h 47"/>
                <a:gd name="T2" fmla="*/ 0 w 52"/>
                <a:gd name="T3" fmla="*/ 23 h 47"/>
                <a:gd name="T4" fmla="*/ 25 w 52"/>
                <a:gd name="T5" fmla="*/ 47 h 47"/>
                <a:gd name="T6" fmla="*/ 26 w 52"/>
                <a:gd name="T7" fmla="*/ 47 h 47"/>
                <a:gd name="T8" fmla="*/ 51 w 52"/>
                <a:gd name="T9" fmla="*/ 25 h 47"/>
                <a:gd name="T10" fmla="*/ 27 w 52"/>
                <a:gd name="T11" fmla="*/ 0 h 47"/>
                <a:gd name="T12" fmla="*/ 26 w 5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2" h="47">
                  <a:moveTo>
                    <a:pt x="26" y="0"/>
                  </a:moveTo>
                  <a:cubicBezTo>
                    <a:pt x="12" y="0"/>
                    <a:pt x="1" y="10"/>
                    <a:pt x="0" y="23"/>
                  </a:cubicBezTo>
                  <a:cubicBezTo>
                    <a:pt x="0" y="36"/>
                    <a:pt x="11" y="47"/>
                    <a:pt x="25" y="47"/>
                  </a:cubicBezTo>
                  <a:cubicBezTo>
                    <a:pt x="25" y="47"/>
                    <a:pt x="26" y="47"/>
                    <a:pt x="26" y="47"/>
                  </a:cubicBezTo>
                  <a:cubicBezTo>
                    <a:pt x="40" y="47"/>
                    <a:pt x="51" y="37"/>
                    <a:pt x="51" y="25"/>
                  </a:cubicBezTo>
                  <a:cubicBezTo>
                    <a:pt x="52" y="12"/>
                    <a:pt x="41" y="1"/>
                    <a:pt x="27" y="0"/>
                  </a:cubicBezTo>
                  <a:cubicBezTo>
                    <a:pt x="27" y="0"/>
                    <a:pt x="26" y="0"/>
                    <a:pt x="26" y="0"/>
                  </a:cubicBezTo>
                </a:path>
              </a:pathLst>
            </a:custGeom>
            <a:solidFill>
              <a:srgbClr val="49495C"/>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4" name="îšḻïḑe"/>
            <p:cNvSpPr/>
            <p:nvPr/>
          </p:nvSpPr>
          <p:spPr bwMode="auto">
            <a:xfrm>
              <a:off x="6227763" y="1938338"/>
              <a:ext cx="1588" cy="3175"/>
            </a:xfrm>
            <a:custGeom>
              <a:avLst/>
              <a:gdLst>
                <a:gd name="T0" fmla="*/ 0 w 1"/>
                <a:gd name="T1" fmla="*/ 2 h 2"/>
                <a:gd name="T2" fmla="*/ 1 w 1"/>
                <a:gd name="T3" fmla="*/ 2 h 2"/>
                <a:gd name="T4" fmla="*/ 1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1" y="2"/>
                    <a:pt x="1" y="2"/>
                  </a:cubicBezTo>
                  <a:cubicBezTo>
                    <a:pt x="1" y="1"/>
                    <a:pt x="1" y="1"/>
                    <a:pt x="1" y="0"/>
                  </a:cubicBezTo>
                  <a:cubicBezTo>
                    <a:pt x="1"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5" name="îŝ1ïdé"/>
            <p:cNvSpPr/>
            <p:nvPr/>
          </p:nvSpPr>
          <p:spPr bwMode="auto">
            <a:xfrm>
              <a:off x="6229350" y="19415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6" name="îsḻide"/>
            <p:cNvSpPr/>
            <p:nvPr/>
          </p:nvSpPr>
          <p:spPr bwMode="auto">
            <a:xfrm>
              <a:off x="6229350" y="19415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7" name="iSľîdê"/>
            <p:cNvSpPr/>
            <p:nvPr/>
          </p:nvSpPr>
          <p:spPr bwMode="auto">
            <a:xfrm>
              <a:off x="4616450" y="3929063"/>
              <a:ext cx="649288" cy="76200"/>
            </a:xfrm>
            <a:custGeom>
              <a:avLst/>
              <a:gdLst>
                <a:gd name="T0" fmla="*/ 401 w 415"/>
                <a:gd name="T1" fmla="*/ 20 h 49"/>
                <a:gd name="T2" fmla="*/ 15 w 415"/>
                <a:gd name="T3" fmla="*/ 1 h 49"/>
                <a:gd name="T4" fmla="*/ 0 w 415"/>
                <a:gd name="T5" fmla="*/ 14 h 49"/>
                <a:gd name="T6" fmla="*/ 14 w 415"/>
                <a:gd name="T7" fmla="*/ 30 h 49"/>
                <a:gd name="T8" fmla="*/ 399 w 415"/>
                <a:gd name="T9" fmla="*/ 49 h 49"/>
                <a:gd name="T10" fmla="*/ 414 w 415"/>
                <a:gd name="T11" fmla="*/ 35 h 49"/>
                <a:gd name="T12" fmla="*/ 401 w 415"/>
                <a:gd name="T13" fmla="*/ 20 h 49"/>
              </a:gdLst>
              <a:ahLst/>
              <a:cxnLst>
                <a:cxn ang="0">
                  <a:pos x="T0" y="T1"/>
                </a:cxn>
                <a:cxn ang="0">
                  <a:pos x="T2" y="T3"/>
                </a:cxn>
                <a:cxn ang="0">
                  <a:pos x="T4" y="T5"/>
                </a:cxn>
                <a:cxn ang="0">
                  <a:pos x="T6" y="T7"/>
                </a:cxn>
                <a:cxn ang="0">
                  <a:pos x="T8" y="T9"/>
                </a:cxn>
                <a:cxn ang="0">
                  <a:pos x="T10" y="T11"/>
                </a:cxn>
                <a:cxn ang="0">
                  <a:pos x="T12" y="T13"/>
                </a:cxn>
              </a:cxnLst>
              <a:rect l="0" t="0" r="r" b="b"/>
              <a:pathLst>
                <a:path w="415" h="49">
                  <a:moveTo>
                    <a:pt x="401" y="20"/>
                  </a:moveTo>
                  <a:cubicBezTo>
                    <a:pt x="15" y="1"/>
                    <a:pt x="15" y="1"/>
                    <a:pt x="15" y="1"/>
                  </a:cubicBezTo>
                  <a:cubicBezTo>
                    <a:pt x="7" y="0"/>
                    <a:pt x="0" y="6"/>
                    <a:pt x="0" y="14"/>
                  </a:cubicBezTo>
                  <a:cubicBezTo>
                    <a:pt x="0" y="22"/>
                    <a:pt x="6" y="29"/>
                    <a:pt x="14" y="30"/>
                  </a:cubicBezTo>
                  <a:cubicBezTo>
                    <a:pt x="399" y="49"/>
                    <a:pt x="399" y="49"/>
                    <a:pt x="399" y="49"/>
                  </a:cubicBezTo>
                  <a:cubicBezTo>
                    <a:pt x="407" y="49"/>
                    <a:pt x="414" y="43"/>
                    <a:pt x="414" y="35"/>
                  </a:cubicBezTo>
                  <a:cubicBezTo>
                    <a:pt x="415" y="27"/>
                    <a:pt x="409" y="20"/>
                    <a:pt x="401" y="20"/>
                  </a:cubicBezTo>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8" name="išḻïdé"/>
            <p:cNvSpPr/>
            <p:nvPr/>
          </p:nvSpPr>
          <p:spPr bwMode="auto">
            <a:xfrm>
              <a:off x="4459288" y="4070350"/>
              <a:ext cx="677863" cy="74613"/>
            </a:xfrm>
            <a:custGeom>
              <a:avLst/>
              <a:gdLst>
                <a:gd name="T0" fmla="*/ 421 w 433"/>
                <a:gd name="T1" fmla="*/ 24 h 48"/>
                <a:gd name="T2" fmla="*/ 13 w 433"/>
                <a:gd name="T3" fmla="*/ 1 h 48"/>
                <a:gd name="T4" fmla="*/ 0 w 433"/>
                <a:gd name="T5" fmla="*/ 12 h 48"/>
                <a:gd name="T6" fmla="*/ 11 w 433"/>
                <a:gd name="T7" fmla="*/ 24 h 48"/>
                <a:gd name="T8" fmla="*/ 420 w 433"/>
                <a:gd name="T9" fmla="*/ 48 h 48"/>
                <a:gd name="T10" fmla="*/ 432 w 433"/>
                <a:gd name="T11" fmla="*/ 36 h 48"/>
                <a:gd name="T12" fmla="*/ 421 w 43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33" h="48">
                  <a:moveTo>
                    <a:pt x="421" y="24"/>
                  </a:moveTo>
                  <a:cubicBezTo>
                    <a:pt x="13" y="1"/>
                    <a:pt x="13" y="1"/>
                    <a:pt x="13" y="1"/>
                  </a:cubicBezTo>
                  <a:cubicBezTo>
                    <a:pt x="6" y="0"/>
                    <a:pt x="0" y="5"/>
                    <a:pt x="0" y="12"/>
                  </a:cubicBezTo>
                  <a:cubicBezTo>
                    <a:pt x="0" y="18"/>
                    <a:pt x="5" y="24"/>
                    <a:pt x="11" y="24"/>
                  </a:cubicBezTo>
                  <a:cubicBezTo>
                    <a:pt x="420" y="48"/>
                    <a:pt x="420" y="48"/>
                    <a:pt x="420" y="48"/>
                  </a:cubicBezTo>
                  <a:cubicBezTo>
                    <a:pt x="426" y="48"/>
                    <a:pt x="432" y="43"/>
                    <a:pt x="432" y="36"/>
                  </a:cubicBezTo>
                  <a:cubicBezTo>
                    <a:pt x="433" y="30"/>
                    <a:pt x="428" y="24"/>
                    <a:pt x="421" y="24"/>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69" name="íşľïďé"/>
            <p:cNvSpPr/>
            <p:nvPr/>
          </p:nvSpPr>
          <p:spPr bwMode="auto">
            <a:xfrm>
              <a:off x="5184775" y="4111625"/>
              <a:ext cx="242888" cy="50800"/>
            </a:xfrm>
            <a:custGeom>
              <a:avLst/>
              <a:gdLst>
                <a:gd name="T0" fmla="*/ 143 w 155"/>
                <a:gd name="T1" fmla="*/ 8 h 32"/>
                <a:gd name="T2" fmla="*/ 13 w 155"/>
                <a:gd name="T3" fmla="*/ 0 h 32"/>
                <a:gd name="T4" fmla="*/ 1 w 155"/>
                <a:gd name="T5" fmla="*/ 11 h 32"/>
                <a:gd name="T6" fmla="*/ 12 w 155"/>
                <a:gd name="T7" fmla="*/ 24 h 32"/>
                <a:gd name="T8" fmla="*/ 142 w 155"/>
                <a:gd name="T9" fmla="*/ 31 h 32"/>
                <a:gd name="T10" fmla="*/ 154 w 155"/>
                <a:gd name="T11" fmla="*/ 20 h 32"/>
                <a:gd name="T12" fmla="*/ 143 w 155"/>
                <a:gd name="T13" fmla="*/ 8 h 32"/>
              </a:gdLst>
              <a:ahLst/>
              <a:cxnLst>
                <a:cxn ang="0">
                  <a:pos x="T0" y="T1"/>
                </a:cxn>
                <a:cxn ang="0">
                  <a:pos x="T2" y="T3"/>
                </a:cxn>
                <a:cxn ang="0">
                  <a:pos x="T4" y="T5"/>
                </a:cxn>
                <a:cxn ang="0">
                  <a:pos x="T6" y="T7"/>
                </a:cxn>
                <a:cxn ang="0">
                  <a:pos x="T8" y="T9"/>
                </a:cxn>
                <a:cxn ang="0">
                  <a:pos x="T10" y="T11"/>
                </a:cxn>
                <a:cxn ang="0">
                  <a:pos x="T12" y="T13"/>
                </a:cxn>
              </a:cxnLst>
              <a:rect l="0" t="0" r="r" b="b"/>
              <a:pathLst>
                <a:path w="155" h="32">
                  <a:moveTo>
                    <a:pt x="143" y="8"/>
                  </a:moveTo>
                  <a:cubicBezTo>
                    <a:pt x="13" y="0"/>
                    <a:pt x="13" y="0"/>
                    <a:pt x="13" y="0"/>
                  </a:cubicBezTo>
                  <a:cubicBezTo>
                    <a:pt x="7" y="0"/>
                    <a:pt x="1" y="5"/>
                    <a:pt x="1" y="11"/>
                  </a:cubicBezTo>
                  <a:cubicBezTo>
                    <a:pt x="0" y="18"/>
                    <a:pt x="5" y="23"/>
                    <a:pt x="12" y="24"/>
                  </a:cubicBezTo>
                  <a:cubicBezTo>
                    <a:pt x="142" y="31"/>
                    <a:pt x="142" y="31"/>
                    <a:pt x="142" y="31"/>
                  </a:cubicBezTo>
                  <a:cubicBezTo>
                    <a:pt x="148" y="32"/>
                    <a:pt x="154" y="27"/>
                    <a:pt x="154" y="20"/>
                  </a:cubicBezTo>
                  <a:cubicBezTo>
                    <a:pt x="155" y="13"/>
                    <a:pt x="150" y="8"/>
                    <a:pt x="143" y="8"/>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0" name="îş1íďè"/>
            <p:cNvSpPr/>
            <p:nvPr/>
          </p:nvSpPr>
          <p:spPr bwMode="auto">
            <a:xfrm>
              <a:off x="4445000" y="4173538"/>
              <a:ext cx="158750" cy="44450"/>
            </a:xfrm>
            <a:custGeom>
              <a:avLst/>
              <a:gdLst>
                <a:gd name="T0" fmla="*/ 90 w 101"/>
                <a:gd name="T1" fmla="*/ 5 h 29"/>
                <a:gd name="T2" fmla="*/ 13 w 101"/>
                <a:gd name="T3" fmla="*/ 0 h 29"/>
                <a:gd name="T4" fmla="*/ 1 w 101"/>
                <a:gd name="T5" fmla="*/ 11 h 29"/>
                <a:gd name="T6" fmla="*/ 12 w 101"/>
                <a:gd name="T7" fmla="*/ 24 h 29"/>
                <a:gd name="T8" fmla="*/ 88 w 101"/>
                <a:gd name="T9" fmla="*/ 28 h 29"/>
                <a:gd name="T10" fmla="*/ 101 w 101"/>
                <a:gd name="T11" fmla="*/ 17 h 29"/>
                <a:gd name="T12" fmla="*/ 90 w 101"/>
                <a:gd name="T13" fmla="*/ 5 h 29"/>
              </a:gdLst>
              <a:ahLst/>
              <a:cxnLst>
                <a:cxn ang="0">
                  <a:pos x="T0" y="T1"/>
                </a:cxn>
                <a:cxn ang="0">
                  <a:pos x="T2" y="T3"/>
                </a:cxn>
                <a:cxn ang="0">
                  <a:pos x="T4" y="T5"/>
                </a:cxn>
                <a:cxn ang="0">
                  <a:pos x="T6" y="T7"/>
                </a:cxn>
                <a:cxn ang="0">
                  <a:pos x="T8" y="T9"/>
                </a:cxn>
                <a:cxn ang="0">
                  <a:pos x="T10" y="T11"/>
                </a:cxn>
                <a:cxn ang="0">
                  <a:pos x="T12" y="T13"/>
                </a:cxn>
              </a:cxnLst>
              <a:rect l="0" t="0" r="r" b="b"/>
              <a:pathLst>
                <a:path w="101" h="29">
                  <a:moveTo>
                    <a:pt x="90" y="5"/>
                  </a:moveTo>
                  <a:cubicBezTo>
                    <a:pt x="13" y="0"/>
                    <a:pt x="13" y="0"/>
                    <a:pt x="13" y="0"/>
                  </a:cubicBezTo>
                  <a:cubicBezTo>
                    <a:pt x="7" y="0"/>
                    <a:pt x="1" y="5"/>
                    <a:pt x="1" y="11"/>
                  </a:cubicBezTo>
                  <a:cubicBezTo>
                    <a:pt x="0" y="18"/>
                    <a:pt x="5" y="23"/>
                    <a:pt x="12" y="24"/>
                  </a:cubicBezTo>
                  <a:cubicBezTo>
                    <a:pt x="88" y="28"/>
                    <a:pt x="88" y="28"/>
                    <a:pt x="88" y="28"/>
                  </a:cubicBezTo>
                  <a:cubicBezTo>
                    <a:pt x="95" y="29"/>
                    <a:pt x="100" y="24"/>
                    <a:pt x="101" y="17"/>
                  </a:cubicBezTo>
                  <a:cubicBezTo>
                    <a:pt x="101" y="11"/>
                    <a:pt x="96" y="5"/>
                    <a:pt x="90" y="5"/>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1" name="işľíde"/>
            <p:cNvSpPr/>
            <p:nvPr/>
          </p:nvSpPr>
          <p:spPr bwMode="auto">
            <a:xfrm>
              <a:off x="4652963" y="4184650"/>
              <a:ext cx="574675" cy="71438"/>
            </a:xfrm>
            <a:custGeom>
              <a:avLst/>
              <a:gdLst>
                <a:gd name="T0" fmla="*/ 356 w 367"/>
                <a:gd name="T1" fmla="*/ 21 h 45"/>
                <a:gd name="T2" fmla="*/ 13 w 367"/>
                <a:gd name="T3" fmla="*/ 0 h 45"/>
                <a:gd name="T4" fmla="*/ 0 w 367"/>
                <a:gd name="T5" fmla="*/ 11 h 45"/>
                <a:gd name="T6" fmla="*/ 12 w 367"/>
                <a:gd name="T7" fmla="*/ 24 h 45"/>
                <a:gd name="T8" fmla="*/ 354 w 367"/>
                <a:gd name="T9" fmla="*/ 45 h 45"/>
                <a:gd name="T10" fmla="*/ 367 w 367"/>
                <a:gd name="T11" fmla="*/ 33 h 45"/>
                <a:gd name="T12" fmla="*/ 356 w 367"/>
                <a:gd name="T13" fmla="*/ 21 h 45"/>
              </a:gdLst>
              <a:ahLst/>
              <a:cxnLst>
                <a:cxn ang="0">
                  <a:pos x="T0" y="T1"/>
                </a:cxn>
                <a:cxn ang="0">
                  <a:pos x="T2" y="T3"/>
                </a:cxn>
                <a:cxn ang="0">
                  <a:pos x="T4" y="T5"/>
                </a:cxn>
                <a:cxn ang="0">
                  <a:pos x="T6" y="T7"/>
                </a:cxn>
                <a:cxn ang="0">
                  <a:pos x="T8" y="T9"/>
                </a:cxn>
                <a:cxn ang="0">
                  <a:pos x="T10" y="T11"/>
                </a:cxn>
                <a:cxn ang="0">
                  <a:pos x="T12" y="T13"/>
                </a:cxn>
              </a:cxnLst>
              <a:rect l="0" t="0" r="r" b="b"/>
              <a:pathLst>
                <a:path w="367" h="45">
                  <a:moveTo>
                    <a:pt x="356" y="21"/>
                  </a:moveTo>
                  <a:cubicBezTo>
                    <a:pt x="13" y="0"/>
                    <a:pt x="13" y="0"/>
                    <a:pt x="13" y="0"/>
                  </a:cubicBezTo>
                  <a:cubicBezTo>
                    <a:pt x="6" y="0"/>
                    <a:pt x="1" y="5"/>
                    <a:pt x="0" y="11"/>
                  </a:cubicBezTo>
                  <a:cubicBezTo>
                    <a:pt x="0" y="18"/>
                    <a:pt x="5" y="23"/>
                    <a:pt x="12" y="24"/>
                  </a:cubicBezTo>
                  <a:cubicBezTo>
                    <a:pt x="354" y="45"/>
                    <a:pt x="354" y="45"/>
                    <a:pt x="354" y="45"/>
                  </a:cubicBezTo>
                  <a:cubicBezTo>
                    <a:pt x="361" y="45"/>
                    <a:pt x="367" y="40"/>
                    <a:pt x="367" y="33"/>
                  </a:cubicBezTo>
                  <a:cubicBezTo>
                    <a:pt x="367" y="27"/>
                    <a:pt x="362" y="21"/>
                    <a:pt x="356" y="21"/>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2" name="iśľiḑê"/>
            <p:cNvSpPr/>
            <p:nvPr/>
          </p:nvSpPr>
          <p:spPr bwMode="auto">
            <a:xfrm>
              <a:off x="5283200" y="4222750"/>
              <a:ext cx="130175" cy="44450"/>
            </a:xfrm>
            <a:custGeom>
              <a:avLst/>
              <a:gdLst>
                <a:gd name="T0" fmla="*/ 71 w 83"/>
                <a:gd name="T1" fmla="*/ 4 h 28"/>
                <a:gd name="T2" fmla="*/ 13 w 83"/>
                <a:gd name="T3" fmla="*/ 1 h 28"/>
                <a:gd name="T4" fmla="*/ 1 w 83"/>
                <a:gd name="T5" fmla="*/ 12 h 28"/>
                <a:gd name="T6" fmla="*/ 12 w 83"/>
                <a:gd name="T7" fmla="*/ 24 h 28"/>
                <a:gd name="T8" fmla="*/ 70 w 83"/>
                <a:gd name="T9" fmla="*/ 28 h 28"/>
                <a:gd name="T10" fmla="*/ 83 w 83"/>
                <a:gd name="T11" fmla="*/ 17 h 28"/>
                <a:gd name="T12" fmla="*/ 71 w 83"/>
                <a:gd name="T13" fmla="*/ 4 h 28"/>
              </a:gdLst>
              <a:ahLst/>
              <a:cxnLst>
                <a:cxn ang="0">
                  <a:pos x="T0" y="T1"/>
                </a:cxn>
                <a:cxn ang="0">
                  <a:pos x="T2" y="T3"/>
                </a:cxn>
                <a:cxn ang="0">
                  <a:pos x="T4" y="T5"/>
                </a:cxn>
                <a:cxn ang="0">
                  <a:pos x="T6" y="T7"/>
                </a:cxn>
                <a:cxn ang="0">
                  <a:pos x="T8" y="T9"/>
                </a:cxn>
                <a:cxn ang="0">
                  <a:pos x="T10" y="T11"/>
                </a:cxn>
                <a:cxn ang="0">
                  <a:pos x="T12" y="T13"/>
                </a:cxn>
              </a:cxnLst>
              <a:rect l="0" t="0" r="r" b="b"/>
              <a:pathLst>
                <a:path w="83" h="28">
                  <a:moveTo>
                    <a:pt x="71" y="4"/>
                  </a:moveTo>
                  <a:cubicBezTo>
                    <a:pt x="13" y="1"/>
                    <a:pt x="13" y="1"/>
                    <a:pt x="13" y="1"/>
                  </a:cubicBezTo>
                  <a:cubicBezTo>
                    <a:pt x="7" y="0"/>
                    <a:pt x="1" y="5"/>
                    <a:pt x="1" y="12"/>
                  </a:cubicBezTo>
                  <a:cubicBezTo>
                    <a:pt x="0" y="18"/>
                    <a:pt x="5" y="24"/>
                    <a:pt x="12" y="24"/>
                  </a:cubicBezTo>
                  <a:cubicBezTo>
                    <a:pt x="70" y="28"/>
                    <a:pt x="70" y="28"/>
                    <a:pt x="70" y="28"/>
                  </a:cubicBezTo>
                  <a:cubicBezTo>
                    <a:pt x="76" y="28"/>
                    <a:pt x="82" y="23"/>
                    <a:pt x="83" y="17"/>
                  </a:cubicBezTo>
                  <a:cubicBezTo>
                    <a:pt x="83" y="10"/>
                    <a:pt x="78" y="5"/>
                    <a:pt x="71" y="4"/>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3" name="ïşḻiḓé"/>
            <p:cNvSpPr/>
            <p:nvPr/>
          </p:nvSpPr>
          <p:spPr bwMode="auto">
            <a:xfrm>
              <a:off x="4433888" y="4275138"/>
              <a:ext cx="347663" cy="57150"/>
            </a:xfrm>
            <a:custGeom>
              <a:avLst/>
              <a:gdLst>
                <a:gd name="T0" fmla="*/ 211 w 222"/>
                <a:gd name="T1" fmla="*/ 13 h 37"/>
                <a:gd name="T2" fmla="*/ 13 w 222"/>
                <a:gd name="T3" fmla="*/ 0 h 37"/>
                <a:gd name="T4" fmla="*/ 1 w 222"/>
                <a:gd name="T5" fmla="*/ 11 h 37"/>
                <a:gd name="T6" fmla="*/ 12 w 222"/>
                <a:gd name="T7" fmla="*/ 24 h 37"/>
                <a:gd name="T8" fmla="*/ 209 w 222"/>
                <a:gd name="T9" fmla="*/ 37 h 37"/>
                <a:gd name="T10" fmla="*/ 222 w 222"/>
                <a:gd name="T11" fmla="*/ 26 h 37"/>
                <a:gd name="T12" fmla="*/ 211 w 222"/>
                <a:gd name="T13" fmla="*/ 13 h 37"/>
              </a:gdLst>
              <a:ahLst/>
              <a:cxnLst>
                <a:cxn ang="0">
                  <a:pos x="T0" y="T1"/>
                </a:cxn>
                <a:cxn ang="0">
                  <a:pos x="T2" y="T3"/>
                </a:cxn>
                <a:cxn ang="0">
                  <a:pos x="T4" y="T5"/>
                </a:cxn>
                <a:cxn ang="0">
                  <a:pos x="T6" y="T7"/>
                </a:cxn>
                <a:cxn ang="0">
                  <a:pos x="T8" y="T9"/>
                </a:cxn>
                <a:cxn ang="0">
                  <a:pos x="T10" y="T11"/>
                </a:cxn>
                <a:cxn ang="0">
                  <a:pos x="T12" y="T13"/>
                </a:cxn>
              </a:cxnLst>
              <a:rect l="0" t="0" r="r" b="b"/>
              <a:pathLst>
                <a:path w="222" h="37">
                  <a:moveTo>
                    <a:pt x="211" y="13"/>
                  </a:moveTo>
                  <a:cubicBezTo>
                    <a:pt x="13" y="0"/>
                    <a:pt x="13" y="0"/>
                    <a:pt x="13" y="0"/>
                  </a:cubicBezTo>
                  <a:cubicBezTo>
                    <a:pt x="7" y="0"/>
                    <a:pt x="1" y="5"/>
                    <a:pt x="1" y="11"/>
                  </a:cubicBezTo>
                  <a:cubicBezTo>
                    <a:pt x="0" y="18"/>
                    <a:pt x="5" y="24"/>
                    <a:pt x="12" y="24"/>
                  </a:cubicBezTo>
                  <a:cubicBezTo>
                    <a:pt x="209" y="37"/>
                    <a:pt x="209" y="37"/>
                    <a:pt x="209" y="37"/>
                  </a:cubicBezTo>
                  <a:cubicBezTo>
                    <a:pt x="216" y="37"/>
                    <a:pt x="222" y="32"/>
                    <a:pt x="222" y="26"/>
                  </a:cubicBezTo>
                  <a:cubicBezTo>
                    <a:pt x="222" y="19"/>
                    <a:pt x="217" y="14"/>
                    <a:pt x="211" y="13"/>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4" name="iṣļíḑe"/>
            <p:cNvSpPr/>
            <p:nvPr/>
          </p:nvSpPr>
          <p:spPr bwMode="auto">
            <a:xfrm>
              <a:off x="4830763" y="4298950"/>
              <a:ext cx="568325" cy="74613"/>
            </a:xfrm>
            <a:custGeom>
              <a:avLst/>
              <a:gdLst>
                <a:gd name="T0" fmla="*/ 352 w 363"/>
                <a:gd name="T1" fmla="*/ 23 h 47"/>
                <a:gd name="T2" fmla="*/ 13 w 363"/>
                <a:gd name="T3" fmla="*/ 1 h 47"/>
                <a:gd name="T4" fmla="*/ 0 w 363"/>
                <a:gd name="T5" fmla="*/ 12 h 47"/>
                <a:gd name="T6" fmla="*/ 11 w 363"/>
                <a:gd name="T7" fmla="*/ 24 h 47"/>
                <a:gd name="T8" fmla="*/ 350 w 363"/>
                <a:gd name="T9" fmla="*/ 46 h 47"/>
                <a:gd name="T10" fmla="*/ 363 w 363"/>
                <a:gd name="T11" fmla="*/ 35 h 47"/>
                <a:gd name="T12" fmla="*/ 352 w 363"/>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363" h="47">
                  <a:moveTo>
                    <a:pt x="352" y="23"/>
                  </a:moveTo>
                  <a:cubicBezTo>
                    <a:pt x="13" y="1"/>
                    <a:pt x="13" y="1"/>
                    <a:pt x="13" y="1"/>
                  </a:cubicBezTo>
                  <a:cubicBezTo>
                    <a:pt x="6" y="0"/>
                    <a:pt x="0" y="5"/>
                    <a:pt x="0" y="12"/>
                  </a:cubicBezTo>
                  <a:cubicBezTo>
                    <a:pt x="0" y="18"/>
                    <a:pt x="5" y="24"/>
                    <a:pt x="11" y="24"/>
                  </a:cubicBezTo>
                  <a:cubicBezTo>
                    <a:pt x="350" y="46"/>
                    <a:pt x="350" y="46"/>
                    <a:pt x="350" y="46"/>
                  </a:cubicBezTo>
                  <a:cubicBezTo>
                    <a:pt x="357" y="47"/>
                    <a:pt x="362" y="42"/>
                    <a:pt x="363" y="35"/>
                  </a:cubicBezTo>
                  <a:cubicBezTo>
                    <a:pt x="363" y="29"/>
                    <a:pt x="358" y="23"/>
                    <a:pt x="352" y="23"/>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5" name="iṣlíḍe"/>
            <p:cNvSpPr/>
            <p:nvPr/>
          </p:nvSpPr>
          <p:spPr bwMode="auto">
            <a:xfrm>
              <a:off x="4421188" y="4376738"/>
              <a:ext cx="463550" cy="68263"/>
            </a:xfrm>
            <a:custGeom>
              <a:avLst/>
              <a:gdLst>
                <a:gd name="T0" fmla="*/ 285 w 296"/>
                <a:gd name="T1" fmla="*/ 19 h 44"/>
                <a:gd name="T2" fmla="*/ 13 w 296"/>
                <a:gd name="T3" fmla="*/ 1 h 44"/>
                <a:gd name="T4" fmla="*/ 0 w 296"/>
                <a:gd name="T5" fmla="*/ 12 h 44"/>
                <a:gd name="T6" fmla="*/ 11 w 296"/>
                <a:gd name="T7" fmla="*/ 24 h 44"/>
                <a:gd name="T8" fmla="*/ 283 w 296"/>
                <a:gd name="T9" fmla="*/ 43 h 44"/>
                <a:gd name="T10" fmla="*/ 296 w 296"/>
                <a:gd name="T11" fmla="*/ 32 h 44"/>
                <a:gd name="T12" fmla="*/ 285 w 296"/>
                <a:gd name="T13" fmla="*/ 19 h 44"/>
              </a:gdLst>
              <a:ahLst/>
              <a:cxnLst>
                <a:cxn ang="0">
                  <a:pos x="T0" y="T1"/>
                </a:cxn>
                <a:cxn ang="0">
                  <a:pos x="T2" y="T3"/>
                </a:cxn>
                <a:cxn ang="0">
                  <a:pos x="T4" y="T5"/>
                </a:cxn>
                <a:cxn ang="0">
                  <a:pos x="T6" y="T7"/>
                </a:cxn>
                <a:cxn ang="0">
                  <a:pos x="T8" y="T9"/>
                </a:cxn>
                <a:cxn ang="0">
                  <a:pos x="T10" y="T11"/>
                </a:cxn>
                <a:cxn ang="0">
                  <a:pos x="T12" y="T13"/>
                </a:cxn>
              </a:cxnLst>
              <a:rect l="0" t="0" r="r" b="b"/>
              <a:pathLst>
                <a:path w="296" h="44">
                  <a:moveTo>
                    <a:pt x="285" y="19"/>
                  </a:moveTo>
                  <a:cubicBezTo>
                    <a:pt x="13" y="1"/>
                    <a:pt x="13" y="1"/>
                    <a:pt x="13" y="1"/>
                  </a:cubicBezTo>
                  <a:cubicBezTo>
                    <a:pt x="7" y="0"/>
                    <a:pt x="1" y="5"/>
                    <a:pt x="0" y="12"/>
                  </a:cubicBezTo>
                  <a:cubicBezTo>
                    <a:pt x="0" y="18"/>
                    <a:pt x="5" y="24"/>
                    <a:pt x="11" y="24"/>
                  </a:cubicBezTo>
                  <a:cubicBezTo>
                    <a:pt x="283" y="43"/>
                    <a:pt x="283" y="43"/>
                    <a:pt x="283" y="43"/>
                  </a:cubicBezTo>
                  <a:cubicBezTo>
                    <a:pt x="290" y="44"/>
                    <a:pt x="295" y="39"/>
                    <a:pt x="296" y="32"/>
                  </a:cubicBezTo>
                  <a:cubicBezTo>
                    <a:pt x="296" y="26"/>
                    <a:pt x="291" y="20"/>
                    <a:pt x="285" y="19"/>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6" name="ïṣ1iḍe"/>
            <p:cNvSpPr/>
            <p:nvPr/>
          </p:nvSpPr>
          <p:spPr bwMode="auto">
            <a:xfrm>
              <a:off x="4954588" y="4413250"/>
              <a:ext cx="430213" cy="66675"/>
            </a:xfrm>
            <a:custGeom>
              <a:avLst/>
              <a:gdLst>
                <a:gd name="T0" fmla="*/ 264 w 275"/>
                <a:gd name="T1" fmla="*/ 17 h 42"/>
                <a:gd name="T2" fmla="*/ 13 w 275"/>
                <a:gd name="T3" fmla="*/ 0 h 42"/>
                <a:gd name="T4" fmla="*/ 1 w 275"/>
                <a:gd name="T5" fmla="*/ 11 h 42"/>
                <a:gd name="T6" fmla="*/ 12 w 275"/>
                <a:gd name="T7" fmla="*/ 24 h 42"/>
                <a:gd name="T8" fmla="*/ 262 w 275"/>
                <a:gd name="T9" fmla="*/ 41 h 42"/>
                <a:gd name="T10" fmla="*/ 275 w 275"/>
                <a:gd name="T11" fmla="*/ 30 h 42"/>
                <a:gd name="T12" fmla="*/ 264 w 27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275" h="42">
                  <a:moveTo>
                    <a:pt x="264" y="17"/>
                  </a:moveTo>
                  <a:cubicBezTo>
                    <a:pt x="13" y="0"/>
                    <a:pt x="13" y="0"/>
                    <a:pt x="13" y="0"/>
                  </a:cubicBezTo>
                  <a:cubicBezTo>
                    <a:pt x="7" y="0"/>
                    <a:pt x="1" y="5"/>
                    <a:pt x="1" y="11"/>
                  </a:cubicBezTo>
                  <a:cubicBezTo>
                    <a:pt x="0" y="18"/>
                    <a:pt x="5" y="23"/>
                    <a:pt x="12" y="24"/>
                  </a:cubicBezTo>
                  <a:cubicBezTo>
                    <a:pt x="262" y="41"/>
                    <a:pt x="262" y="41"/>
                    <a:pt x="262" y="41"/>
                  </a:cubicBezTo>
                  <a:cubicBezTo>
                    <a:pt x="269" y="42"/>
                    <a:pt x="274" y="37"/>
                    <a:pt x="275" y="30"/>
                  </a:cubicBezTo>
                  <a:cubicBezTo>
                    <a:pt x="275" y="24"/>
                    <a:pt x="270" y="18"/>
                    <a:pt x="264" y="17"/>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7" name="íṧḷïḑê"/>
            <p:cNvSpPr/>
            <p:nvPr/>
          </p:nvSpPr>
          <p:spPr bwMode="auto">
            <a:xfrm flipH="1" flipV="1">
              <a:off x="4427538" y="4497388"/>
              <a:ext cx="176213" cy="12700"/>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78" name="ísľîdê"/>
            <p:cNvSpPr/>
            <p:nvPr/>
          </p:nvSpPr>
          <p:spPr bwMode="auto">
            <a:xfrm>
              <a:off x="4681538" y="4497388"/>
              <a:ext cx="461963" cy="71438"/>
            </a:xfrm>
            <a:custGeom>
              <a:avLst/>
              <a:gdLst>
                <a:gd name="T0" fmla="*/ 283 w 295"/>
                <a:gd name="T1" fmla="*/ 20 h 45"/>
                <a:gd name="T2" fmla="*/ 14 w 295"/>
                <a:gd name="T3" fmla="*/ 1 h 45"/>
                <a:gd name="T4" fmla="*/ 1 w 295"/>
                <a:gd name="T5" fmla="*/ 12 h 45"/>
                <a:gd name="T6" fmla="*/ 12 w 295"/>
                <a:gd name="T7" fmla="*/ 24 h 45"/>
                <a:gd name="T8" fmla="*/ 282 w 295"/>
                <a:gd name="T9" fmla="*/ 44 h 45"/>
                <a:gd name="T10" fmla="*/ 294 w 295"/>
                <a:gd name="T11" fmla="*/ 33 h 45"/>
                <a:gd name="T12" fmla="*/ 283 w 295"/>
                <a:gd name="T13" fmla="*/ 20 h 45"/>
              </a:gdLst>
              <a:ahLst/>
              <a:cxnLst>
                <a:cxn ang="0">
                  <a:pos x="T0" y="T1"/>
                </a:cxn>
                <a:cxn ang="0">
                  <a:pos x="T2" y="T3"/>
                </a:cxn>
                <a:cxn ang="0">
                  <a:pos x="T4" y="T5"/>
                </a:cxn>
                <a:cxn ang="0">
                  <a:pos x="T6" y="T7"/>
                </a:cxn>
                <a:cxn ang="0">
                  <a:pos x="T8" y="T9"/>
                </a:cxn>
                <a:cxn ang="0">
                  <a:pos x="T10" y="T11"/>
                </a:cxn>
                <a:cxn ang="0">
                  <a:pos x="T12" y="T13"/>
                </a:cxn>
              </a:cxnLst>
              <a:rect l="0" t="0" r="r" b="b"/>
              <a:pathLst>
                <a:path w="295" h="45">
                  <a:moveTo>
                    <a:pt x="283" y="20"/>
                  </a:moveTo>
                  <a:cubicBezTo>
                    <a:pt x="14" y="1"/>
                    <a:pt x="14" y="1"/>
                    <a:pt x="14" y="1"/>
                  </a:cubicBezTo>
                  <a:cubicBezTo>
                    <a:pt x="7" y="0"/>
                    <a:pt x="1" y="5"/>
                    <a:pt x="1" y="12"/>
                  </a:cubicBezTo>
                  <a:cubicBezTo>
                    <a:pt x="0" y="18"/>
                    <a:pt x="5" y="24"/>
                    <a:pt x="12" y="24"/>
                  </a:cubicBezTo>
                  <a:cubicBezTo>
                    <a:pt x="282" y="44"/>
                    <a:pt x="282" y="44"/>
                    <a:pt x="282" y="44"/>
                  </a:cubicBezTo>
                  <a:cubicBezTo>
                    <a:pt x="288" y="45"/>
                    <a:pt x="294" y="40"/>
                    <a:pt x="294" y="33"/>
                  </a:cubicBezTo>
                  <a:cubicBezTo>
                    <a:pt x="295" y="27"/>
                    <a:pt x="290" y="21"/>
                    <a:pt x="283" y="20"/>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79" name="îŝlíḋè"/>
            <p:cNvSpPr/>
            <p:nvPr/>
          </p:nvSpPr>
          <p:spPr bwMode="auto">
            <a:xfrm>
              <a:off x="5192713" y="4535488"/>
              <a:ext cx="179388" cy="47625"/>
            </a:xfrm>
            <a:custGeom>
              <a:avLst/>
              <a:gdLst>
                <a:gd name="T0" fmla="*/ 103 w 115"/>
                <a:gd name="T1" fmla="*/ 7 h 31"/>
                <a:gd name="T2" fmla="*/ 13 w 115"/>
                <a:gd name="T3" fmla="*/ 1 h 31"/>
                <a:gd name="T4" fmla="*/ 0 w 115"/>
                <a:gd name="T5" fmla="*/ 11 h 31"/>
                <a:gd name="T6" fmla="*/ 11 w 115"/>
                <a:gd name="T7" fmla="*/ 24 h 31"/>
                <a:gd name="T8" fmla="*/ 101 w 115"/>
                <a:gd name="T9" fmla="*/ 31 h 31"/>
                <a:gd name="T10" fmla="*/ 114 w 115"/>
                <a:gd name="T11" fmla="*/ 20 h 31"/>
                <a:gd name="T12" fmla="*/ 103 w 115"/>
                <a:gd name="T13" fmla="*/ 7 h 31"/>
              </a:gdLst>
              <a:ahLst/>
              <a:cxnLst>
                <a:cxn ang="0">
                  <a:pos x="T0" y="T1"/>
                </a:cxn>
                <a:cxn ang="0">
                  <a:pos x="T2" y="T3"/>
                </a:cxn>
                <a:cxn ang="0">
                  <a:pos x="T4" y="T5"/>
                </a:cxn>
                <a:cxn ang="0">
                  <a:pos x="T6" y="T7"/>
                </a:cxn>
                <a:cxn ang="0">
                  <a:pos x="T8" y="T9"/>
                </a:cxn>
                <a:cxn ang="0">
                  <a:pos x="T10" y="T11"/>
                </a:cxn>
                <a:cxn ang="0">
                  <a:pos x="T12" y="T13"/>
                </a:cxn>
              </a:cxnLst>
              <a:rect l="0" t="0" r="r" b="b"/>
              <a:pathLst>
                <a:path w="115" h="31">
                  <a:moveTo>
                    <a:pt x="103" y="7"/>
                  </a:moveTo>
                  <a:cubicBezTo>
                    <a:pt x="13" y="1"/>
                    <a:pt x="13" y="1"/>
                    <a:pt x="13" y="1"/>
                  </a:cubicBezTo>
                  <a:cubicBezTo>
                    <a:pt x="7" y="0"/>
                    <a:pt x="1" y="5"/>
                    <a:pt x="0" y="11"/>
                  </a:cubicBezTo>
                  <a:cubicBezTo>
                    <a:pt x="0" y="18"/>
                    <a:pt x="5" y="24"/>
                    <a:pt x="11" y="24"/>
                  </a:cubicBezTo>
                  <a:cubicBezTo>
                    <a:pt x="101" y="31"/>
                    <a:pt x="101" y="31"/>
                    <a:pt x="101" y="31"/>
                  </a:cubicBezTo>
                  <a:cubicBezTo>
                    <a:pt x="108" y="31"/>
                    <a:pt x="114" y="26"/>
                    <a:pt x="114" y="20"/>
                  </a:cubicBezTo>
                  <a:cubicBezTo>
                    <a:pt x="115" y="13"/>
                    <a:pt x="110" y="8"/>
                    <a:pt x="103" y="7"/>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80" name="ïŝľíḋè"/>
            <p:cNvSpPr/>
            <p:nvPr/>
          </p:nvSpPr>
          <p:spPr bwMode="auto">
            <a:xfrm flipH="1" flipV="1">
              <a:off x="4414838" y="4598988"/>
              <a:ext cx="369888" cy="28575"/>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81" name="ïşḻíḋê"/>
            <p:cNvSpPr/>
            <p:nvPr/>
          </p:nvSpPr>
          <p:spPr bwMode="auto">
            <a:xfrm>
              <a:off x="4868863" y="4616450"/>
              <a:ext cx="488950" cy="73025"/>
            </a:xfrm>
            <a:custGeom>
              <a:avLst/>
              <a:gdLst>
                <a:gd name="T0" fmla="*/ 301 w 313"/>
                <a:gd name="T1" fmla="*/ 23 h 47"/>
                <a:gd name="T2" fmla="*/ 13 w 313"/>
                <a:gd name="T3" fmla="*/ 1 h 47"/>
                <a:gd name="T4" fmla="*/ 0 w 313"/>
                <a:gd name="T5" fmla="*/ 11 h 47"/>
                <a:gd name="T6" fmla="*/ 11 w 313"/>
                <a:gd name="T7" fmla="*/ 24 h 47"/>
                <a:gd name="T8" fmla="*/ 300 w 313"/>
                <a:gd name="T9" fmla="*/ 46 h 47"/>
                <a:gd name="T10" fmla="*/ 312 w 313"/>
                <a:gd name="T11" fmla="*/ 35 h 47"/>
                <a:gd name="T12" fmla="*/ 301 w 313"/>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313" h="47">
                  <a:moveTo>
                    <a:pt x="301" y="23"/>
                  </a:moveTo>
                  <a:cubicBezTo>
                    <a:pt x="13" y="1"/>
                    <a:pt x="13" y="1"/>
                    <a:pt x="13" y="1"/>
                  </a:cubicBezTo>
                  <a:cubicBezTo>
                    <a:pt x="6" y="0"/>
                    <a:pt x="1" y="5"/>
                    <a:pt x="0" y="11"/>
                  </a:cubicBezTo>
                  <a:cubicBezTo>
                    <a:pt x="0" y="18"/>
                    <a:pt x="4" y="24"/>
                    <a:pt x="11" y="24"/>
                  </a:cubicBezTo>
                  <a:cubicBezTo>
                    <a:pt x="300" y="46"/>
                    <a:pt x="300" y="46"/>
                    <a:pt x="300" y="46"/>
                  </a:cubicBezTo>
                  <a:cubicBezTo>
                    <a:pt x="306" y="47"/>
                    <a:pt x="312" y="42"/>
                    <a:pt x="312" y="35"/>
                  </a:cubicBezTo>
                  <a:cubicBezTo>
                    <a:pt x="313" y="29"/>
                    <a:pt x="308" y="23"/>
                    <a:pt x="301" y="23"/>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82" name="îṧľïḑê"/>
            <p:cNvSpPr/>
            <p:nvPr/>
          </p:nvSpPr>
          <p:spPr bwMode="auto">
            <a:xfrm flipH="1" flipV="1">
              <a:off x="4402138" y="4702175"/>
              <a:ext cx="122238" cy="9525"/>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83" name="ïs1ïḋè"/>
            <p:cNvSpPr/>
            <p:nvPr/>
          </p:nvSpPr>
          <p:spPr bwMode="auto">
            <a:xfrm>
              <a:off x="4592638" y="4699000"/>
              <a:ext cx="525463" cy="79375"/>
            </a:xfrm>
            <a:custGeom>
              <a:avLst/>
              <a:gdLst>
                <a:gd name="T0" fmla="*/ 324 w 335"/>
                <a:gd name="T1" fmla="*/ 26 h 50"/>
                <a:gd name="T2" fmla="*/ 13 w 335"/>
                <a:gd name="T3" fmla="*/ 1 h 50"/>
                <a:gd name="T4" fmla="*/ 0 w 335"/>
                <a:gd name="T5" fmla="*/ 11 h 50"/>
                <a:gd name="T6" fmla="*/ 11 w 335"/>
                <a:gd name="T7" fmla="*/ 24 h 50"/>
                <a:gd name="T8" fmla="*/ 322 w 335"/>
                <a:gd name="T9" fmla="*/ 49 h 50"/>
                <a:gd name="T10" fmla="*/ 335 w 335"/>
                <a:gd name="T11" fmla="*/ 38 h 50"/>
                <a:gd name="T12" fmla="*/ 324 w 335"/>
                <a:gd name="T13" fmla="*/ 26 h 50"/>
              </a:gdLst>
              <a:ahLst/>
              <a:cxnLst>
                <a:cxn ang="0">
                  <a:pos x="T0" y="T1"/>
                </a:cxn>
                <a:cxn ang="0">
                  <a:pos x="T2" y="T3"/>
                </a:cxn>
                <a:cxn ang="0">
                  <a:pos x="T4" y="T5"/>
                </a:cxn>
                <a:cxn ang="0">
                  <a:pos x="T6" y="T7"/>
                </a:cxn>
                <a:cxn ang="0">
                  <a:pos x="T8" y="T9"/>
                </a:cxn>
                <a:cxn ang="0">
                  <a:pos x="T10" y="T11"/>
                </a:cxn>
                <a:cxn ang="0">
                  <a:pos x="T12" y="T13"/>
                </a:cxn>
              </a:cxnLst>
              <a:rect l="0" t="0" r="r" b="b"/>
              <a:pathLst>
                <a:path w="335" h="50">
                  <a:moveTo>
                    <a:pt x="324" y="26"/>
                  </a:moveTo>
                  <a:cubicBezTo>
                    <a:pt x="13" y="1"/>
                    <a:pt x="13" y="1"/>
                    <a:pt x="13" y="1"/>
                  </a:cubicBezTo>
                  <a:cubicBezTo>
                    <a:pt x="7" y="0"/>
                    <a:pt x="1" y="5"/>
                    <a:pt x="0" y="11"/>
                  </a:cubicBezTo>
                  <a:cubicBezTo>
                    <a:pt x="0" y="18"/>
                    <a:pt x="5" y="24"/>
                    <a:pt x="11" y="24"/>
                  </a:cubicBezTo>
                  <a:cubicBezTo>
                    <a:pt x="322" y="49"/>
                    <a:pt x="322" y="49"/>
                    <a:pt x="322" y="49"/>
                  </a:cubicBezTo>
                  <a:cubicBezTo>
                    <a:pt x="328" y="50"/>
                    <a:pt x="334" y="45"/>
                    <a:pt x="335" y="38"/>
                  </a:cubicBezTo>
                  <a:cubicBezTo>
                    <a:pt x="335" y="32"/>
                    <a:pt x="330" y="26"/>
                    <a:pt x="324" y="26"/>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84" name="ïṣļíḑé"/>
            <p:cNvSpPr/>
            <p:nvPr/>
          </p:nvSpPr>
          <p:spPr bwMode="auto">
            <a:xfrm>
              <a:off x="5173663" y="4746625"/>
              <a:ext cx="171450" cy="47625"/>
            </a:xfrm>
            <a:custGeom>
              <a:avLst/>
              <a:gdLst>
                <a:gd name="T0" fmla="*/ 98 w 109"/>
                <a:gd name="T1" fmla="*/ 7 h 31"/>
                <a:gd name="T2" fmla="*/ 13 w 109"/>
                <a:gd name="T3" fmla="*/ 1 h 31"/>
                <a:gd name="T4" fmla="*/ 0 w 109"/>
                <a:gd name="T5" fmla="*/ 11 h 31"/>
                <a:gd name="T6" fmla="*/ 11 w 109"/>
                <a:gd name="T7" fmla="*/ 24 h 31"/>
                <a:gd name="T8" fmla="*/ 96 w 109"/>
                <a:gd name="T9" fmla="*/ 31 h 31"/>
                <a:gd name="T10" fmla="*/ 108 w 109"/>
                <a:gd name="T11" fmla="*/ 20 h 31"/>
                <a:gd name="T12" fmla="*/ 98 w 109"/>
                <a:gd name="T13" fmla="*/ 7 h 31"/>
              </a:gdLst>
              <a:ahLst/>
              <a:cxnLst>
                <a:cxn ang="0">
                  <a:pos x="T0" y="T1"/>
                </a:cxn>
                <a:cxn ang="0">
                  <a:pos x="T2" y="T3"/>
                </a:cxn>
                <a:cxn ang="0">
                  <a:pos x="T4" y="T5"/>
                </a:cxn>
                <a:cxn ang="0">
                  <a:pos x="T6" y="T7"/>
                </a:cxn>
                <a:cxn ang="0">
                  <a:pos x="T8" y="T9"/>
                </a:cxn>
                <a:cxn ang="0">
                  <a:pos x="T10" y="T11"/>
                </a:cxn>
                <a:cxn ang="0">
                  <a:pos x="T12" y="T13"/>
                </a:cxn>
              </a:cxnLst>
              <a:rect l="0" t="0" r="r" b="b"/>
              <a:pathLst>
                <a:path w="109" h="31">
                  <a:moveTo>
                    <a:pt x="98" y="7"/>
                  </a:moveTo>
                  <a:cubicBezTo>
                    <a:pt x="13" y="1"/>
                    <a:pt x="13" y="1"/>
                    <a:pt x="13" y="1"/>
                  </a:cubicBezTo>
                  <a:cubicBezTo>
                    <a:pt x="7" y="0"/>
                    <a:pt x="1" y="5"/>
                    <a:pt x="0" y="11"/>
                  </a:cubicBezTo>
                  <a:cubicBezTo>
                    <a:pt x="0" y="18"/>
                    <a:pt x="5" y="24"/>
                    <a:pt x="11" y="24"/>
                  </a:cubicBezTo>
                  <a:cubicBezTo>
                    <a:pt x="96" y="31"/>
                    <a:pt x="96" y="31"/>
                    <a:pt x="96" y="31"/>
                  </a:cubicBezTo>
                  <a:cubicBezTo>
                    <a:pt x="102" y="31"/>
                    <a:pt x="108" y="27"/>
                    <a:pt x="108" y="20"/>
                  </a:cubicBezTo>
                  <a:cubicBezTo>
                    <a:pt x="109" y="14"/>
                    <a:pt x="104" y="8"/>
                    <a:pt x="98" y="7"/>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85" name="ïṥlïdé"/>
            <p:cNvSpPr/>
            <p:nvPr/>
          </p:nvSpPr>
          <p:spPr bwMode="auto">
            <a:xfrm flipH="1" flipV="1">
              <a:off x="4387850" y="4803775"/>
              <a:ext cx="479425" cy="41275"/>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86" name="îSļíḋé"/>
            <p:cNvSpPr/>
            <p:nvPr/>
          </p:nvSpPr>
          <p:spPr bwMode="auto">
            <a:xfrm>
              <a:off x="4916488" y="4830763"/>
              <a:ext cx="414338" cy="69850"/>
            </a:xfrm>
            <a:custGeom>
              <a:avLst/>
              <a:gdLst>
                <a:gd name="T0" fmla="*/ 253 w 264"/>
                <a:gd name="T1" fmla="*/ 21 h 45"/>
                <a:gd name="T2" fmla="*/ 13 w 264"/>
                <a:gd name="T3" fmla="*/ 1 h 45"/>
                <a:gd name="T4" fmla="*/ 1 w 264"/>
                <a:gd name="T5" fmla="*/ 12 h 45"/>
                <a:gd name="T6" fmla="*/ 11 w 264"/>
                <a:gd name="T7" fmla="*/ 24 h 45"/>
                <a:gd name="T8" fmla="*/ 251 w 264"/>
                <a:gd name="T9" fmla="*/ 45 h 45"/>
                <a:gd name="T10" fmla="*/ 264 w 264"/>
                <a:gd name="T11" fmla="*/ 34 h 45"/>
                <a:gd name="T12" fmla="*/ 253 w 264"/>
                <a:gd name="T13" fmla="*/ 21 h 45"/>
              </a:gdLst>
              <a:ahLst/>
              <a:cxnLst>
                <a:cxn ang="0">
                  <a:pos x="T0" y="T1"/>
                </a:cxn>
                <a:cxn ang="0">
                  <a:pos x="T2" y="T3"/>
                </a:cxn>
                <a:cxn ang="0">
                  <a:pos x="T4" y="T5"/>
                </a:cxn>
                <a:cxn ang="0">
                  <a:pos x="T6" y="T7"/>
                </a:cxn>
                <a:cxn ang="0">
                  <a:pos x="T8" y="T9"/>
                </a:cxn>
                <a:cxn ang="0">
                  <a:pos x="T10" y="T11"/>
                </a:cxn>
                <a:cxn ang="0">
                  <a:pos x="T12" y="T13"/>
                </a:cxn>
              </a:cxnLst>
              <a:rect l="0" t="0" r="r" b="b"/>
              <a:pathLst>
                <a:path w="264" h="45">
                  <a:moveTo>
                    <a:pt x="253" y="21"/>
                  </a:moveTo>
                  <a:cubicBezTo>
                    <a:pt x="13" y="1"/>
                    <a:pt x="13" y="1"/>
                    <a:pt x="13" y="1"/>
                  </a:cubicBezTo>
                  <a:cubicBezTo>
                    <a:pt x="7" y="0"/>
                    <a:pt x="1" y="5"/>
                    <a:pt x="1" y="12"/>
                  </a:cubicBezTo>
                  <a:cubicBezTo>
                    <a:pt x="0" y="18"/>
                    <a:pt x="5" y="24"/>
                    <a:pt x="11" y="24"/>
                  </a:cubicBezTo>
                  <a:cubicBezTo>
                    <a:pt x="251" y="45"/>
                    <a:pt x="251" y="45"/>
                    <a:pt x="251" y="45"/>
                  </a:cubicBezTo>
                  <a:cubicBezTo>
                    <a:pt x="257" y="45"/>
                    <a:pt x="263" y="40"/>
                    <a:pt x="264" y="34"/>
                  </a:cubicBezTo>
                  <a:cubicBezTo>
                    <a:pt x="264" y="27"/>
                    <a:pt x="259" y="22"/>
                    <a:pt x="253" y="21"/>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87" name="ïşḻíḓè"/>
            <p:cNvSpPr/>
            <p:nvPr/>
          </p:nvSpPr>
          <p:spPr bwMode="auto">
            <a:xfrm flipH="1" flipV="1">
              <a:off x="4375150" y="4905375"/>
              <a:ext cx="241300" cy="22225"/>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88" name="íş1iḑe"/>
            <p:cNvSpPr/>
            <p:nvPr/>
          </p:nvSpPr>
          <p:spPr bwMode="auto">
            <a:xfrm flipH="1" flipV="1">
              <a:off x="4705350" y="4935538"/>
              <a:ext cx="284163" cy="25400"/>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89" name="iSļiḑé"/>
            <p:cNvSpPr/>
            <p:nvPr/>
          </p:nvSpPr>
          <p:spPr bwMode="auto">
            <a:xfrm>
              <a:off x="5075238" y="4951413"/>
              <a:ext cx="241300" cy="55563"/>
            </a:xfrm>
            <a:custGeom>
              <a:avLst/>
              <a:gdLst>
                <a:gd name="T0" fmla="*/ 143 w 154"/>
                <a:gd name="T1" fmla="*/ 12 h 36"/>
                <a:gd name="T2" fmla="*/ 13 w 154"/>
                <a:gd name="T3" fmla="*/ 0 h 36"/>
                <a:gd name="T4" fmla="*/ 0 w 154"/>
                <a:gd name="T5" fmla="*/ 11 h 36"/>
                <a:gd name="T6" fmla="*/ 11 w 154"/>
                <a:gd name="T7" fmla="*/ 24 h 36"/>
                <a:gd name="T8" fmla="*/ 141 w 154"/>
                <a:gd name="T9" fmla="*/ 35 h 36"/>
                <a:gd name="T10" fmla="*/ 154 w 154"/>
                <a:gd name="T11" fmla="*/ 24 h 36"/>
                <a:gd name="T12" fmla="*/ 143 w 154"/>
                <a:gd name="T13" fmla="*/ 12 h 36"/>
              </a:gdLst>
              <a:ahLst/>
              <a:cxnLst>
                <a:cxn ang="0">
                  <a:pos x="T0" y="T1"/>
                </a:cxn>
                <a:cxn ang="0">
                  <a:pos x="T2" y="T3"/>
                </a:cxn>
                <a:cxn ang="0">
                  <a:pos x="T4" y="T5"/>
                </a:cxn>
                <a:cxn ang="0">
                  <a:pos x="T6" y="T7"/>
                </a:cxn>
                <a:cxn ang="0">
                  <a:pos x="T8" y="T9"/>
                </a:cxn>
                <a:cxn ang="0">
                  <a:pos x="T10" y="T11"/>
                </a:cxn>
                <a:cxn ang="0">
                  <a:pos x="T12" y="T13"/>
                </a:cxn>
              </a:cxnLst>
              <a:rect l="0" t="0" r="r" b="b"/>
              <a:pathLst>
                <a:path w="154" h="36">
                  <a:moveTo>
                    <a:pt x="143" y="12"/>
                  </a:moveTo>
                  <a:cubicBezTo>
                    <a:pt x="13" y="0"/>
                    <a:pt x="13" y="0"/>
                    <a:pt x="13" y="0"/>
                  </a:cubicBezTo>
                  <a:cubicBezTo>
                    <a:pt x="7" y="0"/>
                    <a:pt x="1" y="4"/>
                    <a:pt x="0" y="11"/>
                  </a:cubicBezTo>
                  <a:cubicBezTo>
                    <a:pt x="0" y="17"/>
                    <a:pt x="5" y="23"/>
                    <a:pt x="11" y="24"/>
                  </a:cubicBezTo>
                  <a:cubicBezTo>
                    <a:pt x="141" y="35"/>
                    <a:pt x="141" y="35"/>
                    <a:pt x="141" y="35"/>
                  </a:cubicBezTo>
                  <a:cubicBezTo>
                    <a:pt x="147" y="36"/>
                    <a:pt x="153" y="31"/>
                    <a:pt x="154" y="24"/>
                  </a:cubicBezTo>
                  <a:cubicBezTo>
                    <a:pt x="154" y="18"/>
                    <a:pt x="150" y="12"/>
                    <a:pt x="143" y="12"/>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90" name="ïṩľiḍé"/>
            <p:cNvSpPr/>
            <p:nvPr/>
          </p:nvSpPr>
          <p:spPr bwMode="auto">
            <a:xfrm flipH="1" flipV="1">
              <a:off x="4362450" y="5008563"/>
              <a:ext cx="168275" cy="14288"/>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91" name="îşļïdé"/>
            <p:cNvSpPr/>
            <p:nvPr/>
          </p:nvSpPr>
          <p:spPr bwMode="auto">
            <a:xfrm flipH="1" flipV="1">
              <a:off x="4622800" y="5032375"/>
              <a:ext cx="322263" cy="30163"/>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92" name="íṩḻíḓe"/>
            <p:cNvSpPr/>
            <p:nvPr/>
          </p:nvSpPr>
          <p:spPr bwMode="auto">
            <a:xfrm>
              <a:off x="4995863" y="5049838"/>
              <a:ext cx="307975" cy="61913"/>
            </a:xfrm>
            <a:custGeom>
              <a:avLst/>
              <a:gdLst>
                <a:gd name="T0" fmla="*/ 185 w 197"/>
                <a:gd name="T1" fmla="*/ 16 h 40"/>
                <a:gd name="T2" fmla="*/ 14 w 197"/>
                <a:gd name="T3" fmla="*/ 0 h 40"/>
                <a:gd name="T4" fmla="*/ 1 w 197"/>
                <a:gd name="T5" fmla="*/ 11 h 40"/>
                <a:gd name="T6" fmla="*/ 11 w 197"/>
                <a:gd name="T7" fmla="*/ 24 h 40"/>
                <a:gd name="T8" fmla="*/ 183 w 197"/>
                <a:gd name="T9" fmla="*/ 40 h 40"/>
                <a:gd name="T10" fmla="*/ 196 w 197"/>
                <a:gd name="T11" fmla="*/ 29 h 40"/>
                <a:gd name="T12" fmla="*/ 185 w 197"/>
                <a:gd name="T13" fmla="*/ 16 h 40"/>
              </a:gdLst>
              <a:ahLst/>
              <a:cxnLst>
                <a:cxn ang="0">
                  <a:pos x="T0" y="T1"/>
                </a:cxn>
                <a:cxn ang="0">
                  <a:pos x="T2" y="T3"/>
                </a:cxn>
                <a:cxn ang="0">
                  <a:pos x="T4" y="T5"/>
                </a:cxn>
                <a:cxn ang="0">
                  <a:pos x="T6" y="T7"/>
                </a:cxn>
                <a:cxn ang="0">
                  <a:pos x="T8" y="T9"/>
                </a:cxn>
                <a:cxn ang="0">
                  <a:pos x="T10" y="T11"/>
                </a:cxn>
                <a:cxn ang="0">
                  <a:pos x="T12" y="T13"/>
                </a:cxn>
              </a:cxnLst>
              <a:rect l="0" t="0" r="r" b="b"/>
              <a:pathLst>
                <a:path w="197" h="40">
                  <a:moveTo>
                    <a:pt x="185" y="16"/>
                  </a:moveTo>
                  <a:cubicBezTo>
                    <a:pt x="14" y="0"/>
                    <a:pt x="14" y="0"/>
                    <a:pt x="14" y="0"/>
                  </a:cubicBezTo>
                  <a:cubicBezTo>
                    <a:pt x="7" y="0"/>
                    <a:pt x="1" y="5"/>
                    <a:pt x="1" y="11"/>
                  </a:cubicBezTo>
                  <a:cubicBezTo>
                    <a:pt x="0" y="18"/>
                    <a:pt x="5" y="23"/>
                    <a:pt x="11" y="24"/>
                  </a:cubicBezTo>
                  <a:cubicBezTo>
                    <a:pt x="183" y="40"/>
                    <a:pt x="183" y="40"/>
                    <a:pt x="183" y="40"/>
                  </a:cubicBezTo>
                  <a:cubicBezTo>
                    <a:pt x="190" y="40"/>
                    <a:pt x="195" y="36"/>
                    <a:pt x="196" y="29"/>
                  </a:cubicBezTo>
                  <a:cubicBezTo>
                    <a:pt x="197" y="23"/>
                    <a:pt x="192" y="17"/>
                    <a:pt x="185" y="16"/>
                  </a:cubicBezTo>
                </a:path>
              </a:pathLst>
            </a:custGeom>
            <a:solidFill>
              <a:srgbClr val="15121B"/>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493" name="îṡḻiďé"/>
            <p:cNvSpPr/>
            <p:nvPr/>
          </p:nvSpPr>
          <p:spPr bwMode="auto">
            <a:xfrm flipH="1" flipV="1">
              <a:off x="4349750" y="5110163"/>
              <a:ext cx="336550" cy="33338"/>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94" name="îṣḻiḑe"/>
            <p:cNvSpPr/>
            <p:nvPr/>
          </p:nvSpPr>
          <p:spPr bwMode="auto">
            <a:xfrm flipH="1" flipV="1">
              <a:off x="4776788" y="5151438"/>
              <a:ext cx="492125" cy="47625"/>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95" name="iṣļiḑé"/>
            <p:cNvSpPr/>
            <p:nvPr/>
          </p:nvSpPr>
          <p:spPr bwMode="auto">
            <a:xfrm flipH="1" flipV="1">
              <a:off x="4337050" y="5211763"/>
              <a:ext cx="71438" cy="7938"/>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96" name="iṧļiḓê"/>
            <p:cNvSpPr/>
            <p:nvPr/>
          </p:nvSpPr>
          <p:spPr bwMode="auto">
            <a:xfrm flipH="1" flipV="1">
              <a:off x="4491038" y="5227638"/>
              <a:ext cx="492125" cy="50800"/>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97" name="îŝḻîḓe"/>
            <p:cNvSpPr/>
            <p:nvPr/>
          </p:nvSpPr>
          <p:spPr bwMode="auto">
            <a:xfrm flipH="1" flipV="1">
              <a:off x="5080000" y="5286375"/>
              <a:ext cx="176213" cy="17463"/>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98" name="íṧlíḑe"/>
            <p:cNvSpPr/>
            <p:nvPr/>
          </p:nvSpPr>
          <p:spPr bwMode="auto">
            <a:xfrm flipH="1" flipV="1">
              <a:off x="4324350" y="5314950"/>
              <a:ext cx="377825" cy="39688"/>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499" name="îṣļïḑê"/>
            <p:cNvSpPr/>
            <p:nvPr/>
          </p:nvSpPr>
          <p:spPr bwMode="auto">
            <a:xfrm flipH="1" flipV="1">
              <a:off x="4792663" y="5364163"/>
              <a:ext cx="449263" cy="46038"/>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500" name="îṥľîḑè"/>
            <p:cNvSpPr/>
            <p:nvPr/>
          </p:nvSpPr>
          <p:spPr bwMode="auto">
            <a:xfrm flipH="1" flipV="1">
              <a:off x="4311650" y="5416550"/>
              <a:ext cx="436563" cy="47625"/>
            </a:xfrm>
            <a:prstGeom prst="line">
              <a:avLst/>
            </a:prstGeom>
            <a:noFill/>
            <a:ln w="36513" cap="rnd">
              <a:solidFill>
                <a:srgbClr val="15121B"/>
              </a:solidFill>
              <a:prstDash val="solid"/>
              <a:miter lim="800000"/>
            </a:ln>
            <a:extLst>
              <a:ext uri="{909E8E84-426E-40DD-AFC4-6F175D3DCCD1}">
                <a14:hiddenFill xmlns:a14="http://schemas.microsoft.com/office/drawing/2010/main">
                  <a:noFill/>
                </a14:hiddenFill>
              </a:ext>
            </a:extLst>
          </p:spPr>
          <p:txBody>
            <a:bodyPr anchor="ctr"/>
            <a:p>
              <a:pPr algn="ctr"/>
              <a:endParaRPr sz="3200"/>
            </a:p>
          </p:txBody>
        </p:sp>
        <p:sp>
          <p:nvSpPr>
            <p:cNvPr id="501" name="iṡḻiḋê"/>
            <p:cNvSpPr/>
            <p:nvPr/>
          </p:nvSpPr>
          <p:spPr bwMode="auto">
            <a:xfrm>
              <a:off x="4386263" y="3779838"/>
              <a:ext cx="1173163" cy="211138"/>
            </a:xfrm>
            <a:custGeom>
              <a:avLst/>
              <a:gdLst>
                <a:gd name="T0" fmla="*/ 24 w 749"/>
                <a:gd name="T1" fmla="*/ 0 h 136"/>
                <a:gd name="T2" fmla="*/ 24 w 749"/>
                <a:gd name="T3" fmla="*/ 0 h 136"/>
                <a:gd name="T4" fmla="*/ 743 w 749"/>
                <a:gd name="T5" fmla="*/ 32 h 136"/>
                <a:gd name="T6" fmla="*/ 746 w 749"/>
                <a:gd name="T7" fmla="*/ 33 h 136"/>
                <a:gd name="T8" fmla="*/ 748 w 749"/>
                <a:gd name="T9" fmla="*/ 35 h 136"/>
                <a:gd name="T10" fmla="*/ 749 w 749"/>
                <a:gd name="T11" fmla="*/ 37 h 136"/>
                <a:gd name="T12" fmla="*/ 749 w 749"/>
                <a:gd name="T13" fmla="*/ 39 h 136"/>
                <a:gd name="T14" fmla="*/ 749 w 749"/>
                <a:gd name="T15" fmla="*/ 37 h 136"/>
                <a:gd name="T16" fmla="*/ 748 w 749"/>
                <a:gd name="T17" fmla="*/ 35 h 136"/>
                <a:gd name="T18" fmla="*/ 746 w 749"/>
                <a:gd name="T19" fmla="*/ 33 h 136"/>
                <a:gd name="T20" fmla="*/ 743 w 749"/>
                <a:gd name="T21" fmla="*/ 32 h 136"/>
                <a:gd name="T22" fmla="*/ 24 w 749"/>
                <a:gd name="T23" fmla="*/ 0 h 136"/>
                <a:gd name="T24" fmla="*/ 24 w 749"/>
                <a:gd name="T25" fmla="*/ 0 h 136"/>
                <a:gd name="T26" fmla="*/ 24 w 749"/>
                <a:gd name="T27" fmla="*/ 0 h 136"/>
                <a:gd name="T28" fmla="*/ 22 w 749"/>
                <a:gd name="T29" fmla="*/ 0 h 136"/>
                <a:gd name="T30" fmla="*/ 20 w 749"/>
                <a:gd name="T31" fmla="*/ 2 h 136"/>
                <a:gd name="T32" fmla="*/ 18 w 749"/>
                <a:gd name="T33" fmla="*/ 4 h 136"/>
                <a:gd name="T34" fmla="*/ 17 w 749"/>
                <a:gd name="T35" fmla="*/ 6 h 136"/>
                <a:gd name="T36" fmla="*/ 0 w 749"/>
                <a:gd name="T37" fmla="*/ 136 h 136"/>
                <a:gd name="T38" fmla="*/ 17 w 749"/>
                <a:gd name="T39" fmla="*/ 6 h 136"/>
                <a:gd name="T40" fmla="*/ 18 w 749"/>
                <a:gd name="T41" fmla="*/ 4 h 136"/>
                <a:gd name="T42" fmla="*/ 20 w 749"/>
                <a:gd name="T43" fmla="*/ 2 h 136"/>
                <a:gd name="T44" fmla="*/ 22 w 749"/>
                <a:gd name="T45" fmla="*/ 0 h 136"/>
                <a:gd name="T46" fmla="*/ 22 w 749"/>
                <a:gd name="T47" fmla="*/ 0 h 136"/>
                <a:gd name="T48" fmla="*/ 22 w 749"/>
                <a:gd name="T49" fmla="*/ 0 h 136"/>
                <a:gd name="T50" fmla="*/ 24 w 749"/>
                <a:gd name="T51" fmla="*/ 0 h 136"/>
                <a:gd name="T52" fmla="*/ 24 w 749"/>
                <a:gd name="T53" fmla="*/ 0 h 136"/>
                <a:gd name="T54" fmla="*/ 24 w 749"/>
                <a:gd name="T55" fmla="*/ 0 h 136"/>
                <a:gd name="T56" fmla="*/ 24 w 749"/>
                <a:gd name="T5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9" h="136">
                  <a:moveTo>
                    <a:pt x="24" y="0"/>
                  </a:moveTo>
                  <a:cubicBezTo>
                    <a:pt x="24" y="0"/>
                    <a:pt x="24" y="0"/>
                    <a:pt x="24" y="0"/>
                  </a:cubicBezTo>
                  <a:cubicBezTo>
                    <a:pt x="743" y="32"/>
                    <a:pt x="743" y="32"/>
                    <a:pt x="743" y="32"/>
                  </a:cubicBezTo>
                  <a:cubicBezTo>
                    <a:pt x="744" y="32"/>
                    <a:pt x="745" y="33"/>
                    <a:pt x="746" y="33"/>
                  </a:cubicBezTo>
                  <a:cubicBezTo>
                    <a:pt x="747" y="33"/>
                    <a:pt x="747" y="34"/>
                    <a:pt x="748" y="35"/>
                  </a:cubicBezTo>
                  <a:cubicBezTo>
                    <a:pt x="748" y="35"/>
                    <a:pt x="749" y="36"/>
                    <a:pt x="749" y="37"/>
                  </a:cubicBezTo>
                  <a:cubicBezTo>
                    <a:pt x="749" y="37"/>
                    <a:pt x="749" y="38"/>
                    <a:pt x="749" y="39"/>
                  </a:cubicBezTo>
                  <a:cubicBezTo>
                    <a:pt x="749" y="38"/>
                    <a:pt x="749" y="37"/>
                    <a:pt x="749" y="37"/>
                  </a:cubicBezTo>
                  <a:cubicBezTo>
                    <a:pt x="749" y="36"/>
                    <a:pt x="748" y="35"/>
                    <a:pt x="748" y="35"/>
                  </a:cubicBezTo>
                  <a:cubicBezTo>
                    <a:pt x="747" y="34"/>
                    <a:pt x="747" y="33"/>
                    <a:pt x="746" y="33"/>
                  </a:cubicBezTo>
                  <a:cubicBezTo>
                    <a:pt x="745" y="33"/>
                    <a:pt x="744" y="32"/>
                    <a:pt x="743" y="32"/>
                  </a:cubicBezTo>
                  <a:cubicBezTo>
                    <a:pt x="24" y="0"/>
                    <a:pt x="24" y="0"/>
                    <a:pt x="24" y="0"/>
                  </a:cubicBezTo>
                  <a:cubicBezTo>
                    <a:pt x="24" y="0"/>
                    <a:pt x="24" y="0"/>
                    <a:pt x="24" y="0"/>
                  </a:cubicBezTo>
                  <a:moveTo>
                    <a:pt x="24" y="0"/>
                  </a:moveTo>
                  <a:cubicBezTo>
                    <a:pt x="23" y="0"/>
                    <a:pt x="22" y="0"/>
                    <a:pt x="22" y="0"/>
                  </a:cubicBezTo>
                  <a:cubicBezTo>
                    <a:pt x="21" y="1"/>
                    <a:pt x="20" y="1"/>
                    <a:pt x="20" y="2"/>
                  </a:cubicBezTo>
                  <a:cubicBezTo>
                    <a:pt x="19" y="2"/>
                    <a:pt x="19" y="3"/>
                    <a:pt x="18" y="4"/>
                  </a:cubicBezTo>
                  <a:cubicBezTo>
                    <a:pt x="18" y="5"/>
                    <a:pt x="17" y="5"/>
                    <a:pt x="17" y="6"/>
                  </a:cubicBezTo>
                  <a:cubicBezTo>
                    <a:pt x="0" y="136"/>
                    <a:pt x="0" y="136"/>
                    <a:pt x="0" y="136"/>
                  </a:cubicBezTo>
                  <a:cubicBezTo>
                    <a:pt x="17" y="6"/>
                    <a:pt x="17" y="6"/>
                    <a:pt x="17" y="6"/>
                  </a:cubicBezTo>
                  <a:cubicBezTo>
                    <a:pt x="17" y="5"/>
                    <a:pt x="18" y="5"/>
                    <a:pt x="18" y="4"/>
                  </a:cubicBezTo>
                  <a:cubicBezTo>
                    <a:pt x="19" y="3"/>
                    <a:pt x="19" y="2"/>
                    <a:pt x="20" y="2"/>
                  </a:cubicBezTo>
                  <a:cubicBezTo>
                    <a:pt x="20" y="1"/>
                    <a:pt x="21" y="1"/>
                    <a:pt x="22" y="0"/>
                  </a:cubicBezTo>
                  <a:cubicBezTo>
                    <a:pt x="22" y="0"/>
                    <a:pt x="22" y="0"/>
                    <a:pt x="22" y="0"/>
                  </a:cubicBezTo>
                  <a:cubicBezTo>
                    <a:pt x="22" y="0"/>
                    <a:pt x="22" y="0"/>
                    <a:pt x="22" y="0"/>
                  </a:cubicBezTo>
                  <a:cubicBezTo>
                    <a:pt x="23" y="0"/>
                    <a:pt x="23" y="0"/>
                    <a:pt x="24" y="0"/>
                  </a:cubicBezTo>
                  <a:cubicBezTo>
                    <a:pt x="24" y="0"/>
                    <a:pt x="24" y="0"/>
                    <a:pt x="24" y="0"/>
                  </a:cubicBezTo>
                  <a:cubicBezTo>
                    <a:pt x="24" y="0"/>
                    <a:pt x="24" y="0"/>
                    <a:pt x="24" y="0"/>
                  </a:cubicBezTo>
                  <a:cubicBezTo>
                    <a:pt x="24" y="0"/>
                    <a:pt x="24" y="0"/>
                    <a:pt x="24" y="0"/>
                  </a:cubicBezTo>
                </a:path>
              </a:pathLst>
            </a:custGeom>
            <a:solidFill>
              <a:srgbClr val="858596"/>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02" name="îṡļiḑe"/>
            <p:cNvSpPr/>
            <p:nvPr/>
          </p:nvSpPr>
          <p:spPr bwMode="auto">
            <a:xfrm>
              <a:off x="4616450" y="3930650"/>
              <a:ext cx="649288" cy="74613"/>
            </a:xfrm>
            <a:custGeom>
              <a:avLst/>
              <a:gdLst>
                <a:gd name="T0" fmla="*/ 14 w 415"/>
                <a:gd name="T1" fmla="*/ 0 h 48"/>
                <a:gd name="T2" fmla="*/ 0 w 415"/>
                <a:gd name="T3" fmla="*/ 13 h 48"/>
                <a:gd name="T4" fmla="*/ 14 w 415"/>
                <a:gd name="T5" fmla="*/ 29 h 48"/>
                <a:gd name="T6" fmla="*/ 399 w 415"/>
                <a:gd name="T7" fmla="*/ 48 h 48"/>
                <a:gd name="T8" fmla="*/ 400 w 415"/>
                <a:gd name="T9" fmla="*/ 48 h 48"/>
                <a:gd name="T10" fmla="*/ 414 w 415"/>
                <a:gd name="T11" fmla="*/ 34 h 48"/>
                <a:gd name="T12" fmla="*/ 401 w 415"/>
                <a:gd name="T13" fmla="*/ 19 h 48"/>
                <a:gd name="T14" fmla="*/ 15 w 415"/>
                <a:gd name="T15" fmla="*/ 0 h 48"/>
                <a:gd name="T16" fmla="*/ 14 w 415"/>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
                  <a:moveTo>
                    <a:pt x="14" y="0"/>
                  </a:moveTo>
                  <a:cubicBezTo>
                    <a:pt x="7" y="0"/>
                    <a:pt x="0" y="6"/>
                    <a:pt x="0" y="13"/>
                  </a:cubicBezTo>
                  <a:cubicBezTo>
                    <a:pt x="0" y="21"/>
                    <a:pt x="6" y="28"/>
                    <a:pt x="14" y="29"/>
                  </a:cubicBezTo>
                  <a:cubicBezTo>
                    <a:pt x="399" y="48"/>
                    <a:pt x="399" y="48"/>
                    <a:pt x="399" y="48"/>
                  </a:cubicBezTo>
                  <a:cubicBezTo>
                    <a:pt x="399" y="48"/>
                    <a:pt x="400" y="48"/>
                    <a:pt x="400" y="48"/>
                  </a:cubicBezTo>
                  <a:cubicBezTo>
                    <a:pt x="408" y="48"/>
                    <a:pt x="414" y="42"/>
                    <a:pt x="414" y="34"/>
                  </a:cubicBezTo>
                  <a:cubicBezTo>
                    <a:pt x="415" y="26"/>
                    <a:pt x="409" y="19"/>
                    <a:pt x="401" y="19"/>
                  </a:cubicBezTo>
                  <a:cubicBezTo>
                    <a:pt x="15" y="0"/>
                    <a:pt x="15" y="0"/>
                    <a:pt x="15" y="0"/>
                  </a:cubicBezTo>
                  <a:cubicBezTo>
                    <a:pt x="15" y="0"/>
                    <a:pt x="15" y="0"/>
                    <a:pt x="14" y="0"/>
                  </a:cubicBezTo>
                </a:path>
              </a:pathLst>
            </a:custGeom>
            <a:solidFill>
              <a:srgbClr val="F9B462"/>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03" name="îSḷïḓé"/>
            <p:cNvSpPr/>
            <p:nvPr/>
          </p:nvSpPr>
          <p:spPr bwMode="auto">
            <a:xfrm>
              <a:off x="4460875" y="4071938"/>
              <a:ext cx="676275" cy="73025"/>
            </a:xfrm>
            <a:custGeom>
              <a:avLst/>
              <a:gdLst>
                <a:gd name="T0" fmla="*/ 11 w 432"/>
                <a:gd name="T1" fmla="*/ 0 h 47"/>
                <a:gd name="T2" fmla="*/ 0 w 432"/>
                <a:gd name="T3" fmla="*/ 6 h 47"/>
                <a:gd name="T4" fmla="*/ 15 w 432"/>
                <a:gd name="T5" fmla="*/ 24 h 47"/>
                <a:gd name="T6" fmla="*/ 419 w 432"/>
                <a:gd name="T7" fmla="*/ 47 h 47"/>
                <a:gd name="T8" fmla="*/ 419 w 432"/>
                <a:gd name="T9" fmla="*/ 47 h 47"/>
                <a:gd name="T10" fmla="*/ 431 w 432"/>
                <a:gd name="T11" fmla="*/ 35 h 47"/>
                <a:gd name="T12" fmla="*/ 420 w 432"/>
                <a:gd name="T13" fmla="*/ 23 h 47"/>
                <a:gd name="T14" fmla="*/ 12 w 432"/>
                <a:gd name="T15" fmla="*/ 0 h 47"/>
                <a:gd name="T16" fmla="*/ 11 w 43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47">
                  <a:moveTo>
                    <a:pt x="11" y="0"/>
                  </a:moveTo>
                  <a:cubicBezTo>
                    <a:pt x="6" y="0"/>
                    <a:pt x="2" y="2"/>
                    <a:pt x="0" y="6"/>
                  </a:cubicBezTo>
                  <a:cubicBezTo>
                    <a:pt x="15" y="24"/>
                    <a:pt x="15" y="24"/>
                    <a:pt x="15" y="24"/>
                  </a:cubicBezTo>
                  <a:cubicBezTo>
                    <a:pt x="419" y="47"/>
                    <a:pt x="419" y="47"/>
                    <a:pt x="419" y="47"/>
                  </a:cubicBezTo>
                  <a:cubicBezTo>
                    <a:pt x="419" y="47"/>
                    <a:pt x="419" y="47"/>
                    <a:pt x="419" y="47"/>
                  </a:cubicBezTo>
                  <a:cubicBezTo>
                    <a:pt x="426" y="47"/>
                    <a:pt x="431" y="42"/>
                    <a:pt x="431" y="35"/>
                  </a:cubicBezTo>
                  <a:cubicBezTo>
                    <a:pt x="432" y="29"/>
                    <a:pt x="427" y="23"/>
                    <a:pt x="420" y="23"/>
                  </a:cubicBezTo>
                  <a:cubicBezTo>
                    <a:pt x="12" y="0"/>
                    <a:pt x="12" y="0"/>
                    <a:pt x="12" y="0"/>
                  </a:cubicBezTo>
                  <a:cubicBezTo>
                    <a:pt x="11" y="0"/>
                    <a:pt x="11" y="0"/>
                    <a:pt x="11"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04" name="ïš1íḍe"/>
            <p:cNvSpPr/>
            <p:nvPr/>
          </p:nvSpPr>
          <p:spPr bwMode="auto">
            <a:xfrm>
              <a:off x="5184775" y="4111625"/>
              <a:ext cx="242888" cy="49213"/>
            </a:xfrm>
            <a:custGeom>
              <a:avLst/>
              <a:gdLst>
                <a:gd name="T0" fmla="*/ 13 w 155"/>
                <a:gd name="T1" fmla="*/ 0 h 31"/>
                <a:gd name="T2" fmla="*/ 1 w 155"/>
                <a:gd name="T3" fmla="*/ 11 h 31"/>
                <a:gd name="T4" fmla="*/ 12 w 155"/>
                <a:gd name="T5" fmla="*/ 24 h 31"/>
                <a:gd name="T6" fmla="*/ 142 w 155"/>
                <a:gd name="T7" fmla="*/ 31 h 31"/>
                <a:gd name="T8" fmla="*/ 143 w 155"/>
                <a:gd name="T9" fmla="*/ 31 h 31"/>
                <a:gd name="T10" fmla="*/ 154 w 155"/>
                <a:gd name="T11" fmla="*/ 20 h 31"/>
                <a:gd name="T12" fmla="*/ 143 w 155"/>
                <a:gd name="T13" fmla="*/ 8 h 31"/>
                <a:gd name="T14" fmla="*/ 13 w 155"/>
                <a:gd name="T15" fmla="*/ 0 h 31"/>
                <a:gd name="T16" fmla="*/ 13 w 15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31">
                  <a:moveTo>
                    <a:pt x="13" y="0"/>
                  </a:moveTo>
                  <a:cubicBezTo>
                    <a:pt x="6" y="0"/>
                    <a:pt x="1" y="5"/>
                    <a:pt x="1" y="11"/>
                  </a:cubicBezTo>
                  <a:cubicBezTo>
                    <a:pt x="0" y="18"/>
                    <a:pt x="5" y="23"/>
                    <a:pt x="12" y="24"/>
                  </a:cubicBezTo>
                  <a:cubicBezTo>
                    <a:pt x="142" y="31"/>
                    <a:pt x="142" y="31"/>
                    <a:pt x="142" y="31"/>
                  </a:cubicBezTo>
                  <a:cubicBezTo>
                    <a:pt x="142" y="31"/>
                    <a:pt x="142" y="31"/>
                    <a:pt x="143" y="31"/>
                  </a:cubicBezTo>
                  <a:cubicBezTo>
                    <a:pt x="149" y="31"/>
                    <a:pt x="154" y="26"/>
                    <a:pt x="154" y="20"/>
                  </a:cubicBezTo>
                  <a:cubicBezTo>
                    <a:pt x="155" y="13"/>
                    <a:pt x="150" y="8"/>
                    <a:pt x="143" y="8"/>
                  </a:cubicBezTo>
                  <a:cubicBezTo>
                    <a:pt x="13" y="0"/>
                    <a:pt x="13" y="0"/>
                    <a:pt x="13" y="0"/>
                  </a:cubicBezTo>
                  <a:cubicBezTo>
                    <a:pt x="13" y="0"/>
                    <a:pt x="13" y="0"/>
                    <a:pt x="13"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05" name="iślîḍe"/>
            <p:cNvSpPr/>
            <p:nvPr/>
          </p:nvSpPr>
          <p:spPr bwMode="auto">
            <a:xfrm>
              <a:off x="4545013" y="4178300"/>
              <a:ext cx="58738" cy="38100"/>
            </a:xfrm>
            <a:custGeom>
              <a:avLst/>
              <a:gdLst>
                <a:gd name="T0" fmla="*/ 0 w 38"/>
                <a:gd name="T1" fmla="*/ 0 h 25"/>
                <a:gd name="T2" fmla="*/ 21 w 38"/>
                <a:gd name="T3" fmla="*/ 25 h 25"/>
                <a:gd name="T4" fmla="*/ 25 w 38"/>
                <a:gd name="T5" fmla="*/ 25 h 25"/>
                <a:gd name="T6" fmla="*/ 26 w 38"/>
                <a:gd name="T7" fmla="*/ 25 h 25"/>
                <a:gd name="T8" fmla="*/ 38 w 38"/>
                <a:gd name="T9" fmla="*/ 14 h 25"/>
                <a:gd name="T10" fmla="*/ 27 w 38"/>
                <a:gd name="T11" fmla="*/ 2 h 25"/>
                <a:gd name="T12" fmla="*/ 0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0" y="0"/>
                  </a:moveTo>
                  <a:cubicBezTo>
                    <a:pt x="21" y="25"/>
                    <a:pt x="21" y="25"/>
                    <a:pt x="21" y="25"/>
                  </a:cubicBezTo>
                  <a:cubicBezTo>
                    <a:pt x="25" y="25"/>
                    <a:pt x="25" y="25"/>
                    <a:pt x="25" y="25"/>
                  </a:cubicBezTo>
                  <a:cubicBezTo>
                    <a:pt x="26" y="25"/>
                    <a:pt x="26" y="25"/>
                    <a:pt x="26" y="25"/>
                  </a:cubicBezTo>
                  <a:cubicBezTo>
                    <a:pt x="32" y="25"/>
                    <a:pt x="37" y="21"/>
                    <a:pt x="38" y="14"/>
                  </a:cubicBezTo>
                  <a:cubicBezTo>
                    <a:pt x="38" y="8"/>
                    <a:pt x="33" y="2"/>
                    <a:pt x="27" y="2"/>
                  </a:cubicBezTo>
                  <a:cubicBezTo>
                    <a:pt x="0" y="0"/>
                    <a:pt x="0" y="0"/>
                    <a:pt x="0"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06" name="íS1íḑè"/>
            <p:cNvSpPr/>
            <p:nvPr/>
          </p:nvSpPr>
          <p:spPr bwMode="auto">
            <a:xfrm>
              <a:off x="4652963" y="4184650"/>
              <a:ext cx="574675" cy="71438"/>
            </a:xfrm>
            <a:custGeom>
              <a:avLst/>
              <a:gdLst>
                <a:gd name="T0" fmla="*/ 12 w 367"/>
                <a:gd name="T1" fmla="*/ 0 h 45"/>
                <a:gd name="T2" fmla="*/ 0 w 367"/>
                <a:gd name="T3" fmla="*/ 11 h 45"/>
                <a:gd name="T4" fmla="*/ 12 w 367"/>
                <a:gd name="T5" fmla="*/ 24 h 45"/>
                <a:gd name="T6" fmla="*/ 354 w 367"/>
                <a:gd name="T7" fmla="*/ 45 h 45"/>
                <a:gd name="T8" fmla="*/ 355 w 367"/>
                <a:gd name="T9" fmla="*/ 45 h 45"/>
                <a:gd name="T10" fmla="*/ 367 w 367"/>
                <a:gd name="T11" fmla="*/ 33 h 45"/>
                <a:gd name="T12" fmla="*/ 356 w 367"/>
                <a:gd name="T13" fmla="*/ 21 h 45"/>
                <a:gd name="T14" fmla="*/ 13 w 367"/>
                <a:gd name="T15" fmla="*/ 0 h 45"/>
                <a:gd name="T16" fmla="*/ 12 w 367"/>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45">
                  <a:moveTo>
                    <a:pt x="12" y="0"/>
                  </a:moveTo>
                  <a:cubicBezTo>
                    <a:pt x="6" y="0"/>
                    <a:pt x="1" y="5"/>
                    <a:pt x="0" y="11"/>
                  </a:cubicBezTo>
                  <a:cubicBezTo>
                    <a:pt x="0" y="18"/>
                    <a:pt x="5" y="23"/>
                    <a:pt x="12" y="24"/>
                  </a:cubicBezTo>
                  <a:cubicBezTo>
                    <a:pt x="354" y="45"/>
                    <a:pt x="354" y="45"/>
                    <a:pt x="354" y="45"/>
                  </a:cubicBezTo>
                  <a:cubicBezTo>
                    <a:pt x="355" y="45"/>
                    <a:pt x="355" y="45"/>
                    <a:pt x="355" y="45"/>
                  </a:cubicBezTo>
                  <a:cubicBezTo>
                    <a:pt x="361" y="45"/>
                    <a:pt x="367" y="40"/>
                    <a:pt x="367" y="33"/>
                  </a:cubicBezTo>
                  <a:cubicBezTo>
                    <a:pt x="367" y="27"/>
                    <a:pt x="362" y="21"/>
                    <a:pt x="356" y="21"/>
                  </a:cubicBezTo>
                  <a:cubicBezTo>
                    <a:pt x="13" y="0"/>
                    <a:pt x="13" y="0"/>
                    <a:pt x="13" y="0"/>
                  </a:cubicBezTo>
                  <a:cubicBezTo>
                    <a:pt x="13" y="0"/>
                    <a:pt x="13" y="0"/>
                    <a:pt x="12"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07" name="isļíḑe"/>
            <p:cNvSpPr/>
            <p:nvPr/>
          </p:nvSpPr>
          <p:spPr bwMode="auto">
            <a:xfrm>
              <a:off x="5283200" y="4224338"/>
              <a:ext cx="130175" cy="42863"/>
            </a:xfrm>
            <a:custGeom>
              <a:avLst/>
              <a:gdLst>
                <a:gd name="T0" fmla="*/ 13 w 83"/>
                <a:gd name="T1" fmla="*/ 0 h 27"/>
                <a:gd name="T2" fmla="*/ 1 w 83"/>
                <a:gd name="T3" fmla="*/ 11 h 27"/>
                <a:gd name="T4" fmla="*/ 12 w 83"/>
                <a:gd name="T5" fmla="*/ 23 h 27"/>
                <a:gd name="T6" fmla="*/ 70 w 83"/>
                <a:gd name="T7" fmla="*/ 27 h 27"/>
                <a:gd name="T8" fmla="*/ 71 w 83"/>
                <a:gd name="T9" fmla="*/ 27 h 27"/>
                <a:gd name="T10" fmla="*/ 83 w 83"/>
                <a:gd name="T11" fmla="*/ 16 h 27"/>
                <a:gd name="T12" fmla="*/ 71 w 83"/>
                <a:gd name="T13" fmla="*/ 3 h 27"/>
                <a:gd name="T14" fmla="*/ 13 w 83"/>
                <a:gd name="T15" fmla="*/ 0 h 27"/>
                <a:gd name="T16" fmla="*/ 13 w 8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7">
                  <a:moveTo>
                    <a:pt x="13" y="0"/>
                  </a:moveTo>
                  <a:cubicBezTo>
                    <a:pt x="6" y="0"/>
                    <a:pt x="1" y="4"/>
                    <a:pt x="1" y="11"/>
                  </a:cubicBezTo>
                  <a:cubicBezTo>
                    <a:pt x="0" y="17"/>
                    <a:pt x="5" y="23"/>
                    <a:pt x="12" y="23"/>
                  </a:cubicBezTo>
                  <a:cubicBezTo>
                    <a:pt x="70" y="27"/>
                    <a:pt x="70" y="27"/>
                    <a:pt x="70" y="27"/>
                  </a:cubicBezTo>
                  <a:cubicBezTo>
                    <a:pt x="70" y="27"/>
                    <a:pt x="70" y="27"/>
                    <a:pt x="71" y="27"/>
                  </a:cubicBezTo>
                  <a:cubicBezTo>
                    <a:pt x="77" y="27"/>
                    <a:pt x="82" y="22"/>
                    <a:pt x="83" y="16"/>
                  </a:cubicBezTo>
                  <a:cubicBezTo>
                    <a:pt x="83" y="9"/>
                    <a:pt x="78" y="4"/>
                    <a:pt x="71" y="3"/>
                  </a:cubicBezTo>
                  <a:cubicBezTo>
                    <a:pt x="13" y="0"/>
                    <a:pt x="13" y="0"/>
                    <a:pt x="13" y="0"/>
                  </a:cubicBezTo>
                  <a:cubicBezTo>
                    <a:pt x="13" y="0"/>
                    <a:pt x="13" y="0"/>
                    <a:pt x="13"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08" name="îṣḻíḋè"/>
            <p:cNvSpPr/>
            <p:nvPr/>
          </p:nvSpPr>
          <p:spPr bwMode="auto">
            <a:xfrm>
              <a:off x="4635500" y="4286250"/>
              <a:ext cx="146050" cy="46038"/>
            </a:xfrm>
            <a:custGeom>
              <a:avLst/>
              <a:gdLst>
                <a:gd name="T0" fmla="*/ 0 w 93"/>
                <a:gd name="T1" fmla="*/ 0 h 29"/>
                <a:gd name="T2" fmla="*/ 21 w 93"/>
                <a:gd name="T3" fmla="*/ 25 h 29"/>
                <a:gd name="T4" fmla="*/ 80 w 93"/>
                <a:gd name="T5" fmla="*/ 29 h 29"/>
                <a:gd name="T6" fmla="*/ 81 w 93"/>
                <a:gd name="T7" fmla="*/ 29 h 29"/>
                <a:gd name="T8" fmla="*/ 93 w 93"/>
                <a:gd name="T9" fmla="*/ 18 h 29"/>
                <a:gd name="T10" fmla="*/ 82 w 93"/>
                <a:gd name="T11" fmla="*/ 5 h 29"/>
                <a:gd name="T12" fmla="*/ 0 w 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93" h="29">
                  <a:moveTo>
                    <a:pt x="0" y="0"/>
                  </a:moveTo>
                  <a:cubicBezTo>
                    <a:pt x="21" y="25"/>
                    <a:pt x="21" y="25"/>
                    <a:pt x="21" y="25"/>
                  </a:cubicBezTo>
                  <a:cubicBezTo>
                    <a:pt x="80" y="29"/>
                    <a:pt x="80" y="29"/>
                    <a:pt x="80" y="29"/>
                  </a:cubicBezTo>
                  <a:cubicBezTo>
                    <a:pt x="81" y="29"/>
                    <a:pt x="81" y="29"/>
                    <a:pt x="81" y="29"/>
                  </a:cubicBezTo>
                  <a:cubicBezTo>
                    <a:pt x="87" y="29"/>
                    <a:pt x="93" y="24"/>
                    <a:pt x="93" y="18"/>
                  </a:cubicBezTo>
                  <a:cubicBezTo>
                    <a:pt x="93" y="11"/>
                    <a:pt x="88" y="6"/>
                    <a:pt x="82" y="5"/>
                  </a:cubicBezTo>
                  <a:cubicBezTo>
                    <a:pt x="0" y="0"/>
                    <a:pt x="0" y="0"/>
                    <a:pt x="0"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09" name="iṧḷîḓé"/>
            <p:cNvSpPr/>
            <p:nvPr/>
          </p:nvSpPr>
          <p:spPr bwMode="auto">
            <a:xfrm>
              <a:off x="4830763" y="4300538"/>
              <a:ext cx="568325" cy="71438"/>
            </a:xfrm>
            <a:custGeom>
              <a:avLst/>
              <a:gdLst>
                <a:gd name="T0" fmla="*/ 12 w 363"/>
                <a:gd name="T1" fmla="*/ 0 h 45"/>
                <a:gd name="T2" fmla="*/ 0 w 363"/>
                <a:gd name="T3" fmla="*/ 11 h 45"/>
                <a:gd name="T4" fmla="*/ 11 w 363"/>
                <a:gd name="T5" fmla="*/ 23 h 45"/>
                <a:gd name="T6" fmla="*/ 350 w 363"/>
                <a:gd name="T7" fmla="*/ 45 h 45"/>
                <a:gd name="T8" fmla="*/ 351 w 363"/>
                <a:gd name="T9" fmla="*/ 45 h 45"/>
                <a:gd name="T10" fmla="*/ 363 w 363"/>
                <a:gd name="T11" fmla="*/ 34 h 45"/>
                <a:gd name="T12" fmla="*/ 352 w 363"/>
                <a:gd name="T13" fmla="*/ 22 h 45"/>
                <a:gd name="T14" fmla="*/ 13 w 363"/>
                <a:gd name="T15" fmla="*/ 0 h 45"/>
                <a:gd name="T16" fmla="*/ 12 w 363"/>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45">
                  <a:moveTo>
                    <a:pt x="12" y="0"/>
                  </a:moveTo>
                  <a:cubicBezTo>
                    <a:pt x="6" y="0"/>
                    <a:pt x="0" y="5"/>
                    <a:pt x="0" y="11"/>
                  </a:cubicBezTo>
                  <a:cubicBezTo>
                    <a:pt x="0" y="17"/>
                    <a:pt x="5" y="23"/>
                    <a:pt x="11" y="23"/>
                  </a:cubicBezTo>
                  <a:cubicBezTo>
                    <a:pt x="350" y="45"/>
                    <a:pt x="350" y="45"/>
                    <a:pt x="350" y="45"/>
                  </a:cubicBezTo>
                  <a:cubicBezTo>
                    <a:pt x="350" y="45"/>
                    <a:pt x="351" y="45"/>
                    <a:pt x="351" y="45"/>
                  </a:cubicBezTo>
                  <a:cubicBezTo>
                    <a:pt x="357" y="45"/>
                    <a:pt x="362" y="41"/>
                    <a:pt x="363" y="34"/>
                  </a:cubicBezTo>
                  <a:cubicBezTo>
                    <a:pt x="363" y="28"/>
                    <a:pt x="358" y="22"/>
                    <a:pt x="352" y="22"/>
                  </a:cubicBezTo>
                  <a:cubicBezTo>
                    <a:pt x="13" y="0"/>
                    <a:pt x="13" y="0"/>
                    <a:pt x="13" y="0"/>
                  </a:cubicBezTo>
                  <a:cubicBezTo>
                    <a:pt x="12" y="0"/>
                    <a:pt x="12" y="0"/>
                    <a:pt x="12"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0" name="íŝ1ïdê"/>
            <p:cNvSpPr/>
            <p:nvPr/>
          </p:nvSpPr>
          <p:spPr bwMode="auto">
            <a:xfrm>
              <a:off x="4727575" y="4395788"/>
              <a:ext cx="157163" cy="47625"/>
            </a:xfrm>
            <a:custGeom>
              <a:avLst/>
              <a:gdLst>
                <a:gd name="T0" fmla="*/ 0 w 100"/>
                <a:gd name="T1" fmla="*/ 0 h 30"/>
                <a:gd name="T2" fmla="*/ 21 w 100"/>
                <a:gd name="T3" fmla="*/ 26 h 30"/>
                <a:gd name="T4" fmla="*/ 87 w 100"/>
                <a:gd name="T5" fmla="*/ 30 h 30"/>
                <a:gd name="T6" fmla="*/ 88 w 100"/>
                <a:gd name="T7" fmla="*/ 30 h 30"/>
                <a:gd name="T8" fmla="*/ 100 w 100"/>
                <a:gd name="T9" fmla="*/ 19 h 30"/>
                <a:gd name="T10" fmla="*/ 89 w 100"/>
                <a:gd name="T11" fmla="*/ 6 h 30"/>
                <a:gd name="T12" fmla="*/ 0 w 10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00" h="30">
                  <a:moveTo>
                    <a:pt x="0" y="0"/>
                  </a:moveTo>
                  <a:cubicBezTo>
                    <a:pt x="21" y="26"/>
                    <a:pt x="21" y="26"/>
                    <a:pt x="21" y="26"/>
                  </a:cubicBezTo>
                  <a:cubicBezTo>
                    <a:pt x="87" y="30"/>
                    <a:pt x="87" y="30"/>
                    <a:pt x="87" y="30"/>
                  </a:cubicBezTo>
                  <a:cubicBezTo>
                    <a:pt x="88" y="30"/>
                    <a:pt x="88" y="30"/>
                    <a:pt x="88" y="30"/>
                  </a:cubicBezTo>
                  <a:cubicBezTo>
                    <a:pt x="94" y="30"/>
                    <a:pt x="99" y="25"/>
                    <a:pt x="100" y="19"/>
                  </a:cubicBezTo>
                  <a:cubicBezTo>
                    <a:pt x="100" y="13"/>
                    <a:pt x="95" y="7"/>
                    <a:pt x="89" y="6"/>
                  </a:cubicBezTo>
                  <a:cubicBezTo>
                    <a:pt x="0" y="0"/>
                    <a:pt x="0" y="0"/>
                    <a:pt x="0"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1" name="îşḻíḑé"/>
            <p:cNvSpPr/>
            <p:nvPr/>
          </p:nvSpPr>
          <p:spPr bwMode="auto">
            <a:xfrm>
              <a:off x="4954588" y="4413250"/>
              <a:ext cx="430213" cy="65088"/>
            </a:xfrm>
            <a:custGeom>
              <a:avLst/>
              <a:gdLst>
                <a:gd name="T0" fmla="*/ 12 w 275"/>
                <a:gd name="T1" fmla="*/ 0 h 41"/>
                <a:gd name="T2" fmla="*/ 1 w 275"/>
                <a:gd name="T3" fmla="*/ 11 h 41"/>
                <a:gd name="T4" fmla="*/ 12 w 275"/>
                <a:gd name="T5" fmla="*/ 24 h 41"/>
                <a:gd name="T6" fmla="*/ 262 w 275"/>
                <a:gd name="T7" fmla="*/ 41 h 41"/>
                <a:gd name="T8" fmla="*/ 263 w 275"/>
                <a:gd name="T9" fmla="*/ 41 h 41"/>
                <a:gd name="T10" fmla="*/ 275 w 275"/>
                <a:gd name="T11" fmla="*/ 30 h 41"/>
                <a:gd name="T12" fmla="*/ 264 w 275"/>
                <a:gd name="T13" fmla="*/ 17 h 41"/>
                <a:gd name="T14" fmla="*/ 13 w 275"/>
                <a:gd name="T15" fmla="*/ 0 h 41"/>
                <a:gd name="T16" fmla="*/ 12 w 27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41">
                  <a:moveTo>
                    <a:pt x="12" y="0"/>
                  </a:moveTo>
                  <a:cubicBezTo>
                    <a:pt x="6" y="0"/>
                    <a:pt x="1" y="5"/>
                    <a:pt x="1" y="11"/>
                  </a:cubicBezTo>
                  <a:cubicBezTo>
                    <a:pt x="0" y="18"/>
                    <a:pt x="5" y="23"/>
                    <a:pt x="12" y="24"/>
                  </a:cubicBezTo>
                  <a:cubicBezTo>
                    <a:pt x="262" y="41"/>
                    <a:pt x="262" y="41"/>
                    <a:pt x="262" y="41"/>
                  </a:cubicBezTo>
                  <a:cubicBezTo>
                    <a:pt x="263" y="41"/>
                    <a:pt x="263" y="41"/>
                    <a:pt x="263" y="41"/>
                  </a:cubicBezTo>
                  <a:cubicBezTo>
                    <a:pt x="269" y="41"/>
                    <a:pt x="274" y="36"/>
                    <a:pt x="275" y="30"/>
                  </a:cubicBezTo>
                  <a:cubicBezTo>
                    <a:pt x="275" y="24"/>
                    <a:pt x="270" y="18"/>
                    <a:pt x="264" y="17"/>
                  </a:cubicBezTo>
                  <a:cubicBezTo>
                    <a:pt x="13" y="0"/>
                    <a:pt x="13" y="0"/>
                    <a:pt x="13" y="0"/>
                  </a:cubicBezTo>
                  <a:cubicBezTo>
                    <a:pt x="13" y="0"/>
                    <a:pt x="13" y="0"/>
                    <a:pt x="12"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2" name="i$ļíḓé"/>
            <p:cNvSpPr/>
            <p:nvPr/>
          </p:nvSpPr>
          <p:spPr bwMode="auto">
            <a:xfrm>
              <a:off x="4821238" y="4506913"/>
              <a:ext cx="322263" cy="60325"/>
            </a:xfrm>
            <a:custGeom>
              <a:avLst/>
              <a:gdLst>
                <a:gd name="T0" fmla="*/ 0 w 206"/>
                <a:gd name="T1" fmla="*/ 0 h 38"/>
                <a:gd name="T2" fmla="*/ 21 w 206"/>
                <a:gd name="T3" fmla="*/ 26 h 38"/>
                <a:gd name="T4" fmla="*/ 193 w 206"/>
                <a:gd name="T5" fmla="*/ 38 h 38"/>
                <a:gd name="T6" fmla="*/ 194 w 206"/>
                <a:gd name="T7" fmla="*/ 38 h 38"/>
                <a:gd name="T8" fmla="*/ 205 w 206"/>
                <a:gd name="T9" fmla="*/ 27 h 38"/>
                <a:gd name="T10" fmla="*/ 194 w 206"/>
                <a:gd name="T11" fmla="*/ 14 h 38"/>
                <a:gd name="T12" fmla="*/ 0 w 206"/>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06" h="38">
                  <a:moveTo>
                    <a:pt x="0" y="0"/>
                  </a:moveTo>
                  <a:cubicBezTo>
                    <a:pt x="21" y="26"/>
                    <a:pt x="21" y="26"/>
                    <a:pt x="21" y="26"/>
                  </a:cubicBezTo>
                  <a:cubicBezTo>
                    <a:pt x="193" y="38"/>
                    <a:pt x="193" y="38"/>
                    <a:pt x="193" y="38"/>
                  </a:cubicBezTo>
                  <a:cubicBezTo>
                    <a:pt x="193" y="38"/>
                    <a:pt x="193" y="38"/>
                    <a:pt x="194" y="38"/>
                  </a:cubicBezTo>
                  <a:cubicBezTo>
                    <a:pt x="200" y="38"/>
                    <a:pt x="205" y="33"/>
                    <a:pt x="205" y="27"/>
                  </a:cubicBezTo>
                  <a:cubicBezTo>
                    <a:pt x="206" y="21"/>
                    <a:pt x="201" y="15"/>
                    <a:pt x="194" y="14"/>
                  </a:cubicBezTo>
                  <a:cubicBezTo>
                    <a:pt x="0" y="0"/>
                    <a:pt x="0" y="0"/>
                    <a:pt x="0"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3" name="iṥlïḓé"/>
            <p:cNvSpPr/>
            <p:nvPr/>
          </p:nvSpPr>
          <p:spPr bwMode="auto">
            <a:xfrm>
              <a:off x="5192713" y="4535488"/>
              <a:ext cx="179388" cy="47625"/>
            </a:xfrm>
            <a:custGeom>
              <a:avLst/>
              <a:gdLst>
                <a:gd name="T0" fmla="*/ 12 w 115"/>
                <a:gd name="T1" fmla="*/ 0 h 31"/>
                <a:gd name="T2" fmla="*/ 0 w 115"/>
                <a:gd name="T3" fmla="*/ 11 h 31"/>
                <a:gd name="T4" fmla="*/ 11 w 115"/>
                <a:gd name="T5" fmla="*/ 24 h 31"/>
                <a:gd name="T6" fmla="*/ 101 w 115"/>
                <a:gd name="T7" fmla="*/ 31 h 31"/>
                <a:gd name="T8" fmla="*/ 102 w 115"/>
                <a:gd name="T9" fmla="*/ 31 h 31"/>
                <a:gd name="T10" fmla="*/ 114 w 115"/>
                <a:gd name="T11" fmla="*/ 20 h 31"/>
                <a:gd name="T12" fmla="*/ 103 w 115"/>
                <a:gd name="T13" fmla="*/ 7 h 31"/>
                <a:gd name="T14" fmla="*/ 13 w 115"/>
                <a:gd name="T15" fmla="*/ 1 h 31"/>
                <a:gd name="T16" fmla="*/ 12 w 11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31">
                  <a:moveTo>
                    <a:pt x="12" y="0"/>
                  </a:moveTo>
                  <a:cubicBezTo>
                    <a:pt x="6" y="0"/>
                    <a:pt x="1" y="5"/>
                    <a:pt x="0" y="11"/>
                  </a:cubicBezTo>
                  <a:cubicBezTo>
                    <a:pt x="0" y="18"/>
                    <a:pt x="5" y="24"/>
                    <a:pt x="11" y="24"/>
                  </a:cubicBezTo>
                  <a:cubicBezTo>
                    <a:pt x="101" y="31"/>
                    <a:pt x="101" y="31"/>
                    <a:pt x="101" y="31"/>
                  </a:cubicBezTo>
                  <a:cubicBezTo>
                    <a:pt x="102" y="31"/>
                    <a:pt x="102" y="31"/>
                    <a:pt x="102" y="31"/>
                  </a:cubicBezTo>
                  <a:cubicBezTo>
                    <a:pt x="108" y="31"/>
                    <a:pt x="114" y="26"/>
                    <a:pt x="114" y="20"/>
                  </a:cubicBezTo>
                  <a:cubicBezTo>
                    <a:pt x="115" y="13"/>
                    <a:pt x="110" y="8"/>
                    <a:pt x="103" y="7"/>
                  </a:cubicBezTo>
                  <a:cubicBezTo>
                    <a:pt x="13" y="1"/>
                    <a:pt x="13" y="1"/>
                    <a:pt x="13" y="1"/>
                  </a:cubicBezTo>
                  <a:cubicBezTo>
                    <a:pt x="13" y="0"/>
                    <a:pt x="13" y="0"/>
                    <a:pt x="12"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4" name="iŝ1ïḓé"/>
            <p:cNvSpPr/>
            <p:nvPr/>
          </p:nvSpPr>
          <p:spPr bwMode="auto">
            <a:xfrm>
              <a:off x="4914900" y="4619625"/>
              <a:ext cx="442913" cy="68263"/>
            </a:xfrm>
            <a:custGeom>
              <a:avLst/>
              <a:gdLst>
                <a:gd name="T0" fmla="*/ 0 w 283"/>
                <a:gd name="T1" fmla="*/ 0 h 44"/>
                <a:gd name="T2" fmla="*/ 21 w 283"/>
                <a:gd name="T3" fmla="*/ 25 h 44"/>
                <a:gd name="T4" fmla="*/ 270 w 283"/>
                <a:gd name="T5" fmla="*/ 44 h 44"/>
                <a:gd name="T6" fmla="*/ 270 w 283"/>
                <a:gd name="T7" fmla="*/ 44 h 44"/>
                <a:gd name="T8" fmla="*/ 282 w 283"/>
                <a:gd name="T9" fmla="*/ 33 h 44"/>
                <a:gd name="T10" fmla="*/ 271 w 283"/>
                <a:gd name="T11" fmla="*/ 21 h 44"/>
                <a:gd name="T12" fmla="*/ 0 w 283"/>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283" h="44">
                  <a:moveTo>
                    <a:pt x="0" y="0"/>
                  </a:moveTo>
                  <a:cubicBezTo>
                    <a:pt x="21" y="25"/>
                    <a:pt x="21" y="25"/>
                    <a:pt x="21" y="25"/>
                  </a:cubicBezTo>
                  <a:cubicBezTo>
                    <a:pt x="270" y="44"/>
                    <a:pt x="270" y="44"/>
                    <a:pt x="270" y="44"/>
                  </a:cubicBezTo>
                  <a:cubicBezTo>
                    <a:pt x="270" y="44"/>
                    <a:pt x="270" y="44"/>
                    <a:pt x="270" y="44"/>
                  </a:cubicBezTo>
                  <a:cubicBezTo>
                    <a:pt x="277" y="44"/>
                    <a:pt x="282" y="40"/>
                    <a:pt x="282" y="33"/>
                  </a:cubicBezTo>
                  <a:cubicBezTo>
                    <a:pt x="283" y="27"/>
                    <a:pt x="278" y="21"/>
                    <a:pt x="271" y="21"/>
                  </a:cubicBezTo>
                  <a:cubicBezTo>
                    <a:pt x="0" y="0"/>
                    <a:pt x="0" y="0"/>
                    <a:pt x="0"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5" name="íṧlîdê"/>
            <p:cNvSpPr/>
            <p:nvPr/>
          </p:nvSpPr>
          <p:spPr bwMode="auto">
            <a:xfrm>
              <a:off x="5010150" y="4732338"/>
              <a:ext cx="107950" cy="44450"/>
            </a:xfrm>
            <a:custGeom>
              <a:avLst/>
              <a:gdLst>
                <a:gd name="T0" fmla="*/ 0 w 69"/>
                <a:gd name="T1" fmla="*/ 0 h 28"/>
                <a:gd name="T2" fmla="*/ 22 w 69"/>
                <a:gd name="T3" fmla="*/ 26 h 28"/>
                <a:gd name="T4" fmla="*/ 56 w 69"/>
                <a:gd name="T5" fmla="*/ 28 h 28"/>
                <a:gd name="T6" fmla="*/ 57 w 69"/>
                <a:gd name="T7" fmla="*/ 28 h 28"/>
                <a:gd name="T8" fmla="*/ 69 w 69"/>
                <a:gd name="T9" fmla="*/ 17 h 28"/>
                <a:gd name="T10" fmla="*/ 58 w 69"/>
                <a:gd name="T11" fmla="*/ 5 h 28"/>
                <a:gd name="T12" fmla="*/ 0 w 69"/>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69" h="28">
                  <a:moveTo>
                    <a:pt x="0" y="0"/>
                  </a:moveTo>
                  <a:cubicBezTo>
                    <a:pt x="22" y="26"/>
                    <a:pt x="22" y="26"/>
                    <a:pt x="22" y="26"/>
                  </a:cubicBezTo>
                  <a:cubicBezTo>
                    <a:pt x="56" y="28"/>
                    <a:pt x="56" y="28"/>
                    <a:pt x="56" y="28"/>
                  </a:cubicBezTo>
                  <a:cubicBezTo>
                    <a:pt x="56" y="28"/>
                    <a:pt x="56" y="28"/>
                    <a:pt x="57" y="28"/>
                  </a:cubicBezTo>
                  <a:cubicBezTo>
                    <a:pt x="63" y="28"/>
                    <a:pt x="68" y="24"/>
                    <a:pt x="69" y="17"/>
                  </a:cubicBezTo>
                  <a:cubicBezTo>
                    <a:pt x="69" y="11"/>
                    <a:pt x="64" y="5"/>
                    <a:pt x="58" y="5"/>
                  </a:cubicBezTo>
                  <a:cubicBezTo>
                    <a:pt x="0" y="0"/>
                    <a:pt x="0" y="0"/>
                    <a:pt x="0"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6" name="íṡ1îḑé"/>
            <p:cNvSpPr/>
            <p:nvPr/>
          </p:nvSpPr>
          <p:spPr bwMode="auto">
            <a:xfrm>
              <a:off x="5173663" y="4746625"/>
              <a:ext cx="171450" cy="47625"/>
            </a:xfrm>
            <a:custGeom>
              <a:avLst/>
              <a:gdLst>
                <a:gd name="T0" fmla="*/ 12 w 109"/>
                <a:gd name="T1" fmla="*/ 0 h 31"/>
                <a:gd name="T2" fmla="*/ 0 w 109"/>
                <a:gd name="T3" fmla="*/ 11 h 31"/>
                <a:gd name="T4" fmla="*/ 11 w 109"/>
                <a:gd name="T5" fmla="*/ 24 h 31"/>
                <a:gd name="T6" fmla="*/ 96 w 109"/>
                <a:gd name="T7" fmla="*/ 31 h 31"/>
                <a:gd name="T8" fmla="*/ 97 w 109"/>
                <a:gd name="T9" fmla="*/ 31 h 31"/>
                <a:gd name="T10" fmla="*/ 108 w 109"/>
                <a:gd name="T11" fmla="*/ 20 h 31"/>
                <a:gd name="T12" fmla="*/ 98 w 109"/>
                <a:gd name="T13" fmla="*/ 7 h 31"/>
                <a:gd name="T14" fmla="*/ 13 w 109"/>
                <a:gd name="T15" fmla="*/ 1 h 31"/>
                <a:gd name="T16" fmla="*/ 12 w 109"/>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31">
                  <a:moveTo>
                    <a:pt x="12" y="0"/>
                  </a:moveTo>
                  <a:cubicBezTo>
                    <a:pt x="6" y="0"/>
                    <a:pt x="1" y="5"/>
                    <a:pt x="0" y="11"/>
                  </a:cubicBezTo>
                  <a:cubicBezTo>
                    <a:pt x="0" y="18"/>
                    <a:pt x="5" y="24"/>
                    <a:pt x="11" y="24"/>
                  </a:cubicBezTo>
                  <a:cubicBezTo>
                    <a:pt x="96" y="31"/>
                    <a:pt x="96" y="31"/>
                    <a:pt x="96" y="31"/>
                  </a:cubicBezTo>
                  <a:cubicBezTo>
                    <a:pt x="96" y="31"/>
                    <a:pt x="96" y="31"/>
                    <a:pt x="97" y="31"/>
                  </a:cubicBezTo>
                  <a:cubicBezTo>
                    <a:pt x="103" y="31"/>
                    <a:pt x="108" y="26"/>
                    <a:pt x="108" y="20"/>
                  </a:cubicBezTo>
                  <a:cubicBezTo>
                    <a:pt x="109" y="14"/>
                    <a:pt x="104" y="8"/>
                    <a:pt x="98" y="7"/>
                  </a:cubicBezTo>
                  <a:cubicBezTo>
                    <a:pt x="13" y="1"/>
                    <a:pt x="13" y="1"/>
                    <a:pt x="13" y="1"/>
                  </a:cubicBezTo>
                  <a:cubicBezTo>
                    <a:pt x="13" y="1"/>
                    <a:pt x="13" y="0"/>
                    <a:pt x="12"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7" name="is1íḍe"/>
            <p:cNvSpPr/>
            <p:nvPr/>
          </p:nvSpPr>
          <p:spPr bwMode="auto">
            <a:xfrm>
              <a:off x="5105400" y="4846638"/>
              <a:ext cx="225425" cy="53975"/>
            </a:xfrm>
            <a:custGeom>
              <a:avLst/>
              <a:gdLst>
                <a:gd name="T0" fmla="*/ 0 w 144"/>
                <a:gd name="T1" fmla="*/ 0 h 35"/>
                <a:gd name="T2" fmla="*/ 22 w 144"/>
                <a:gd name="T3" fmla="*/ 25 h 35"/>
                <a:gd name="T4" fmla="*/ 131 w 144"/>
                <a:gd name="T5" fmla="*/ 35 h 35"/>
                <a:gd name="T6" fmla="*/ 132 w 144"/>
                <a:gd name="T7" fmla="*/ 35 h 35"/>
                <a:gd name="T8" fmla="*/ 144 w 144"/>
                <a:gd name="T9" fmla="*/ 24 h 35"/>
                <a:gd name="T10" fmla="*/ 133 w 144"/>
                <a:gd name="T11" fmla="*/ 11 h 35"/>
                <a:gd name="T12" fmla="*/ 0 w 144"/>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44" h="35">
                  <a:moveTo>
                    <a:pt x="0" y="0"/>
                  </a:moveTo>
                  <a:cubicBezTo>
                    <a:pt x="22" y="25"/>
                    <a:pt x="22" y="25"/>
                    <a:pt x="22" y="25"/>
                  </a:cubicBezTo>
                  <a:cubicBezTo>
                    <a:pt x="131" y="35"/>
                    <a:pt x="131" y="35"/>
                    <a:pt x="131" y="35"/>
                  </a:cubicBezTo>
                  <a:cubicBezTo>
                    <a:pt x="131" y="35"/>
                    <a:pt x="131" y="35"/>
                    <a:pt x="132" y="35"/>
                  </a:cubicBezTo>
                  <a:cubicBezTo>
                    <a:pt x="138" y="35"/>
                    <a:pt x="143" y="30"/>
                    <a:pt x="144" y="24"/>
                  </a:cubicBezTo>
                  <a:cubicBezTo>
                    <a:pt x="144" y="17"/>
                    <a:pt x="139" y="12"/>
                    <a:pt x="133" y="11"/>
                  </a:cubicBezTo>
                  <a:cubicBezTo>
                    <a:pt x="0" y="0"/>
                    <a:pt x="0" y="0"/>
                    <a:pt x="0"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sp>
          <p:nvSpPr>
            <p:cNvPr id="518" name="ïṣ1iḍe"/>
            <p:cNvSpPr/>
            <p:nvPr/>
          </p:nvSpPr>
          <p:spPr bwMode="auto">
            <a:xfrm>
              <a:off x="5202238" y="4960938"/>
              <a:ext cx="114300" cy="44450"/>
            </a:xfrm>
            <a:custGeom>
              <a:avLst/>
              <a:gdLst>
                <a:gd name="T0" fmla="*/ 0 w 73"/>
                <a:gd name="T1" fmla="*/ 0 h 29"/>
                <a:gd name="T2" fmla="*/ 21 w 73"/>
                <a:gd name="T3" fmla="*/ 26 h 29"/>
                <a:gd name="T4" fmla="*/ 60 w 73"/>
                <a:gd name="T5" fmla="*/ 29 h 29"/>
                <a:gd name="T6" fmla="*/ 61 w 73"/>
                <a:gd name="T7" fmla="*/ 29 h 29"/>
                <a:gd name="T8" fmla="*/ 73 w 73"/>
                <a:gd name="T9" fmla="*/ 18 h 29"/>
                <a:gd name="T10" fmla="*/ 62 w 73"/>
                <a:gd name="T11" fmla="*/ 6 h 29"/>
                <a:gd name="T12" fmla="*/ 0 w 7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73" h="29">
                  <a:moveTo>
                    <a:pt x="0" y="0"/>
                  </a:moveTo>
                  <a:cubicBezTo>
                    <a:pt x="21" y="26"/>
                    <a:pt x="21" y="26"/>
                    <a:pt x="21" y="26"/>
                  </a:cubicBezTo>
                  <a:cubicBezTo>
                    <a:pt x="60" y="29"/>
                    <a:pt x="60" y="29"/>
                    <a:pt x="60" y="29"/>
                  </a:cubicBezTo>
                  <a:cubicBezTo>
                    <a:pt x="60" y="29"/>
                    <a:pt x="61" y="29"/>
                    <a:pt x="61" y="29"/>
                  </a:cubicBezTo>
                  <a:cubicBezTo>
                    <a:pt x="67" y="29"/>
                    <a:pt x="72" y="25"/>
                    <a:pt x="73" y="18"/>
                  </a:cubicBezTo>
                  <a:cubicBezTo>
                    <a:pt x="73" y="12"/>
                    <a:pt x="69" y="6"/>
                    <a:pt x="62" y="6"/>
                  </a:cubicBezTo>
                  <a:cubicBezTo>
                    <a:pt x="0" y="0"/>
                    <a:pt x="0" y="0"/>
                    <a:pt x="0" y="0"/>
                  </a:cubicBezTo>
                </a:path>
              </a:pathLst>
            </a:custGeom>
            <a:solidFill>
              <a:srgbClr val="5C5A60"/>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sz="3200"/>
            </a:p>
          </p:txBody>
        </p:sp>
      </p:grpSp>
      <p:sp>
        <p:nvSpPr>
          <p:cNvPr id="6" name="Rectangle 7" descr="信纸">
            <a:hlinkClick r:id="" action="ppaction://hlinkshowjump?jump=nextslide"/>
          </p:cNvPr>
          <p:cNvSpPr>
            <a:spLocks noChangeArrowheads="1"/>
          </p:cNvSpPr>
          <p:nvPr/>
        </p:nvSpPr>
        <p:spPr bwMode="auto">
          <a:xfrm>
            <a:off x="1148715" y="998220"/>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稀疏矩阵的定义        </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9691" y="1700933"/>
            <a:ext cx="10191821" cy="1710690"/>
          </a:xfrm>
          <a:prstGeom prst="rect">
            <a:avLst/>
          </a:prstGeom>
        </p:spPr>
        <p:style>
          <a:lnRef idx="1">
            <a:schemeClr val="accent6"/>
          </a:lnRef>
          <a:fillRef idx="2">
            <a:schemeClr val="accent6"/>
          </a:fillRef>
          <a:effectRef idx="1">
            <a:schemeClr val="accent6"/>
          </a:effectRef>
          <a:fontRef idx="minor">
            <a:schemeClr val="dk1"/>
          </a:fontRef>
        </p:style>
        <p:txBody>
          <a:bodyPr wrap="square" tIns="240000" bIns="240000" rtlCol="0">
            <a:spAutoFit/>
          </a:bodyPr>
          <a:lstStyle/>
          <a:p>
            <a:pPr marL="457200" indent="-457200" algn="l">
              <a:lnSpc>
                <a:spcPct val="150000"/>
              </a:lnSpc>
              <a:buBlip>
                <a:blip r:embed="rId1"/>
              </a:buBlip>
            </a:pPr>
            <a:r>
              <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特殊矩阵的特殊元素（值相同元素、常量元素）</a:t>
            </a:r>
            <a:r>
              <a:rPr kumimoji="1" lang="zh-CN" altLang="en-US" sz="2665"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分布有规律</a:t>
            </a:r>
            <a:r>
              <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marL="457200" indent="-457200" algn="l">
              <a:lnSpc>
                <a:spcPct val="150000"/>
              </a:lnSpc>
              <a:buBlip>
                <a:blip r:embed="rId1"/>
              </a:buBlip>
            </a:pPr>
            <a:r>
              <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稀疏矩阵的特殊元素（非</a:t>
            </a:r>
            <a:r>
              <a:rPr kumimoji="1" lang="en-US" altLang="zh-CN"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a:t>
            </a:r>
            <a:r>
              <a:rPr kumimoji="1" lang="zh-CN" altLang="en-US" sz="2665"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分布没有规律</a:t>
            </a:r>
            <a:r>
              <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2" name="iconfont-1043-216814"/>
          <p:cNvSpPr/>
          <p:nvPr/>
        </p:nvSpPr>
        <p:spPr>
          <a:xfrm flipH="1">
            <a:off x="3215640" y="3788833"/>
            <a:ext cx="5851313" cy="2822787"/>
          </a:xfrm>
          <a:custGeom>
            <a:avLst/>
            <a:gdLst>
              <a:gd name="T0" fmla="*/ 16398 w 16398"/>
              <a:gd name="T1" fmla="*/ 9461 h 12800"/>
              <a:gd name="T2" fmla="*/ 13167 w 16398"/>
              <a:gd name="T3" fmla="*/ 9207 h 12800"/>
              <a:gd name="T4" fmla="*/ 11613 w 16398"/>
              <a:gd name="T5" fmla="*/ 10161 h 12800"/>
              <a:gd name="T6" fmla="*/ 16398 w 16398"/>
              <a:gd name="T7" fmla="*/ 7286 h 12800"/>
              <a:gd name="T8" fmla="*/ 11613 w 16398"/>
              <a:gd name="T9" fmla="*/ 7767 h 12800"/>
              <a:gd name="T10" fmla="*/ 13167 w 16398"/>
              <a:gd name="T11" fmla="*/ 7528 h 12800"/>
              <a:gd name="T12" fmla="*/ 16373 w 16398"/>
              <a:gd name="T13" fmla="*/ 5836 h 12800"/>
              <a:gd name="T14" fmla="*/ 11613 w 16398"/>
              <a:gd name="T15" fmla="*/ 7430 h 12800"/>
              <a:gd name="T16" fmla="*/ 16398 w 16398"/>
              <a:gd name="T17" fmla="*/ 5413 h 12800"/>
              <a:gd name="T18" fmla="*/ 13167 w 16398"/>
              <a:gd name="T19" fmla="*/ 5341 h 12800"/>
              <a:gd name="T20" fmla="*/ 13167 w 16398"/>
              <a:gd name="T21" fmla="*/ 6211 h 12800"/>
              <a:gd name="T22" fmla="*/ 9936 w 16398"/>
              <a:gd name="T23" fmla="*/ 3407 h 12800"/>
              <a:gd name="T24" fmla="*/ 11613 w 16398"/>
              <a:gd name="T25" fmla="*/ 4894 h 12800"/>
              <a:gd name="T26" fmla="*/ 16398 w 16398"/>
              <a:gd name="T27" fmla="*/ 4205 h 12800"/>
              <a:gd name="T28" fmla="*/ 13167 w 16398"/>
              <a:gd name="T29" fmla="*/ 4072 h 12800"/>
              <a:gd name="T30" fmla="*/ 9936 w 16398"/>
              <a:gd name="T31" fmla="*/ 2151 h 12800"/>
              <a:gd name="T32" fmla="*/ 16398 w 16398"/>
              <a:gd name="T33" fmla="*/ 2948 h 12800"/>
              <a:gd name="T34" fmla="*/ 13167 w 16398"/>
              <a:gd name="T35" fmla="*/ 2731 h 12800"/>
              <a:gd name="T36" fmla="*/ 9936 w 16398"/>
              <a:gd name="T37" fmla="*/ 1595 h 12800"/>
              <a:gd name="T38" fmla="*/ 16398 w 16398"/>
              <a:gd name="T39" fmla="*/ 797 h 12800"/>
              <a:gd name="T40" fmla="*/ 7981 w 16398"/>
              <a:gd name="T41" fmla="*/ 11807 h 12800"/>
              <a:gd name="T42" fmla="*/ 11171 w 16398"/>
              <a:gd name="T43" fmla="*/ 10085 h 12800"/>
              <a:gd name="T44" fmla="*/ 6862 w 16398"/>
              <a:gd name="T45" fmla="*/ 10970 h 12800"/>
              <a:gd name="T46" fmla="*/ 6862 w 16398"/>
              <a:gd name="T47" fmla="*/ 10363 h 12800"/>
              <a:gd name="T48" fmla="*/ 11212 w 16398"/>
              <a:gd name="T49" fmla="*/ 9632 h 12800"/>
              <a:gd name="T50" fmla="*/ 7981 w 16398"/>
              <a:gd name="T51" fmla="*/ 9414 h 12800"/>
              <a:gd name="T52" fmla="*/ 6862 w 16398"/>
              <a:gd name="T53" fmla="*/ 9870 h 12800"/>
              <a:gd name="T54" fmla="*/ 6862 w 16398"/>
              <a:gd name="T55" fmla="*/ 9027 h 12800"/>
              <a:gd name="T56" fmla="*/ 11212 w 16398"/>
              <a:gd name="T57" fmla="*/ 7481 h 12800"/>
              <a:gd name="T58" fmla="*/ 6848 w 16398"/>
              <a:gd name="T59" fmla="*/ 8035 h 12800"/>
              <a:gd name="T60" fmla="*/ 7981 w 16398"/>
              <a:gd name="T61" fmla="*/ 6889 h 12800"/>
              <a:gd name="T62" fmla="*/ 4750 w 16398"/>
              <a:gd name="T63" fmla="*/ 6961 h 12800"/>
              <a:gd name="T64" fmla="*/ 7981 w 16398"/>
              <a:gd name="T65" fmla="*/ 7759 h 12800"/>
              <a:gd name="T66" fmla="*/ 11208 w 16398"/>
              <a:gd name="T67" fmla="*/ 6128 h 12800"/>
              <a:gd name="T68" fmla="*/ 4750 w 16398"/>
              <a:gd name="T69" fmla="*/ 4956 h 12800"/>
              <a:gd name="T70" fmla="*/ 11212 w 16398"/>
              <a:gd name="T71" fmla="*/ 5753 h 12800"/>
              <a:gd name="T72" fmla="*/ 3231 w 16398"/>
              <a:gd name="T73" fmla="*/ 11748 h 12800"/>
              <a:gd name="T74" fmla="*/ 0 w 16398"/>
              <a:gd name="T75" fmla="*/ 12002 h 12800"/>
              <a:gd name="T76" fmla="*/ 6462 w 16398"/>
              <a:gd name="T77" fmla="*/ 11205 h 12800"/>
              <a:gd name="T78" fmla="*/ 3231 w 16398"/>
              <a:gd name="T79" fmla="*/ 10407 h 12800"/>
              <a:gd name="T80" fmla="*/ 0 w 16398"/>
              <a:gd name="T81" fmla="*/ 10625 h 12800"/>
              <a:gd name="T82" fmla="*/ 6462 w 16398"/>
              <a:gd name="T83" fmla="*/ 9827 h 12800"/>
              <a:gd name="T84" fmla="*/ 0 w 16398"/>
              <a:gd name="T85" fmla="*/ 9271 h 12800"/>
              <a:gd name="T86" fmla="*/ 6462 w 16398"/>
              <a:gd name="T87" fmla="*/ 8474 h 12800"/>
              <a:gd name="T88" fmla="*/ 0 w 16398"/>
              <a:gd name="T89" fmla="*/ 927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98" h="12800">
                <a:moveTo>
                  <a:pt x="11613" y="10161"/>
                </a:moveTo>
                <a:cubicBezTo>
                  <a:pt x="12074" y="10223"/>
                  <a:pt x="12604" y="10259"/>
                  <a:pt x="13167" y="10259"/>
                </a:cubicBezTo>
                <a:cubicBezTo>
                  <a:pt x="14951" y="10259"/>
                  <a:pt x="16398" y="9902"/>
                  <a:pt x="16398" y="9461"/>
                </a:cubicBezTo>
                <a:lnTo>
                  <a:pt x="16398" y="8664"/>
                </a:lnTo>
                <a:cubicBezTo>
                  <a:pt x="16398" y="8621"/>
                  <a:pt x="16383" y="8578"/>
                  <a:pt x="16357" y="8537"/>
                </a:cubicBezTo>
                <a:cubicBezTo>
                  <a:pt x="16110" y="8917"/>
                  <a:pt x="14776" y="9207"/>
                  <a:pt x="13167" y="9207"/>
                </a:cubicBezTo>
                <a:cubicBezTo>
                  <a:pt x="12603" y="9207"/>
                  <a:pt x="12074" y="9171"/>
                  <a:pt x="11613" y="9108"/>
                </a:cubicBezTo>
                <a:lnTo>
                  <a:pt x="11613" y="9812"/>
                </a:lnTo>
                <a:lnTo>
                  <a:pt x="11613" y="10161"/>
                </a:lnTo>
                <a:close/>
                <a:moveTo>
                  <a:pt x="13167" y="8881"/>
                </a:moveTo>
                <a:cubicBezTo>
                  <a:pt x="14951" y="8881"/>
                  <a:pt x="16398" y="8524"/>
                  <a:pt x="16398" y="8084"/>
                </a:cubicBezTo>
                <a:lnTo>
                  <a:pt x="16398" y="7286"/>
                </a:lnTo>
                <a:cubicBezTo>
                  <a:pt x="16398" y="7249"/>
                  <a:pt x="16387" y="7213"/>
                  <a:pt x="16367" y="7178"/>
                </a:cubicBezTo>
                <a:cubicBezTo>
                  <a:pt x="16152" y="7566"/>
                  <a:pt x="14802" y="7866"/>
                  <a:pt x="13167" y="7866"/>
                </a:cubicBezTo>
                <a:cubicBezTo>
                  <a:pt x="12603" y="7866"/>
                  <a:pt x="12074" y="7830"/>
                  <a:pt x="11613" y="7767"/>
                </a:cubicBezTo>
                <a:lnTo>
                  <a:pt x="11613" y="8783"/>
                </a:lnTo>
                <a:cubicBezTo>
                  <a:pt x="12074" y="8846"/>
                  <a:pt x="12604" y="8881"/>
                  <a:pt x="13167" y="8881"/>
                </a:cubicBezTo>
                <a:close/>
                <a:moveTo>
                  <a:pt x="13167" y="7528"/>
                </a:moveTo>
                <a:cubicBezTo>
                  <a:pt x="14951" y="7528"/>
                  <a:pt x="16398" y="7171"/>
                  <a:pt x="16398" y="6730"/>
                </a:cubicBezTo>
                <a:lnTo>
                  <a:pt x="16398" y="5933"/>
                </a:lnTo>
                <a:cubicBezTo>
                  <a:pt x="16398" y="5900"/>
                  <a:pt x="16389" y="5868"/>
                  <a:pt x="16373" y="5836"/>
                </a:cubicBezTo>
                <a:cubicBezTo>
                  <a:pt x="16180" y="6231"/>
                  <a:pt x="14819" y="6537"/>
                  <a:pt x="13167" y="6537"/>
                </a:cubicBezTo>
                <a:cubicBezTo>
                  <a:pt x="12603" y="6537"/>
                  <a:pt x="12074" y="6501"/>
                  <a:pt x="11613" y="6438"/>
                </a:cubicBezTo>
                <a:lnTo>
                  <a:pt x="11613" y="7430"/>
                </a:lnTo>
                <a:cubicBezTo>
                  <a:pt x="12074" y="7492"/>
                  <a:pt x="12604" y="7528"/>
                  <a:pt x="13167" y="7528"/>
                </a:cubicBezTo>
                <a:close/>
                <a:moveTo>
                  <a:pt x="13167" y="6211"/>
                </a:moveTo>
                <a:cubicBezTo>
                  <a:pt x="14951" y="6211"/>
                  <a:pt x="16398" y="5854"/>
                  <a:pt x="16398" y="5413"/>
                </a:cubicBezTo>
                <a:lnTo>
                  <a:pt x="16398" y="4616"/>
                </a:lnTo>
                <a:cubicBezTo>
                  <a:pt x="16398" y="4604"/>
                  <a:pt x="16396" y="4592"/>
                  <a:pt x="16394" y="4580"/>
                </a:cubicBezTo>
                <a:cubicBezTo>
                  <a:pt x="16317" y="5003"/>
                  <a:pt x="14902" y="5341"/>
                  <a:pt x="13167" y="5341"/>
                </a:cubicBezTo>
                <a:cubicBezTo>
                  <a:pt x="12603" y="5341"/>
                  <a:pt x="12074" y="5305"/>
                  <a:pt x="11613" y="5242"/>
                </a:cubicBezTo>
                <a:lnTo>
                  <a:pt x="11613" y="6113"/>
                </a:lnTo>
                <a:cubicBezTo>
                  <a:pt x="12074" y="6175"/>
                  <a:pt x="12604" y="6211"/>
                  <a:pt x="13167" y="6211"/>
                </a:cubicBezTo>
                <a:close/>
                <a:moveTo>
                  <a:pt x="13167" y="4072"/>
                </a:moveTo>
                <a:cubicBezTo>
                  <a:pt x="11474" y="4072"/>
                  <a:pt x="10085" y="3751"/>
                  <a:pt x="9948" y="3341"/>
                </a:cubicBezTo>
                <a:cubicBezTo>
                  <a:pt x="9941" y="3363"/>
                  <a:pt x="9936" y="3385"/>
                  <a:pt x="9936" y="3407"/>
                </a:cubicBezTo>
                <a:lnTo>
                  <a:pt x="9936" y="3856"/>
                </a:lnTo>
                <a:cubicBezTo>
                  <a:pt x="10935" y="3992"/>
                  <a:pt x="11613" y="4254"/>
                  <a:pt x="11613" y="4555"/>
                </a:cubicBezTo>
                <a:lnTo>
                  <a:pt x="11613" y="4894"/>
                </a:lnTo>
                <a:lnTo>
                  <a:pt x="11613" y="4904"/>
                </a:lnTo>
                <a:cubicBezTo>
                  <a:pt x="12074" y="4967"/>
                  <a:pt x="12604" y="5003"/>
                  <a:pt x="13167" y="5003"/>
                </a:cubicBezTo>
                <a:cubicBezTo>
                  <a:pt x="14951" y="5003"/>
                  <a:pt x="16398" y="4645"/>
                  <a:pt x="16398" y="4205"/>
                </a:cubicBezTo>
                <a:lnTo>
                  <a:pt x="16398" y="3407"/>
                </a:lnTo>
                <a:cubicBezTo>
                  <a:pt x="16398" y="3385"/>
                  <a:pt x="16393" y="3363"/>
                  <a:pt x="16386" y="3341"/>
                </a:cubicBezTo>
                <a:cubicBezTo>
                  <a:pt x="16249" y="3750"/>
                  <a:pt x="14861" y="4072"/>
                  <a:pt x="13167" y="4072"/>
                </a:cubicBezTo>
                <a:close/>
                <a:moveTo>
                  <a:pt x="13167" y="2731"/>
                </a:moveTo>
                <a:cubicBezTo>
                  <a:pt x="11532" y="2731"/>
                  <a:pt x="10182" y="2431"/>
                  <a:pt x="9967" y="2042"/>
                </a:cubicBezTo>
                <a:cubicBezTo>
                  <a:pt x="9947" y="2077"/>
                  <a:pt x="9936" y="2114"/>
                  <a:pt x="9936" y="2151"/>
                </a:cubicBezTo>
                <a:lnTo>
                  <a:pt x="9936" y="2948"/>
                </a:lnTo>
                <a:cubicBezTo>
                  <a:pt x="9936" y="3389"/>
                  <a:pt x="11383" y="3746"/>
                  <a:pt x="13167" y="3746"/>
                </a:cubicBezTo>
                <a:cubicBezTo>
                  <a:pt x="14951" y="3746"/>
                  <a:pt x="16398" y="3389"/>
                  <a:pt x="16398" y="2948"/>
                </a:cubicBezTo>
                <a:lnTo>
                  <a:pt x="16398" y="2151"/>
                </a:lnTo>
                <a:cubicBezTo>
                  <a:pt x="16398" y="2114"/>
                  <a:pt x="16387" y="2077"/>
                  <a:pt x="16367" y="2042"/>
                </a:cubicBezTo>
                <a:cubicBezTo>
                  <a:pt x="16152" y="2431"/>
                  <a:pt x="14802" y="2731"/>
                  <a:pt x="13167" y="2731"/>
                </a:cubicBezTo>
                <a:close/>
                <a:moveTo>
                  <a:pt x="13167" y="0"/>
                </a:moveTo>
                <a:cubicBezTo>
                  <a:pt x="11383" y="0"/>
                  <a:pt x="9936" y="357"/>
                  <a:pt x="9936" y="797"/>
                </a:cubicBezTo>
                <a:lnTo>
                  <a:pt x="9936" y="1595"/>
                </a:lnTo>
                <a:cubicBezTo>
                  <a:pt x="9936" y="2035"/>
                  <a:pt x="11383" y="2393"/>
                  <a:pt x="13167" y="2393"/>
                </a:cubicBezTo>
                <a:cubicBezTo>
                  <a:pt x="14951" y="2393"/>
                  <a:pt x="16398" y="2035"/>
                  <a:pt x="16398" y="1595"/>
                </a:cubicBezTo>
                <a:lnTo>
                  <a:pt x="16398" y="797"/>
                </a:lnTo>
                <a:cubicBezTo>
                  <a:pt x="16398" y="357"/>
                  <a:pt x="14951" y="0"/>
                  <a:pt x="13167" y="0"/>
                </a:cubicBezTo>
                <a:close/>
                <a:moveTo>
                  <a:pt x="6862" y="11758"/>
                </a:moveTo>
                <a:cubicBezTo>
                  <a:pt x="7211" y="11789"/>
                  <a:pt x="7588" y="11807"/>
                  <a:pt x="7981" y="11807"/>
                </a:cubicBezTo>
                <a:cubicBezTo>
                  <a:pt x="9766" y="11807"/>
                  <a:pt x="11212" y="11450"/>
                  <a:pt x="11212" y="11009"/>
                </a:cubicBezTo>
                <a:lnTo>
                  <a:pt x="11212" y="10212"/>
                </a:lnTo>
                <a:cubicBezTo>
                  <a:pt x="11212" y="10169"/>
                  <a:pt x="11198" y="10127"/>
                  <a:pt x="11171" y="10085"/>
                </a:cubicBezTo>
                <a:cubicBezTo>
                  <a:pt x="10925" y="10465"/>
                  <a:pt x="9591" y="10756"/>
                  <a:pt x="7981" y="10756"/>
                </a:cubicBezTo>
                <a:cubicBezTo>
                  <a:pt x="7588" y="10756"/>
                  <a:pt x="7211" y="10738"/>
                  <a:pt x="6862" y="10706"/>
                </a:cubicBezTo>
                <a:lnTo>
                  <a:pt x="6862" y="10970"/>
                </a:lnTo>
                <a:lnTo>
                  <a:pt x="6862" y="11758"/>
                </a:lnTo>
                <a:close/>
                <a:moveTo>
                  <a:pt x="6862" y="9870"/>
                </a:moveTo>
                <a:lnTo>
                  <a:pt x="6862" y="10363"/>
                </a:lnTo>
                <a:lnTo>
                  <a:pt x="6862" y="10380"/>
                </a:lnTo>
                <a:cubicBezTo>
                  <a:pt x="7211" y="10412"/>
                  <a:pt x="7588" y="10430"/>
                  <a:pt x="7981" y="10430"/>
                </a:cubicBezTo>
                <a:cubicBezTo>
                  <a:pt x="9766" y="10430"/>
                  <a:pt x="11212" y="10072"/>
                  <a:pt x="11212" y="9632"/>
                </a:cubicBezTo>
                <a:lnTo>
                  <a:pt x="11212" y="8834"/>
                </a:lnTo>
                <a:cubicBezTo>
                  <a:pt x="11212" y="8798"/>
                  <a:pt x="11201" y="8761"/>
                  <a:pt x="11181" y="8726"/>
                </a:cubicBezTo>
                <a:cubicBezTo>
                  <a:pt x="10966" y="9115"/>
                  <a:pt x="9616" y="9414"/>
                  <a:pt x="7981" y="9414"/>
                </a:cubicBezTo>
                <a:cubicBezTo>
                  <a:pt x="7587" y="9414"/>
                  <a:pt x="7211" y="9397"/>
                  <a:pt x="6862" y="9365"/>
                </a:cubicBezTo>
                <a:lnTo>
                  <a:pt x="6862" y="9528"/>
                </a:lnTo>
                <a:lnTo>
                  <a:pt x="6862" y="9870"/>
                </a:lnTo>
                <a:close/>
                <a:moveTo>
                  <a:pt x="6862" y="8465"/>
                </a:moveTo>
                <a:lnTo>
                  <a:pt x="6862" y="8946"/>
                </a:lnTo>
                <a:lnTo>
                  <a:pt x="6862" y="9027"/>
                </a:lnTo>
                <a:cubicBezTo>
                  <a:pt x="7211" y="9059"/>
                  <a:pt x="7588" y="9076"/>
                  <a:pt x="7981" y="9076"/>
                </a:cubicBezTo>
                <a:cubicBezTo>
                  <a:pt x="9766" y="9076"/>
                  <a:pt x="11212" y="8719"/>
                  <a:pt x="11212" y="8279"/>
                </a:cubicBezTo>
                <a:lnTo>
                  <a:pt x="11212" y="7481"/>
                </a:lnTo>
                <a:cubicBezTo>
                  <a:pt x="11212" y="7449"/>
                  <a:pt x="11203" y="7416"/>
                  <a:pt x="11188" y="7385"/>
                </a:cubicBezTo>
                <a:cubicBezTo>
                  <a:pt x="10994" y="7779"/>
                  <a:pt x="9633" y="8085"/>
                  <a:pt x="7981" y="8085"/>
                </a:cubicBezTo>
                <a:cubicBezTo>
                  <a:pt x="7582" y="8085"/>
                  <a:pt x="7201" y="8067"/>
                  <a:pt x="6848" y="8035"/>
                </a:cubicBezTo>
                <a:cubicBezTo>
                  <a:pt x="6857" y="8060"/>
                  <a:pt x="6862" y="8085"/>
                  <a:pt x="6862" y="8111"/>
                </a:cubicBezTo>
                <a:lnTo>
                  <a:pt x="6862" y="8465"/>
                </a:lnTo>
                <a:close/>
                <a:moveTo>
                  <a:pt x="7981" y="6889"/>
                </a:moveTo>
                <a:cubicBezTo>
                  <a:pt x="6246" y="6889"/>
                  <a:pt x="4831" y="6551"/>
                  <a:pt x="4754" y="6128"/>
                </a:cubicBezTo>
                <a:cubicBezTo>
                  <a:pt x="4752" y="6140"/>
                  <a:pt x="4750" y="6152"/>
                  <a:pt x="4750" y="6164"/>
                </a:cubicBezTo>
                <a:lnTo>
                  <a:pt x="4750" y="6961"/>
                </a:lnTo>
                <a:cubicBezTo>
                  <a:pt x="4750" y="7119"/>
                  <a:pt x="4936" y="7265"/>
                  <a:pt x="5254" y="7389"/>
                </a:cubicBezTo>
                <a:cubicBezTo>
                  <a:pt x="5676" y="7452"/>
                  <a:pt x="6039" y="7540"/>
                  <a:pt x="6311" y="7644"/>
                </a:cubicBezTo>
                <a:cubicBezTo>
                  <a:pt x="6799" y="7717"/>
                  <a:pt x="7370" y="7759"/>
                  <a:pt x="7981" y="7759"/>
                </a:cubicBezTo>
                <a:cubicBezTo>
                  <a:pt x="9766" y="7759"/>
                  <a:pt x="11212" y="7402"/>
                  <a:pt x="11212" y="6961"/>
                </a:cubicBezTo>
                <a:lnTo>
                  <a:pt x="11212" y="6164"/>
                </a:lnTo>
                <a:cubicBezTo>
                  <a:pt x="11212" y="6152"/>
                  <a:pt x="11210" y="6140"/>
                  <a:pt x="11208" y="6128"/>
                </a:cubicBezTo>
                <a:cubicBezTo>
                  <a:pt x="11132" y="6551"/>
                  <a:pt x="9717" y="6889"/>
                  <a:pt x="7981" y="6889"/>
                </a:cubicBezTo>
                <a:close/>
                <a:moveTo>
                  <a:pt x="7981" y="4158"/>
                </a:moveTo>
                <a:cubicBezTo>
                  <a:pt x="6197" y="4158"/>
                  <a:pt x="4750" y="4515"/>
                  <a:pt x="4750" y="4956"/>
                </a:cubicBezTo>
                <a:lnTo>
                  <a:pt x="4750" y="5753"/>
                </a:lnTo>
                <a:cubicBezTo>
                  <a:pt x="4750" y="6193"/>
                  <a:pt x="6197" y="6551"/>
                  <a:pt x="7981" y="6551"/>
                </a:cubicBezTo>
                <a:cubicBezTo>
                  <a:pt x="9766" y="6551"/>
                  <a:pt x="11212" y="6193"/>
                  <a:pt x="11212" y="5753"/>
                </a:cubicBezTo>
                <a:lnTo>
                  <a:pt x="11212" y="4956"/>
                </a:lnTo>
                <a:cubicBezTo>
                  <a:pt x="11212" y="4515"/>
                  <a:pt x="9766" y="4158"/>
                  <a:pt x="7981" y="4158"/>
                </a:cubicBezTo>
                <a:close/>
                <a:moveTo>
                  <a:pt x="3231" y="11748"/>
                </a:moveTo>
                <a:cubicBezTo>
                  <a:pt x="1621" y="11748"/>
                  <a:pt x="288" y="11458"/>
                  <a:pt x="41" y="11078"/>
                </a:cubicBezTo>
                <a:cubicBezTo>
                  <a:pt x="14" y="11119"/>
                  <a:pt x="0" y="11161"/>
                  <a:pt x="0" y="11205"/>
                </a:cubicBezTo>
                <a:lnTo>
                  <a:pt x="0" y="12002"/>
                </a:lnTo>
                <a:cubicBezTo>
                  <a:pt x="0" y="12442"/>
                  <a:pt x="1447" y="12800"/>
                  <a:pt x="3231" y="12800"/>
                </a:cubicBezTo>
                <a:cubicBezTo>
                  <a:pt x="5015" y="12800"/>
                  <a:pt x="6462" y="12442"/>
                  <a:pt x="6462" y="12002"/>
                </a:cubicBezTo>
                <a:lnTo>
                  <a:pt x="6462" y="11205"/>
                </a:lnTo>
                <a:cubicBezTo>
                  <a:pt x="6462" y="11161"/>
                  <a:pt x="6447" y="11119"/>
                  <a:pt x="6420" y="11078"/>
                </a:cubicBezTo>
                <a:cubicBezTo>
                  <a:pt x="6174" y="11458"/>
                  <a:pt x="4840" y="11748"/>
                  <a:pt x="3231" y="11748"/>
                </a:cubicBezTo>
                <a:close/>
                <a:moveTo>
                  <a:pt x="3231" y="10407"/>
                </a:moveTo>
                <a:cubicBezTo>
                  <a:pt x="1596" y="10407"/>
                  <a:pt x="245" y="10107"/>
                  <a:pt x="31" y="9718"/>
                </a:cubicBezTo>
                <a:cubicBezTo>
                  <a:pt x="11" y="9754"/>
                  <a:pt x="0" y="9790"/>
                  <a:pt x="0" y="9827"/>
                </a:cubicBezTo>
                <a:lnTo>
                  <a:pt x="0" y="10625"/>
                </a:lnTo>
                <a:cubicBezTo>
                  <a:pt x="0" y="11065"/>
                  <a:pt x="1447" y="11422"/>
                  <a:pt x="3231" y="11422"/>
                </a:cubicBezTo>
                <a:cubicBezTo>
                  <a:pt x="5015" y="11422"/>
                  <a:pt x="6462" y="11065"/>
                  <a:pt x="6462" y="10625"/>
                </a:cubicBezTo>
                <a:lnTo>
                  <a:pt x="6462" y="9827"/>
                </a:lnTo>
                <a:cubicBezTo>
                  <a:pt x="6462" y="9790"/>
                  <a:pt x="6451" y="9754"/>
                  <a:pt x="6431" y="9718"/>
                </a:cubicBezTo>
                <a:cubicBezTo>
                  <a:pt x="6216" y="10107"/>
                  <a:pt x="4866" y="10407"/>
                  <a:pt x="3231" y="10407"/>
                </a:cubicBezTo>
                <a:close/>
                <a:moveTo>
                  <a:pt x="0" y="9271"/>
                </a:moveTo>
                <a:cubicBezTo>
                  <a:pt x="0" y="9711"/>
                  <a:pt x="1447" y="10069"/>
                  <a:pt x="3231" y="10069"/>
                </a:cubicBezTo>
                <a:cubicBezTo>
                  <a:pt x="5015" y="10069"/>
                  <a:pt x="6462" y="9711"/>
                  <a:pt x="6462" y="9271"/>
                </a:cubicBezTo>
                <a:lnTo>
                  <a:pt x="6462" y="8474"/>
                </a:lnTo>
                <a:cubicBezTo>
                  <a:pt x="6462" y="8033"/>
                  <a:pt x="5015" y="7676"/>
                  <a:pt x="3231" y="7676"/>
                </a:cubicBezTo>
                <a:cubicBezTo>
                  <a:pt x="1447" y="7676"/>
                  <a:pt x="0" y="8033"/>
                  <a:pt x="0" y="8474"/>
                </a:cubicBezTo>
                <a:lnTo>
                  <a:pt x="0" y="9271"/>
                </a:lnTo>
                <a:close/>
              </a:path>
            </a:pathLst>
          </a:custGeom>
          <a:gradFill>
            <a:gsLst>
              <a:gs pos="0">
                <a:srgbClr val="FC9A48">
                  <a:alpha val="20000"/>
                </a:srgbClr>
              </a:gs>
              <a:gs pos="100000">
                <a:srgbClr val="FFE985">
                  <a:alpha val="5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a:p>
        </p:txBody>
      </p:sp>
      <p:sp>
        <p:nvSpPr>
          <p:cNvPr id="8" name="Rectangle 7" descr="信纸">
            <a:hlinkClick r:id="" action="ppaction://hlinkshowjump?jump=nextslide"/>
          </p:cNvPr>
          <p:cNvSpPr>
            <a:spLocks noChangeArrowheads="1"/>
          </p:cNvSpPr>
          <p:nvPr/>
        </p:nvSpPr>
        <p:spPr bwMode="auto">
          <a:xfrm>
            <a:off x="1148715" y="998220"/>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稀疏矩阵和特殊矩阵的不同点：</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4"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p:cNvSpPr txBox="1">
            <a:spLocks noChangeArrowheads="1"/>
          </p:cNvSpPr>
          <p:nvPr/>
        </p:nvSpPr>
        <p:spPr bwMode="auto">
          <a:xfrm>
            <a:off x="744394" y="1532674"/>
            <a:ext cx="10847917" cy="2802255"/>
          </a:xfrm>
          <a:prstGeom prst="rect">
            <a:avLst/>
          </a:prstGeom>
          <a:noFill/>
          <a:ln w="9525">
            <a:noFill/>
            <a:miter lim="800000"/>
          </a:ln>
          <a:effectLst/>
        </p:spPr>
        <p:txBody>
          <a:bodyPr>
            <a:spAutoFit/>
          </a:bodyPr>
          <a:lstStyle/>
          <a:p>
            <a:pPr algn="l">
              <a:lnSpc>
                <a:spcPct val="130000"/>
              </a:lnSpc>
            </a:pPr>
            <a:r>
              <a:rPr kumimoji="1" lang="en-US" altLang="zh-CN" sz="2665">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从</a:t>
            </a: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逻辑结构</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上看</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一维数</a:t>
            </a:r>
            <a:r>
              <a:rPr kumimoji="1"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组</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是</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）个相同类型数据元素</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665" baseline="-2500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baseline="-2500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665" i="1" baseline="-2500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构成的有限序列，其逻辑表示为：</a:t>
            </a:r>
            <a:endParaRPr kumimoji="1" lang="zh-CN" altLang="pt-BR" sz="2665" i="1">
              <a:latin typeface="微软雅黑" panose="020B0503020204020204" pitchFamily="34" charset="-122"/>
              <a:ea typeface="微软雅黑" panose="020B0503020204020204" pitchFamily="34" charset="-122"/>
              <a:cs typeface="楷体" panose="02010609060101010101" pitchFamily="49" charset="-122"/>
            </a:endParaRPr>
          </a:p>
          <a:p>
            <a:pPr algn="l">
              <a:lnSpc>
                <a:spcPct val="200000"/>
              </a:lnSpc>
            </a:pPr>
            <a:r>
              <a:rPr kumimoji="1" lang="pt-BR" altLang="zh-CN" sz="2665" i="1">
                <a:latin typeface="微软雅黑" panose="020B0503020204020204" pitchFamily="34" charset="-122"/>
                <a:ea typeface="微软雅黑" panose="020B0503020204020204" pitchFamily="34" charset="-122"/>
                <a:cs typeface="楷体" panose="02010609060101010101" pitchFamily="49" charset="-122"/>
              </a:rPr>
              <a:t>           </a:t>
            </a:r>
            <a:r>
              <a:rPr kumimoji="1" lang="pt-BR" altLang="zh-CN" sz="2665" i="1">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pt-BR" sz="2665" i="1">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pt-BR" altLang="zh-CN"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pt-BR"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pt-BR" altLang="zh-CN" sz="2665" i="1">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pt-BR" altLang="zh-CN" sz="2665" baseline="-25000">
                <a:solidFill>
                  <a:srgbClr val="C00000"/>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pt-BR"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pt-BR" altLang="zh-CN" sz="2665" i="1">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pt-BR" altLang="zh-CN" sz="2665" baseline="-25000">
                <a:solidFill>
                  <a:srgbClr val="C00000"/>
                </a:solidFill>
                <a:latin typeface="微软雅黑" panose="020B0503020204020204" pitchFamily="34" charset="-122"/>
                <a:ea typeface="微软雅黑" panose="020B0503020204020204" pitchFamily="34" charset="-122"/>
                <a:cs typeface="楷体" panose="02010609060101010101" pitchFamily="49" charset="-122"/>
              </a:rPr>
              <a:t>2</a:t>
            </a:r>
            <a:r>
              <a:rPr kumimoji="1" lang="zh-CN" altLang="pt-BR"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pt-BR" altLang="zh-CN"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pt-BR"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pt-BR" altLang="zh-CN" sz="2665" i="1">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pt-BR" altLang="zh-CN" sz="2665" i="1" baseline="-25000">
                <a:solidFill>
                  <a:srgbClr val="C00000"/>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pt-BR"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pt-BR" sz="2665">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ct val="200000"/>
              </a:lnSpc>
            </a:pPr>
            <a:r>
              <a:rPr kumimoji="1" lang="zh-CN" altLang="pt-BR"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其中，</a:t>
            </a:r>
            <a:r>
              <a:rPr kumimoji="1" lang="pt-BR"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pt-BR" altLang="zh-CN" sz="2665" i="1" baseline="-2500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pt-BR"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pt-BR"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pt-BR"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pt-BR"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pt-BR"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pt-BR"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）表示数组</a:t>
            </a:r>
            <a:r>
              <a:rPr kumimoji="1" lang="pt-BR"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zh-CN" altLang="pt-BR"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的第</a:t>
            </a:r>
            <a:r>
              <a:rPr kumimoji="1" lang="pt-BR" altLang="zh-CN" sz="2665" i="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pt-BR"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个元素。</a:t>
            </a:r>
            <a:endParaRPr kumimoji="1" lang="zh-CN" altLang="pt-BR" sz="2665" b="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4" name="组合 3"/>
          <p:cNvGrpSpPr/>
          <p:nvPr/>
        </p:nvGrpSpPr>
        <p:grpSpPr>
          <a:xfrm>
            <a:off x="1148715" y="117475"/>
            <a:ext cx="3832860" cy="1198880"/>
            <a:chOff x="1809" y="185"/>
            <a:chExt cx="6036" cy="1888"/>
          </a:xfrm>
        </p:grpSpPr>
        <p:sp>
          <p:nvSpPr>
            <p:cNvPr id="2" name="TextBox 3"/>
            <p:cNvSpPr txBox="1"/>
            <p:nvPr/>
          </p:nvSpPr>
          <p:spPr>
            <a:xfrm>
              <a:off x="1809" y="185"/>
              <a:ext cx="5873" cy="919"/>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 name="Rectangle 7" descr="信纸">
              <a:hlinkClick r:id="" action="ppaction://hlinkshowjump?jump=nextslide"/>
            </p:cNvPr>
            <p:cNvSpPr>
              <a:spLocks noChangeArrowheads="1"/>
            </p:cNvSpPr>
            <p:nvPr/>
          </p:nvSpPr>
          <p:spPr bwMode="auto">
            <a:xfrm>
              <a:off x="1809" y="1348"/>
              <a:ext cx="6036" cy="72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6.1.1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数组的基本概念</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grpSp>
      <p:pic>
        <p:nvPicPr>
          <p:cNvPr id="6" name="图片 5" descr="乐高玩具&#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68390" y="3860800"/>
            <a:ext cx="4015105" cy="270573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721360" y="1607820"/>
            <a:ext cx="10458873" cy="3046095"/>
          </a:xfrm>
          <a:prstGeom prst="rect">
            <a:avLst/>
          </a:prstGeom>
          <a:noFill/>
          <a:ln w="9525">
            <a:noFill/>
            <a:miter lim="800000"/>
          </a:ln>
          <a:effectLst/>
        </p:spPr>
        <p:txBody>
          <a:bodyPr wrap="square">
            <a:spAutoFit/>
          </a:bodyPr>
          <a:lstStyle/>
          <a:p>
            <a:pPr algn="l">
              <a:lnSpc>
                <a:spcPct val="150000"/>
              </a:lnSpc>
              <a:spcBef>
                <a:spcPts val="0"/>
              </a:spcBef>
            </a:pPr>
            <a:r>
              <a:rPr kumimoji="1" lang="zh-CN" altLang="en-US" sz="32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稀疏矩阵</a:t>
            </a:r>
            <a:r>
              <a:rPr kumimoji="1" lang="zh-CN" altLang="en-US" sz="32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的压缩存储方法是</a:t>
            </a:r>
            <a:r>
              <a:rPr kumimoji="1" lang="zh-CN" altLang="en-US" sz="32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只存储非零元素</a:t>
            </a:r>
            <a:r>
              <a:rPr kumimoji="1" lang="zh-CN" altLang="en-US" sz="32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z="32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just">
              <a:lnSpc>
                <a:spcPct val="150000"/>
              </a:lnSpc>
              <a:spcBef>
                <a:spcPts val="0"/>
              </a:spcBef>
            </a:pPr>
            <a:r>
              <a:rPr kumimoji="1" lang="zh-CN" altLang="en-US" sz="32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32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稀疏矩阵</a:t>
            </a:r>
            <a:r>
              <a:rPr kumimoji="1" lang="zh-CN" altLang="en-US" sz="32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中的每一个非零元素需由一个三元组：</a:t>
            </a:r>
            <a:endParaRPr kumimoji="1" lang="zh-CN" altLang="en-US" sz="32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just">
              <a:lnSpc>
                <a:spcPct val="150000"/>
              </a:lnSpc>
              <a:spcBef>
                <a:spcPts val="0"/>
              </a:spcBef>
            </a:pPr>
            <a:r>
              <a:rPr kumimoji="1" lang="zh-CN" altLang="en-US" sz="32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32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32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3200" i="1" dirty="0"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32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32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3200" i="1"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j</a:t>
            </a:r>
            <a:r>
              <a:rPr kumimoji="1" lang="en-US" altLang="zh-CN" sz="32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32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3200" i="1" dirty="0"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3200" i="1" baseline="-30000" dirty="0"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i,j</a:t>
            </a:r>
            <a:r>
              <a:rPr kumimoji="1" lang="en-US" altLang="zh-CN" sz="32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32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a:p>
            <a:pPr algn="just">
              <a:lnSpc>
                <a:spcPct val="150000"/>
              </a:lnSpc>
              <a:spcBef>
                <a:spcPts val="0"/>
              </a:spcBef>
            </a:pPr>
            <a:r>
              <a:rPr kumimoji="1" lang="zh-CN" altLang="en-US" sz="32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唯一确定，稀疏矩阵中的所有非零元素构成</a:t>
            </a:r>
            <a:r>
              <a:rPr kumimoji="1" lang="zh-CN" altLang="en-US" sz="32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三元组线性表</a:t>
            </a:r>
            <a:r>
              <a:rPr kumimoji="1" lang="zh-CN" altLang="en-US" sz="32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z="32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4" name="iconfont-11699-2057533"/>
          <p:cNvSpPr/>
          <p:nvPr/>
        </p:nvSpPr>
        <p:spPr>
          <a:xfrm>
            <a:off x="5028565" y="4508500"/>
            <a:ext cx="1844675" cy="2160270"/>
          </a:xfrm>
          <a:custGeom>
            <a:avLst/>
            <a:gdLst>
              <a:gd name="T0" fmla="*/ 3868 w 10148"/>
              <a:gd name="T1" fmla="*/ 8708 h 10221"/>
              <a:gd name="T2" fmla="*/ 3171 w 10148"/>
              <a:gd name="T3" fmla="*/ 9165 h 10221"/>
              <a:gd name="T4" fmla="*/ 5069 w 10148"/>
              <a:gd name="T5" fmla="*/ 10221 h 10221"/>
              <a:gd name="T6" fmla="*/ 6930 w 10148"/>
              <a:gd name="T7" fmla="*/ 9103 h 10221"/>
              <a:gd name="T8" fmla="*/ 4357 w 10148"/>
              <a:gd name="T9" fmla="*/ 7954 h 10221"/>
              <a:gd name="T10" fmla="*/ 3530 w 10148"/>
              <a:gd name="T11" fmla="*/ 7335 h 10221"/>
              <a:gd name="T12" fmla="*/ 790 w 10148"/>
              <a:gd name="T13" fmla="*/ 7652 h 10221"/>
              <a:gd name="T14" fmla="*/ 1102 w 10148"/>
              <a:gd name="T15" fmla="*/ 8396 h 10221"/>
              <a:gd name="T16" fmla="*/ 2849 w 10148"/>
              <a:gd name="T17" fmla="*/ 8801 h 10221"/>
              <a:gd name="T18" fmla="*/ 10132 w 10148"/>
              <a:gd name="T19" fmla="*/ 6150 h 10221"/>
              <a:gd name="T20" fmla="*/ 8983 w 10148"/>
              <a:gd name="T21" fmla="*/ 4611 h 10221"/>
              <a:gd name="T22" fmla="*/ 8068 w 10148"/>
              <a:gd name="T23" fmla="*/ 4247 h 10221"/>
              <a:gd name="T24" fmla="*/ 8396 w 10148"/>
              <a:gd name="T25" fmla="*/ 6576 h 10221"/>
              <a:gd name="T26" fmla="*/ 9940 w 10148"/>
              <a:gd name="T27" fmla="*/ 7372 h 10221"/>
              <a:gd name="T28" fmla="*/ 1170 w 10148"/>
              <a:gd name="T29" fmla="*/ 4211 h 10221"/>
              <a:gd name="T30" fmla="*/ 2131 w 10148"/>
              <a:gd name="T31" fmla="*/ 1492 h 10221"/>
              <a:gd name="T32" fmla="*/ 63 w 10148"/>
              <a:gd name="T33" fmla="*/ 3649 h 10221"/>
              <a:gd name="T34" fmla="*/ 6753 w 10148"/>
              <a:gd name="T35" fmla="*/ 7211 h 10221"/>
              <a:gd name="T36" fmla="*/ 6098 w 10148"/>
              <a:gd name="T37" fmla="*/ 7580 h 10221"/>
              <a:gd name="T38" fmla="*/ 6857 w 10148"/>
              <a:gd name="T39" fmla="*/ 8536 h 10221"/>
              <a:gd name="T40" fmla="*/ 8833 w 10148"/>
              <a:gd name="T41" fmla="*/ 8417 h 10221"/>
              <a:gd name="T42" fmla="*/ 8843 w 10148"/>
              <a:gd name="T43" fmla="*/ 7263 h 10221"/>
              <a:gd name="T44" fmla="*/ 2080 w 10148"/>
              <a:gd name="T45" fmla="*/ 4247 h 10221"/>
              <a:gd name="T46" fmla="*/ 16 w 10148"/>
              <a:gd name="T47" fmla="*/ 6415 h 10221"/>
              <a:gd name="T48" fmla="*/ 2048 w 10148"/>
              <a:gd name="T49" fmla="*/ 6291 h 10221"/>
              <a:gd name="T50" fmla="*/ 6566 w 10148"/>
              <a:gd name="T51" fmla="*/ 2854 h 10221"/>
              <a:gd name="T52" fmla="*/ 6914 w 10148"/>
              <a:gd name="T53" fmla="*/ 728 h 10221"/>
              <a:gd name="T54" fmla="*/ 5786 w 10148"/>
              <a:gd name="T55" fmla="*/ 109 h 10221"/>
              <a:gd name="T56" fmla="*/ 5287 w 10148"/>
              <a:gd name="T57" fmla="*/ 962 h 10221"/>
              <a:gd name="T58" fmla="*/ 6384 w 10148"/>
              <a:gd name="T59" fmla="*/ 3140 h 10221"/>
              <a:gd name="T60" fmla="*/ 5459 w 10148"/>
              <a:gd name="T61" fmla="*/ 2776 h 10221"/>
              <a:gd name="T62" fmla="*/ 5791 w 10148"/>
              <a:gd name="T63" fmla="*/ 5105 h 10221"/>
              <a:gd name="T64" fmla="*/ 7330 w 10148"/>
              <a:gd name="T65" fmla="*/ 5895 h 10221"/>
              <a:gd name="T66" fmla="*/ 7294 w 10148"/>
              <a:gd name="T67" fmla="*/ 3774 h 10221"/>
              <a:gd name="T68" fmla="*/ 9176 w 10148"/>
              <a:gd name="T69" fmla="*/ 4320 h 10221"/>
              <a:gd name="T70" fmla="*/ 9519 w 10148"/>
              <a:gd name="T71" fmla="*/ 2194 h 10221"/>
              <a:gd name="T72" fmla="*/ 8396 w 10148"/>
              <a:gd name="T73" fmla="*/ 1575 h 10221"/>
              <a:gd name="T74" fmla="*/ 7897 w 10148"/>
              <a:gd name="T75" fmla="*/ 2428 h 10221"/>
              <a:gd name="T76" fmla="*/ 3728 w 10148"/>
              <a:gd name="T77" fmla="*/ 5495 h 10221"/>
              <a:gd name="T78" fmla="*/ 4689 w 10148"/>
              <a:gd name="T79" fmla="*/ 2781 h 10221"/>
              <a:gd name="T80" fmla="*/ 2625 w 10148"/>
              <a:gd name="T81" fmla="*/ 4949 h 10221"/>
              <a:gd name="T82" fmla="*/ 3151 w 10148"/>
              <a:gd name="T83" fmla="*/ 6556 h 10221"/>
              <a:gd name="T84" fmla="*/ 5511 w 10148"/>
              <a:gd name="T85" fmla="*/ 7424 h 10221"/>
              <a:gd name="T86" fmla="*/ 6982 w 10148"/>
              <a:gd name="T87" fmla="*/ 6436 h 10221"/>
              <a:gd name="T88" fmla="*/ 6426 w 10148"/>
              <a:gd name="T89" fmla="*/ 6051 h 10221"/>
              <a:gd name="T90" fmla="*/ 4575 w 10148"/>
              <a:gd name="T91" fmla="*/ 5677 h 10221"/>
              <a:gd name="T92" fmla="*/ 3639 w 10148"/>
              <a:gd name="T93" fmla="*/ 6160 h 10221"/>
              <a:gd name="T94" fmla="*/ 2677 w 10148"/>
              <a:gd name="T95" fmla="*/ 2184 h 10221"/>
              <a:gd name="T96" fmla="*/ 3982 w 10148"/>
              <a:gd name="T97" fmla="*/ 2625 h 10221"/>
              <a:gd name="T98" fmla="*/ 4840 w 10148"/>
              <a:gd name="T99" fmla="*/ 286 h 10221"/>
              <a:gd name="T100" fmla="*/ 3910 w 10148"/>
              <a:gd name="T101" fmla="*/ 328 h 10221"/>
              <a:gd name="T102" fmla="*/ 2677 w 10148"/>
              <a:gd name="T103" fmla="*/ 2184 h 10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48" h="10221">
                <a:moveTo>
                  <a:pt x="4965" y="8256"/>
                </a:moveTo>
                <a:cubicBezTo>
                  <a:pt x="4851" y="8271"/>
                  <a:pt x="4705" y="8313"/>
                  <a:pt x="4533" y="8385"/>
                </a:cubicBezTo>
                <a:cubicBezTo>
                  <a:pt x="4384" y="8448"/>
                  <a:pt x="4236" y="8515"/>
                  <a:pt x="4091" y="8588"/>
                </a:cubicBezTo>
                <a:lnTo>
                  <a:pt x="3909" y="8682"/>
                </a:lnTo>
                <a:cubicBezTo>
                  <a:pt x="3898" y="8693"/>
                  <a:pt x="3883" y="8702"/>
                  <a:pt x="3868" y="8708"/>
                </a:cubicBezTo>
                <a:cubicBezTo>
                  <a:pt x="3831" y="8727"/>
                  <a:pt x="3794" y="8748"/>
                  <a:pt x="3759" y="8770"/>
                </a:cubicBezTo>
                <a:lnTo>
                  <a:pt x="3603" y="8864"/>
                </a:lnTo>
                <a:cubicBezTo>
                  <a:pt x="3551" y="8895"/>
                  <a:pt x="3499" y="8926"/>
                  <a:pt x="3436" y="8963"/>
                </a:cubicBezTo>
                <a:cubicBezTo>
                  <a:pt x="3382" y="8994"/>
                  <a:pt x="3330" y="9029"/>
                  <a:pt x="3280" y="9067"/>
                </a:cubicBezTo>
                <a:cubicBezTo>
                  <a:pt x="3241" y="9095"/>
                  <a:pt x="3204" y="9129"/>
                  <a:pt x="3171" y="9165"/>
                </a:cubicBezTo>
                <a:cubicBezTo>
                  <a:pt x="3145" y="9196"/>
                  <a:pt x="3124" y="9228"/>
                  <a:pt x="3124" y="9248"/>
                </a:cubicBezTo>
                <a:cubicBezTo>
                  <a:pt x="3124" y="9295"/>
                  <a:pt x="3192" y="9363"/>
                  <a:pt x="3332" y="9456"/>
                </a:cubicBezTo>
                <a:cubicBezTo>
                  <a:pt x="3468" y="9545"/>
                  <a:pt x="3608" y="9628"/>
                  <a:pt x="3748" y="9706"/>
                </a:cubicBezTo>
                <a:cubicBezTo>
                  <a:pt x="3889" y="9779"/>
                  <a:pt x="3956" y="9815"/>
                  <a:pt x="3956" y="9805"/>
                </a:cubicBezTo>
                <a:cubicBezTo>
                  <a:pt x="4497" y="10080"/>
                  <a:pt x="4866" y="10221"/>
                  <a:pt x="5069" y="10221"/>
                </a:cubicBezTo>
                <a:cubicBezTo>
                  <a:pt x="5162" y="10221"/>
                  <a:pt x="5297" y="10184"/>
                  <a:pt x="5480" y="10117"/>
                </a:cubicBezTo>
                <a:cubicBezTo>
                  <a:pt x="5643" y="10052"/>
                  <a:pt x="5804" y="9982"/>
                  <a:pt x="5963" y="9909"/>
                </a:cubicBezTo>
                <a:lnTo>
                  <a:pt x="6166" y="9810"/>
                </a:lnTo>
                <a:cubicBezTo>
                  <a:pt x="6644" y="9581"/>
                  <a:pt x="6920" y="9399"/>
                  <a:pt x="6998" y="9275"/>
                </a:cubicBezTo>
                <a:cubicBezTo>
                  <a:pt x="7018" y="9228"/>
                  <a:pt x="6998" y="9171"/>
                  <a:pt x="6930" y="9103"/>
                </a:cubicBezTo>
                <a:cubicBezTo>
                  <a:pt x="6862" y="9035"/>
                  <a:pt x="6764" y="8963"/>
                  <a:pt x="6623" y="8884"/>
                </a:cubicBezTo>
                <a:lnTo>
                  <a:pt x="6353" y="8739"/>
                </a:lnTo>
                <a:cubicBezTo>
                  <a:pt x="6316" y="8718"/>
                  <a:pt x="6259" y="8692"/>
                  <a:pt x="6187" y="8656"/>
                </a:cubicBezTo>
                <a:cubicBezTo>
                  <a:pt x="5584" y="8355"/>
                  <a:pt x="5183" y="8224"/>
                  <a:pt x="4965" y="8256"/>
                </a:cubicBezTo>
                <a:moveTo>
                  <a:pt x="4357" y="7954"/>
                </a:moveTo>
                <a:cubicBezTo>
                  <a:pt x="4377" y="7912"/>
                  <a:pt x="4357" y="7860"/>
                  <a:pt x="4294" y="7798"/>
                </a:cubicBezTo>
                <a:cubicBezTo>
                  <a:pt x="4232" y="7736"/>
                  <a:pt x="4143" y="7668"/>
                  <a:pt x="4024" y="7595"/>
                </a:cubicBezTo>
                <a:cubicBezTo>
                  <a:pt x="3936" y="7538"/>
                  <a:pt x="3842" y="7486"/>
                  <a:pt x="3748" y="7439"/>
                </a:cubicBezTo>
                <a:cubicBezTo>
                  <a:pt x="3686" y="7403"/>
                  <a:pt x="3618" y="7377"/>
                  <a:pt x="3551" y="7346"/>
                </a:cubicBezTo>
                <a:cubicBezTo>
                  <a:pt x="3545" y="7340"/>
                  <a:pt x="3538" y="7337"/>
                  <a:pt x="3530" y="7335"/>
                </a:cubicBezTo>
                <a:cubicBezTo>
                  <a:pt x="2943" y="7039"/>
                  <a:pt x="2537" y="6909"/>
                  <a:pt x="2313" y="6940"/>
                </a:cubicBezTo>
                <a:cubicBezTo>
                  <a:pt x="2069" y="6982"/>
                  <a:pt x="1721" y="7127"/>
                  <a:pt x="1269" y="7377"/>
                </a:cubicBezTo>
                <a:cubicBezTo>
                  <a:pt x="1257" y="7387"/>
                  <a:pt x="1242" y="7394"/>
                  <a:pt x="1227" y="7398"/>
                </a:cubicBezTo>
                <a:cubicBezTo>
                  <a:pt x="1206" y="7403"/>
                  <a:pt x="1170" y="7424"/>
                  <a:pt x="1118" y="7455"/>
                </a:cubicBezTo>
                <a:cubicBezTo>
                  <a:pt x="1008" y="7517"/>
                  <a:pt x="894" y="7585"/>
                  <a:pt x="790" y="7652"/>
                </a:cubicBezTo>
                <a:cubicBezTo>
                  <a:pt x="737" y="7688"/>
                  <a:pt x="684" y="7723"/>
                  <a:pt x="629" y="7756"/>
                </a:cubicBezTo>
                <a:cubicBezTo>
                  <a:pt x="587" y="7781"/>
                  <a:pt x="552" y="7815"/>
                  <a:pt x="525" y="7855"/>
                </a:cubicBezTo>
                <a:cubicBezTo>
                  <a:pt x="499" y="7887"/>
                  <a:pt x="484" y="7918"/>
                  <a:pt x="484" y="7939"/>
                </a:cubicBezTo>
                <a:cubicBezTo>
                  <a:pt x="484" y="7985"/>
                  <a:pt x="551" y="8058"/>
                  <a:pt x="692" y="8152"/>
                </a:cubicBezTo>
                <a:cubicBezTo>
                  <a:pt x="821" y="8240"/>
                  <a:pt x="962" y="8323"/>
                  <a:pt x="1102" y="8396"/>
                </a:cubicBezTo>
                <a:cubicBezTo>
                  <a:pt x="1237" y="8464"/>
                  <a:pt x="1310" y="8495"/>
                  <a:pt x="1316" y="8495"/>
                </a:cubicBezTo>
                <a:cubicBezTo>
                  <a:pt x="1378" y="8526"/>
                  <a:pt x="1456" y="8568"/>
                  <a:pt x="1549" y="8614"/>
                </a:cubicBezTo>
                <a:cubicBezTo>
                  <a:pt x="1643" y="8661"/>
                  <a:pt x="1794" y="8724"/>
                  <a:pt x="1996" y="8796"/>
                </a:cubicBezTo>
                <a:cubicBezTo>
                  <a:pt x="2199" y="8869"/>
                  <a:pt x="2345" y="8905"/>
                  <a:pt x="2438" y="8905"/>
                </a:cubicBezTo>
                <a:cubicBezTo>
                  <a:pt x="2532" y="8905"/>
                  <a:pt x="2667" y="8869"/>
                  <a:pt x="2849" y="8801"/>
                </a:cubicBezTo>
                <a:cubicBezTo>
                  <a:pt x="3010" y="8739"/>
                  <a:pt x="3166" y="8671"/>
                  <a:pt x="3322" y="8599"/>
                </a:cubicBezTo>
                <a:cubicBezTo>
                  <a:pt x="3452" y="8536"/>
                  <a:pt x="3525" y="8500"/>
                  <a:pt x="3530" y="8495"/>
                </a:cubicBezTo>
                <a:cubicBezTo>
                  <a:pt x="4008" y="8261"/>
                  <a:pt x="4284" y="8079"/>
                  <a:pt x="4357" y="7954"/>
                </a:cubicBezTo>
                <a:moveTo>
                  <a:pt x="10127" y="6415"/>
                </a:moveTo>
                <a:cubicBezTo>
                  <a:pt x="10132" y="6353"/>
                  <a:pt x="10137" y="6264"/>
                  <a:pt x="10132" y="6150"/>
                </a:cubicBezTo>
                <a:cubicBezTo>
                  <a:pt x="10127" y="6036"/>
                  <a:pt x="10106" y="5875"/>
                  <a:pt x="10070" y="5672"/>
                </a:cubicBezTo>
                <a:cubicBezTo>
                  <a:pt x="10033" y="5469"/>
                  <a:pt x="9976" y="5324"/>
                  <a:pt x="9909" y="5240"/>
                </a:cubicBezTo>
                <a:cubicBezTo>
                  <a:pt x="9836" y="5157"/>
                  <a:pt x="9727" y="5069"/>
                  <a:pt x="9571" y="4960"/>
                </a:cubicBezTo>
                <a:cubicBezTo>
                  <a:pt x="9439" y="4871"/>
                  <a:pt x="9304" y="4787"/>
                  <a:pt x="9165" y="4710"/>
                </a:cubicBezTo>
                <a:lnTo>
                  <a:pt x="8983" y="4611"/>
                </a:lnTo>
                <a:cubicBezTo>
                  <a:pt x="8957" y="4596"/>
                  <a:pt x="8931" y="4580"/>
                  <a:pt x="8900" y="4564"/>
                </a:cubicBezTo>
                <a:cubicBezTo>
                  <a:pt x="8869" y="4549"/>
                  <a:pt x="8801" y="4512"/>
                  <a:pt x="8708" y="4466"/>
                </a:cubicBezTo>
                <a:cubicBezTo>
                  <a:pt x="8624" y="4419"/>
                  <a:pt x="8537" y="4377"/>
                  <a:pt x="8448" y="4341"/>
                </a:cubicBezTo>
                <a:cubicBezTo>
                  <a:pt x="8375" y="4310"/>
                  <a:pt x="8297" y="4284"/>
                  <a:pt x="8219" y="4258"/>
                </a:cubicBezTo>
                <a:cubicBezTo>
                  <a:pt x="8147" y="4237"/>
                  <a:pt x="8095" y="4232"/>
                  <a:pt x="8068" y="4247"/>
                </a:cubicBezTo>
                <a:cubicBezTo>
                  <a:pt x="8022" y="4273"/>
                  <a:pt x="7985" y="4367"/>
                  <a:pt x="7970" y="4523"/>
                </a:cubicBezTo>
                <a:cubicBezTo>
                  <a:pt x="7949" y="4674"/>
                  <a:pt x="7938" y="4827"/>
                  <a:pt x="7939" y="4980"/>
                </a:cubicBezTo>
                <a:lnTo>
                  <a:pt x="7949" y="5194"/>
                </a:lnTo>
                <a:cubicBezTo>
                  <a:pt x="7949" y="5765"/>
                  <a:pt x="8001" y="6135"/>
                  <a:pt x="8100" y="6296"/>
                </a:cubicBezTo>
                <a:cubicBezTo>
                  <a:pt x="8147" y="6368"/>
                  <a:pt x="8245" y="6462"/>
                  <a:pt x="8396" y="6576"/>
                </a:cubicBezTo>
                <a:cubicBezTo>
                  <a:pt x="8536" y="6680"/>
                  <a:pt x="8677" y="6774"/>
                  <a:pt x="8827" y="6862"/>
                </a:cubicBezTo>
                <a:lnTo>
                  <a:pt x="9030" y="6972"/>
                </a:lnTo>
                <a:cubicBezTo>
                  <a:pt x="9077" y="6997"/>
                  <a:pt x="9139" y="7034"/>
                  <a:pt x="9223" y="7081"/>
                </a:cubicBezTo>
                <a:cubicBezTo>
                  <a:pt x="9306" y="7127"/>
                  <a:pt x="9425" y="7190"/>
                  <a:pt x="9592" y="7263"/>
                </a:cubicBezTo>
                <a:cubicBezTo>
                  <a:pt x="9758" y="7335"/>
                  <a:pt x="9872" y="7372"/>
                  <a:pt x="9940" y="7372"/>
                </a:cubicBezTo>
                <a:cubicBezTo>
                  <a:pt x="10085" y="7372"/>
                  <a:pt x="10148" y="7049"/>
                  <a:pt x="10127" y="6415"/>
                </a:cubicBezTo>
                <a:moveTo>
                  <a:pt x="260" y="4611"/>
                </a:moveTo>
                <a:cubicBezTo>
                  <a:pt x="328" y="4611"/>
                  <a:pt x="437" y="4580"/>
                  <a:pt x="588" y="4513"/>
                </a:cubicBezTo>
                <a:cubicBezTo>
                  <a:pt x="727" y="4450"/>
                  <a:pt x="864" y="4383"/>
                  <a:pt x="998" y="4310"/>
                </a:cubicBezTo>
                <a:lnTo>
                  <a:pt x="1170" y="4211"/>
                </a:lnTo>
                <a:cubicBezTo>
                  <a:pt x="1690" y="3920"/>
                  <a:pt x="1996" y="3696"/>
                  <a:pt x="2090" y="3535"/>
                </a:cubicBezTo>
                <a:cubicBezTo>
                  <a:pt x="2137" y="3462"/>
                  <a:pt x="2173" y="3332"/>
                  <a:pt x="2199" y="3151"/>
                </a:cubicBezTo>
                <a:cubicBezTo>
                  <a:pt x="2224" y="2987"/>
                  <a:pt x="2238" y="2822"/>
                  <a:pt x="2241" y="2657"/>
                </a:cubicBezTo>
                <a:lnTo>
                  <a:pt x="2251" y="2433"/>
                </a:lnTo>
                <a:cubicBezTo>
                  <a:pt x="2267" y="1861"/>
                  <a:pt x="2225" y="1544"/>
                  <a:pt x="2131" y="1492"/>
                </a:cubicBezTo>
                <a:cubicBezTo>
                  <a:pt x="2090" y="1471"/>
                  <a:pt x="1996" y="1492"/>
                  <a:pt x="1841" y="1555"/>
                </a:cubicBezTo>
                <a:cubicBezTo>
                  <a:pt x="1695" y="1612"/>
                  <a:pt x="1549" y="1679"/>
                  <a:pt x="1404" y="1752"/>
                </a:cubicBezTo>
                <a:cubicBezTo>
                  <a:pt x="1263" y="1825"/>
                  <a:pt x="1201" y="1856"/>
                  <a:pt x="1206" y="1856"/>
                </a:cubicBezTo>
                <a:cubicBezTo>
                  <a:pt x="759" y="2085"/>
                  <a:pt x="452" y="2293"/>
                  <a:pt x="296" y="2475"/>
                </a:cubicBezTo>
                <a:cubicBezTo>
                  <a:pt x="140" y="2651"/>
                  <a:pt x="63" y="3041"/>
                  <a:pt x="63" y="3649"/>
                </a:cubicBezTo>
                <a:cubicBezTo>
                  <a:pt x="52" y="4284"/>
                  <a:pt x="115" y="4606"/>
                  <a:pt x="260" y="4611"/>
                </a:cubicBezTo>
                <a:moveTo>
                  <a:pt x="8843" y="7263"/>
                </a:moveTo>
                <a:cubicBezTo>
                  <a:pt x="8256" y="6967"/>
                  <a:pt x="7850" y="6836"/>
                  <a:pt x="7627" y="6868"/>
                </a:cubicBezTo>
                <a:cubicBezTo>
                  <a:pt x="7517" y="6888"/>
                  <a:pt x="7377" y="6935"/>
                  <a:pt x="7200" y="7003"/>
                </a:cubicBezTo>
                <a:cubicBezTo>
                  <a:pt x="7024" y="7075"/>
                  <a:pt x="6878" y="7143"/>
                  <a:pt x="6753" y="7211"/>
                </a:cubicBezTo>
                <a:lnTo>
                  <a:pt x="6582" y="7304"/>
                </a:lnTo>
                <a:cubicBezTo>
                  <a:pt x="6566" y="7315"/>
                  <a:pt x="6551" y="7320"/>
                  <a:pt x="6535" y="7330"/>
                </a:cubicBezTo>
                <a:cubicBezTo>
                  <a:pt x="6499" y="7352"/>
                  <a:pt x="6463" y="7373"/>
                  <a:pt x="6425" y="7393"/>
                </a:cubicBezTo>
                <a:lnTo>
                  <a:pt x="6264" y="7481"/>
                </a:lnTo>
                <a:cubicBezTo>
                  <a:pt x="6212" y="7507"/>
                  <a:pt x="6160" y="7543"/>
                  <a:pt x="6098" y="7580"/>
                </a:cubicBezTo>
                <a:cubicBezTo>
                  <a:pt x="6045" y="7615"/>
                  <a:pt x="5993" y="7651"/>
                  <a:pt x="5942" y="7689"/>
                </a:cubicBezTo>
                <a:cubicBezTo>
                  <a:pt x="5904" y="7718"/>
                  <a:pt x="5867" y="7749"/>
                  <a:pt x="5833" y="7782"/>
                </a:cubicBezTo>
                <a:cubicBezTo>
                  <a:pt x="5802" y="7814"/>
                  <a:pt x="5786" y="7840"/>
                  <a:pt x="5786" y="7860"/>
                </a:cubicBezTo>
                <a:cubicBezTo>
                  <a:pt x="5792" y="7959"/>
                  <a:pt x="6072" y="8152"/>
                  <a:pt x="6618" y="8427"/>
                </a:cubicBezTo>
                <a:cubicBezTo>
                  <a:pt x="6680" y="8453"/>
                  <a:pt x="6758" y="8489"/>
                  <a:pt x="6857" y="8536"/>
                </a:cubicBezTo>
                <a:cubicBezTo>
                  <a:pt x="6956" y="8583"/>
                  <a:pt x="7101" y="8645"/>
                  <a:pt x="7304" y="8718"/>
                </a:cubicBezTo>
                <a:cubicBezTo>
                  <a:pt x="7502" y="8791"/>
                  <a:pt x="7647" y="8828"/>
                  <a:pt x="7741" y="8828"/>
                </a:cubicBezTo>
                <a:cubicBezTo>
                  <a:pt x="7834" y="8828"/>
                  <a:pt x="7970" y="8796"/>
                  <a:pt x="8152" y="8729"/>
                </a:cubicBezTo>
                <a:cubicBezTo>
                  <a:pt x="8316" y="8669"/>
                  <a:pt x="8476" y="8597"/>
                  <a:pt x="8630" y="8515"/>
                </a:cubicBezTo>
                <a:lnTo>
                  <a:pt x="8833" y="8417"/>
                </a:lnTo>
                <a:cubicBezTo>
                  <a:pt x="9316" y="8188"/>
                  <a:pt x="9597" y="8006"/>
                  <a:pt x="9665" y="7881"/>
                </a:cubicBezTo>
                <a:cubicBezTo>
                  <a:pt x="9691" y="7840"/>
                  <a:pt x="9670" y="7783"/>
                  <a:pt x="9592" y="7715"/>
                </a:cubicBezTo>
                <a:cubicBezTo>
                  <a:pt x="9519" y="7642"/>
                  <a:pt x="9420" y="7575"/>
                  <a:pt x="9306" y="7507"/>
                </a:cubicBezTo>
                <a:cubicBezTo>
                  <a:pt x="9186" y="7439"/>
                  <a:pt x="9092" y="7387"/>
                  <a:pt x="9020" y="7346"/>
                </a:cubicBezTo>
                <a:cubicBezTo>
                  <a:pt x="8931" y="7304"/>
                  <a:pt x="8874" y="7278"/>
                  <a:pt x="8843" y="7263"/>
                </a:cubicBezTo>
                <a:moveTo>
                  <a:pt x="2048" y="6291"/>
                </a:moveTo>
                <a:cubicBezTo>
                  <a:pt x="2090" y="6218"/>
                  <a:pt x="2121" y="6088"/>
                  <a:pt x="2147" y="5906"/>
                </a:cubicBezTo>
                <a:cubicBezTo>
                  <a:pt x="2173" y="5724"/>
                  <a:pt x="2189" y="5557"/>
                  <a:pt x="2199" y="5412"/>
                </a:cubicBezTo>
                <a:lnTo>
                  <a:pt x="2199" y="5188"/>
                </a:lnTo>
                <a:cubicBezTo>
                  <a:pt x="2215" y="4616"/>
                  <a:pt x="2173" y="4299"/>
                  <a:pt x="2080" y="4247"/>
                </a:cubicBezTo>
                <a:cubicBezTo>
                  <a:pt x="2038" y="4227"/>
                  <a:pt x="1944" y="4247"/>
                  <a:pt x="1794" y="4310"/>
                </a:cubicBezTo>
                <a:cubicBezTo>
                  <a:pt x="1645" y="4369"/>
                  <a:pt x="1500" y="4435"/>
                  <a:pt x="1357" y="4507"/>
                </a:cubicBezTo>
                <a:cubicBezTo>
                  <a:pt x="1217" y="4580"/>
                  <a:pt x="1154" y="4611"/>
                  <a:pt x="1160" y="4611"/>
                </a:cubicBezTo>
                <a:cubicBezTo>
                  <a:pt x="707" y="4845"/>
                  <a:pt x="405" y="5058"/>
                  <a:pt x="250" y="5240"/>
                </a:cubicBezTo>
                <a:cubicBezTo>
                  <a:pt x="94" y="5417"/>
                  <a:pt x="16" y="5807"/>
                  <a:pt x="16" y="6415"/>
                </a:cubicBezTo>
                <a:cubicBezTo>
                  <a:pt x="0" y="7049"/>
                  <a:pt x="68" y="7372"/>
                  <a:pt x="208" y="7377"/>
                </a:cubicBezTo>
                <a:cubicBezTo>
                  <a:pt x="276" y="7377"/>
                  <a:pt x="385" y="7346"/>
                  <a:pt x="536" y="7278"/>
                </a:cubicBezTo>
                <a:cubicBezTo>
                  <a:pt x="675" y="7216"/>
                  <a:pt x="812" y="7148"/>
                  <a:pt x="946" y="7076"/>
                </a:cubicBezTo>
                <a:lnTo>
                  <a:pt x="1118" y="6977"/>
                </a:lnTo>
                <a:cubicBezTo>
                  <a:pt x="1638" y="6680"/>
                  <a:pt x="1950" y="6457"/>
                  <a:pt x="2048" y="6291"/>
                </a:cubicBezTo>
                <a:close/>
                <a:moveTo>
                  <a:pt x="5443" y="2064"/>
                </a:moveTo>
                <a:cubicBezTo>
                  <a:pt x="5490" y="2137"/>
                  <a:pt x="5594" y="2230"/>
                  <a:pt x="5744" y="2345"/>
                </a:cubicBezTo>
                <a:cubicBezTo>
                  <a:pt x="5880" y="2443"/>
                  <a:pt x="6025" y="2537"/>
                  <a:pt x="6171" y="2625"/>
                </a:cubicBezTo>
                <a:lnTo>
                  <a:pt x="6374" y="2745"/>
                </a:lnTo>
                <a:cubicBezTo>
                  <a:pt x="6420" y="2771"/>
                  <a:pt x="6483" y="2807"/>
                  <a:pt x="6566" y="2854"/>
                </a:cubicBezTo>
                <a:cubicBezTo>
                  <a:pt x="6649" y="2901"/>
                  <a:pt x="6769" y="2963"/>
                  <a:pt x="6935" y="3036"/>
                </a:cubicBezTo>
                <a:cubicBezTo>
                  <a:pt x="7101" y="3109"/>
                  <a:pt x="7216" y="3145"/>
                  <a:pt x="7283" y="3135"/>
                </a:cubicBezTo>
                <a:cubicBezTo>
                  <a:pt x="7424" y="3135"/>
                  <a:pt x="7486" y="2818"/>
                  <a:pt x="7465" y="2184"/>
                </a:cubicBezTo>
                <a:cubicBezTo>
                  <a:pt x="7465" y="1570"/>
                  <a:pt x="7393" y="1180"/>
                  <a:pt x="7242" y="1009"/>
                </a:cubicBezTo>
                <a:cubicBezTo>
                  <a:pt x="7174" y="925"/>
                  <a:pt x="7065" y="837"/>
                  <a:pt x="6914" y="728"/>
                </a:cubicBezTo>
                <a:cubicBezTo>
                  <a:pt x="6783" y="635"/>
                  <a:pt x="6646" y="552"/>
                  <a:pt x="6504" y="478"/>
                </a:cubicBezTo>
                <a:lnTo>
                  <a:pt x="6332" y="380"/>
                </a:lnTo>
                <a:cubicBezTo>
                  <a:pt x="6300" y="364"/>
                  <a:pt x="6269" y="347"/>
                  <a:pt x="6239" y="328"/>
                </a:cubicBezTo>
                <a:cubicBezTo>
                  <a:pt x="6207" y="307"/>
                  <a:pt x="6140" y="276"/>
                  <a:pt x="6046" y="229"/>
                </a:cubicBezTo>
                <a:cubicBezTo>
                  <a:pt x="5961" y="186"/>
                  <a:pt x="5874" y="146"/>
                  <a:pt x="5786" y="109"/>
                </a:cubicBezTo>
                <a:cubicBezTo>
                  <a:pt x="5713" y="78"/>
                  <a:pt x="5635" y="52"/>
                  <a:pt x="5557" y="26"/>
                </a:cubicBezTo>
                <a:cubicBezTo>
                  <a:pt x="5485" y="5"/>
                  <a:pt x="5433" y="0"/>
                  <a:pt x="5407" y="16"/>
                </a:cubicBezTo>
                <a:cubicBezTo>
                  <a:pt x="5360" y="36"/>
                  <a:pt x="5324" y="125"/>
                  <a:pt x="5308" y="286"/>
                </a:cubicBezTo>
                <a:cubicBezTo>
                  <a:pt x="5287" y="437"/>
                  <a:pt x="5282" y="593"/>
                  <a:pt x="5287" y="749"/>
                </a:cubicBezTo>
                <a:lnTo>
                  <a:pt x="5287" y="962"/>
                </a:lnTo>
                <a:cubicBezTo>
                  <a:pt x="5298" y="1534"/>
                  <a:pt x="5344" y="1897"/>
                  <a:pt x="5443" y="2064"/>
                </a:cubicBezTo>
                <a:close/>
                <a:moveTo>
                  <a:pt x="7294" y="3774"/>
                </a:moveTo>
                <a:cubicBezTo>
                  <a:pt x="7226" y="3691"/>
                  <a:pt x="7117" y="3603"/>
                  <a:pt x="6961" y="3493"/>
                </a:cubicBezTo>
                <a:cubicBezTo>
                  <a:pt x="6829" y="3403"/>
                  <a:pt x="6694" y="3316"/>
                  <a:pt x="6556" y="3234"/>
                </a:cubicBezTo>
                <a:lnTo>
                  <a:pt x="6384" y="3140"/>
                </a:lnTo>
                <a:cubicBezTo>
                  <a:pt x="6352" y="3125"/>
                  <a:pt x="6321" y="3107"/>
                  <a:pt x="6291" y="3088"/>
                </a:cubicBezTo>
                <a:cubicBezTo>
                  <a:pt x="6228" y="3052"/>
                  <a:pt x="6164" y="3019"/>
                  <a:pt x="6098" y="2989"/>
                </a:cubicBezTo>
                <a:cubicBezTo>
                  <a:pt x="6013" y="2946"/>
                  <a:pt x="5926" y="2906"/>
                  <a:pt x="5838" y="2870"/>
                </a:cubicBezTo>
                <a:cubicBezTo>
                  <a:pt x="5763" y="2839"/>
                  <a:pt x="5687" y="2811"/>
                  <a:pt x="5609" y="2787"/>
                </a:cubicBezTo>
                <a:cubicBezTo>
                  <a:pt x="5537" y="2766"/>
                  <a:pt x="5485" y="2761"/>
                  <a:pt x="5459" y="2776"/>
                </a:cubicBezTo>
                <a:cubicBezTo>
                  <a:pt x="5412" y="2797"/>
                  <a:pt x="5376" y="2885"/>
                  <a:pt x="5360" y="3047"/>
                </a:cubicBezTo>
                <a:cubicBezTo>
                  <a:pt x="5339" y="3197"/>
                  <a:pt x="5334" y="3353"/>
                  <a:pt x="5339" y="3509"/>
                </a:cubicBezTo>
                <a:lnTo>
                  <a:pt x="5339" y="3723"/>
                </a:lnTo>
                <a:cubicBezTo>
                  <a:pt x="5344" y="4294"/>
                  <a:pt x="5396" y="4663"/>
                  <a:pt x="5490" y="4824"/>
                </a:cubicBezTo>
                <a:cubicBezTo>
                  <a:pt x="5537" y="4897"/>
                  <a:pt x="5641" y="4991"/>
                  <a:pt x="5791" y="5105"/>
                </a:cubicBezTo>
                <a:cubicBezTo>
                  <a:pt x="5927" y="5204"/>
                  <a:pt x="6072" y="5297"/>
                  <a:pt x="6218" y="5386"/>
                </a:cubicBezTo>
                <a:lnTo>
                  <a:pt x="6420" y="5495"/>
                </a:lnTo>
                <a:cubicBezTo>
                  <a:pt x="6467" y="5526"/>
                  <a:pt x="6530" y="5568"/>
                  <a:pt x="6613" y="5609"/>
                </a:cubicBezTo>
                <a:cubicBezTo>
                  <a:pt x="6696" y="5651"/>
                  <a:pt x="6816" y="5713"/>
                  <a:pt x="6982" y="5791"/>
                </a:cubicBezTo>
                <a:cubicBezTo>
                  <a:pt x="7148" y="5869"/>
                  <a:pt x="7263" y="5906"/>
                  <a:pt x="7330" y="5895"/>
                </a:cubicBezTo>
                <a:cubicBezTo>
                  <a:pt x="7382" y="5895"/>
                  <a:pt x="7429" y="5849"/>
                  <a:pt x="7455" y="5760"/>
                </a:cubicBezTo>
                <a:cubicBezTo>
                  <a:pt x="7486" y="5667"/>
                  <a:pt x="7502" y="5557"/>
                  <a:pt x="7512" y="5422"/>
                </a:cubicBezTo>
                <a:cubicBezTo>
                  <a:pt x="7517" y="5287"/>
                  <a:pt x="7523" y="5183"/>
                  <a:pt x="7523" y="5116"/>
                </a:cubicBezTo>
                <a:cubicBezTo>
                  <a:pt x="7523" y="5043"/>
                  <a:pt x="7517" y="4991"/>
                  <a:pt x="7512" y="4949"/>
                </a:cubicBezTo>
                <a:cubicBezTo>
                  <a:pt x="7502" y="4310"/>
                  <a:pt x="7429" y="3920"/>
                  <a:pt x="7294" y="3774"/>
                </a:cubicBezTo>
                <a:moveTo>
                  <a:pt x="8053" y="3530"/>
                </a:moveTo>
                <a:cubicBezTo>
                  <a:pt x="8100" y="3603"/>
                  <a:pt x="8204" y="3696"/>
                  <a:pt x="8354" y="3811"/>
                </a:cubicBezTo>
                <a:cubicBezTo>
                  <a:pt x="8495" y="3909"/>
                  <a:pt x="8635" y="4008"/>
                  <a:pt x="8781" y="4102"/>
                </a:cubicBezTo>
                <a:lnTo>
                  <a:pt x="8983" y="4211"/>
                </a:lnTo>
                <a:cubicBezTo>
                  <a:pt x="9030" y="4237"/>
                  <a:pt x="9093" y="4273"/>
                  <a:pt x="9176" y="4320"/>
                </a:cubicBezTo>
                <a:cubicBezTo>
                  <a:pt x="9259" y="4367"/>
                  <a:pt x="9379" y="4429"/>
                  <a:pt x="9545" y="4502"/>
                </a:cubicBezTo>
                <a:cubicBezTo>
                  <a:pt x="9711" y="4575"/>
                  <a:pt x="9825" y="4611"/>
                  <a:pt x="9893" y="4611"/>
                </a:cubicBezTo>
                <a:cubicBezTo>
                  <a:pt x="10033" y="4606"/>
                  <a:pt x="10096" y="4284"/>
                  <a:pt x="10075" y="3649"/>
                </a:cubicBezTo>
                <a:cubicBezTo>
                  <a:pt x="10075" y="3041"/>
                  <a:pt x="10002" y="2651"/>
                  <a:pt x="9852" y="2475"/>
                </a:cubicBezTo>
                <a:cubicBezTo>
                  <a:pt x="9784" y="2392"/>
                  <a:pt x="9675" y="2303"/>
                  <a:pt x="9519" y="2194"/>
                </a:cubicBezTo>
                <a:cubicBezTo>
                  <a:pt x="9387" y="2105"/>
                  <a:pt x="9252" y="2022"/>
                  <a:pt x="9113" y="1944"/>
                </a:cubicBezTo>
                <a:lnTo>
                  <a:pt x="8942" y="1846"/>
                </a:lnTo>
                <a:lnTo>
                  <a:pt x="8848" y="1804"/>
                </a:lnTo>
                <a:cubicBezTo>
                  <a:pt x="8786" y="1766"/>
                  <a:pt x="8722" y="1732"/>
                  <a:pt x="8656" y="1700"/>
                </a:cubicBezTo>
                <a:cubicBezTo>
                  <a:pt x="8572" y="1653"/>
                  <a:pt x="8485" y="1611"/>
                  <a:pt x="8396" y="1575"/>
                </a:cubicBezTo>
                <a:cubicBezTo>
                  <a:pt x="8321" y="1544"/>
                  <a:pt x="8245" y="1517"/>
                  <a:pt x="8167" y="1492"/>
                </a:cubicBezTo>
                <a:cubicBezTo>
                  <a:pt x="8095" y="1471"/>
                  <a:pt x="8043" y="1466"/>
                  <a:pt x="8016" y="1481"/>
                </a:cubicBezTo>
                <a:cubicBezTo>
                  <a:pt x="7970" y="1508"/>
                  <a:pt x="7933" y="1601"/>
                  <a:pt x="7918" y="1757"/>
                </a:cubicBezTo>
                <a:cubicBezTo>
                  <a:pt x="7897" y="1908"/>
                  <a:pt x="7892" y="2059"/>
                  <a:pt x="7897" y="2215"/>
                </a:cubicBezTo>
                <a:lnTo>
                  <a:pt x="7897" y="2428"/>
                </a:lnTo>
                <a:cubicBezTo>
                  <a:pt x="7907" y="3000"/>
                  <a:pt x="7959" y="3369"/>
                  <a:pt x="8053" y="3530"/>
                </a:cubicBezTo>
                <a:moveTo>
                  <a:pt x="2818" y="5901"/>
                </a:moveTo>
                <a:cubicBezTo>
                  <a:pt x="2885" y="5906"/>
                  <a:pt x="2995" y="5875"/>
                  <a:pt x="3145" y="5807"/>
                </a:cubicBezTo>
                <a:cubicBezTo>
                  <a:pt x="3285" y="5745"/>
                  <a:pt x="3422" y="5677"/>
                  <a:pt x="3556" y="5604"/>
                </a:cubicBezTo>
                <a:lnTo>
                  <a:pt x="3728" y="5495"/>
                </a:lnTo>
                <a:cubicBezTo>
                  <a:pt x="4248" y="5209"/>
                  <a:pt x="4554" y="4991"/>
                  <a:pt x="4648" y="4824"/>
                </a:cubicBezTo>
                <a:cubicBezTo>
                  <a:pt x="4695" y="4752"/>
                  <a:pt x="4731" y="4622"/>
                  <a:pt x="4757" y="4440"/>
                </a:cubicBezTo>
                <a:cubicBezTo>
                  <a:pt x="4782" y="4276"/>
                  <a:pt x="4796" y="4111"/>
                  <a:pt x="4799" y="3946"/>
                </a:cubicBezTo>
                <a:lnTo>
                  <a:pt x="4809" y="3722"/>
                </a:lnTo>
                <a:cubicBezTo>
                  <a:pt x="4824" y="3151"/>
                  <a:pt x="4783" y="2833"/>
                  <a:pt x="4689" y="2781"/>
                </a:cubicBezTo>
                <a:cubicBezTo>
                  <a:pt x="4648" y="2755"/>
                  <a:pt x="4549" y="2771"/>
                  <a:pt x="4398" y="2833"/>
                </a:cubicBezTo>
                <a:cubicBezTo>
                  <a:pt x="4251" y="2890"/>
                  <a:pt x="4109" y="2958"/>
                  <a:pt x="3972" y="3036"/>
                </a:cubicBezTo>
                <a:lnTo>
                  <a:pt x="3769" y="3145"/>
                </a:lnTo>
                <a:cubicBezTo>
                  <a:pt x="3317" y="3379"/>
                  <a:pt x="3015" y="3592"/>
                  <a:pt x="2859" y="3774"/>
                </a:cubicBezTo>
                <a:cubicBezTo>
                  <a:pt x="2703" y="3941"/>
                  <a:pt x="2625" y="4336"/>
                  <a:pt x="2625" y="4949"/>
                </a:cubicBezTo>
                <a:lnTo>
                  <a:pt x="2625" y="5110"/>
                </a:lnTo>
                <a:cubicBezTo>
                  <a:pt x="2625" y="5183"/>
                  <a:pt x="2631" y="5287"/>
                  <a:pt x="2636" y="5422"/>
                </a:cubicBezTo>
                <a:cubicBezTo>
                  <a:pt x="2641" y="5557"/>
                  <a:pt x="2662" y="5672"/>
                  <a:pt x="2693" y="5760"/>
                </a:cubicBezTo>
                <a:cubicBezTo>
                  <a:pt x="2724" y="5854"/>
                  <a:pt x="2766" y="5901"/>
                  <a:pt x="2818" y="5901"/>
                </a:cubicBezTo>
                <a:moveTo>
                  <a:pt x="3151" y="6556"/>
                </a:moveTo>
                <a:cubicBezTo>
                  <a:pt x="3151" y="6597"/>
                  <a:pt x="3223" y="6665"/>
                  <a:pt x="3364" y="6758"/>
                </a:cubicBezTo>
                <a:cubicBezTo>
                  <a:pt x="3499" y="6848"/>
                  <a:pt x="3638" y="6933"/>
                  <a:pt x="3780" y="7013"/>
                </a:cubicBezTo>
                <a:lnTo>
                  <a:pt x="3982" y="7112"/>
                </a:lnTo>
                <a:cubicBezTo>
                  <a:pt x="4528" y="7387"/>
                  <a:pt x="4902" y="7528"/>
                  <a:pt x="5105" y="7528"/>
                </a:cubicBezTo>
                <a:cubicBezTo>
                  <a:pt x="5193" y="7528"/>
                  <a:pt x="5329" y="7491"/>
                  <a:pt x="5511" y="7424"/>
                </a:cubicBezTo>
                <a:cubicBezTo>
                  <a:pt x="5673" y="7362"/>
                  <a:pt x="5833" y="7293"/>
                  <a:pt x="5989" y="7216"/>
                </a:cubicBezTo>
                <a:lnTo>
                  <a:pt x="6192" y="7117"/>
                </a:lnTo>
                <a:cubicBezTo>
                  <a:pt x="6675" y="6883"/>
                  <a:pt x="6956" y="6701"/>
                  <a:pt x="7024" y="6571"/>
                </a:cubicBezTo>
                <a:cubicBezTo>
                  <a:pt x="7039" y="6556"/>
                  <a:pt x="7039" y="6540"/>
                  <a:pt x="7029" y="6514"/>
                </a:cubicBezTo>
                <a:cubicBezTo>
                  <a:pt x="7017" y="6486"/>
                  <a:pt x="7001" y="6460"/>
                  <a:pt x="6982" y="6436"/>
                </a:cubicBezTo>
                <a:cubicBezTo>
                  <a:pt x="6957" y="6406"/>
                  <a:pt x="6929" y="6378"/>
                  <a:pt x="6899" y="6353"/>
                </a:cubicBezTo>
                <a:cubicBezTo>
                  <a:pt x="6862" y="6327"/>
                  <a:pt x="6831" y="6301"/>
                  <a:pt x="6795" y="6275"/>
                </a:cubicBezTo>
                <a:cubicBezTo>
                  <a:pt x="6758" y="6249"/>
                  <a:pt x="6717" y="6223"/>
                  <a:pt x="6670" y="6192"/>
                </a:cubicBezTo>
                <a:lnTo>
                  <a:pt x="6545" y="6114"/>
                </a:lnTo>
                <a:cubicBezTo>
                  <a:pt x="6504" y="6093"/>
                  <a:pt x="6467" y="6072"/>
                  <a:pt x="6426" y="6051"/>
                </a:cubicBezTo>
                <a:cubicBezTo>
                  <a:pt x="6389" y="6036"/>
                  <a:pt x="6353" y="6020"/>
                  <a:pt x="6322" y="5999"/>
                </a:cubicBezTo>
                <a:lnTo>
                  <a:pt x="6249" y="5968"/>
                </a:lnTo>
                <a:cubicBezTo>
                  <a:pt x="6228" y="5953"/>
                  <a:pt x="6218" y="5942"/>
                  <a:pt x="6218" y="5937"/>
                </a:cubicBezTo>
                <a:cubicBezTo>
                  <a:pt x="5651" y="5641"/>
                  <a:pt x="5245" y="5511"/>
                  <a:pt x="5001" y="5542"/>
                </a:cubicBezTo>
                <a:cubicBezTo>
                  <a:pt x="4892" y="5563"/>
                  <a:pt x="4752" y="5609"/>
                  <a:pt x="4575" y="5677"/>
                </a:cubicBezTo>
                <a:cubicBezTo>
                  <a:pt x="4398" y="5750"/>
                  <a:pt x="4253" y="5817"/>
                  <a:pt x="4128" y="5885"/>
                </a:cubicBezTo>
                <a:lnTo>
                  <a:pt x="3956" y="5979"/>
                </a:lnTo>
                <a:cubicBezTo>
                  <a:pt x="3941" y="5989"/>
                  <a:pt x="3925" y="5994"/>
                  <a:pt x="3909" y="6005"/>
                </a:cubicBezTo>
                <a:cubicBezTo>
                  <a:pt x="3874" y="6027"/>
                  <a:pt x="3837" y="6047"/>
                  <a:pt x="3800" y="6067"/>
                </a:cubicBezTo>
                <a:cubicBezTo>
                  <a:pt x="3743" y="6098"/>
                  <a:pt x="3691" y="6129"/>
                  <a:pt x="3639" y="6160"/>
                </a:cubicBezTo>
                <a:cubicBezTo>
                  <a:pt x="3587" y="6192"/>
                  <a:pt x="3535" y="6223"/>
                  <a:pt x="3473" y="6259"/>
                </a:cubicBezTo>
                <a:cubicBezTo>
                  <a:pt x="3419" y="6291"/>
                  <a:pt x="3367" y="6325"/>
                  <a:pt x="3317" y="6363"/>
                </a:cubicBezTo>
                <a:cubicBezTo>
                  <a:pt x="3277" y="6392"/>
                  <a:pt x="3240" y="6425"/>
                  <a:pt x="3208" y="6462"/>
                </a:cubicBezTo>
                <a:cubicBezTo>
                  <a:pt x="3166" y="6509"/>
                  <a:pt x="3151" y="6535"/>
                  <a:pt x="3151" y="6556"/>
                </a:cubicBezTo>
                <a:moveTo>
                  <a:pt x="2677" y="2184"/>
                </a:moveTo>
                <a:cubicBezTo>
                  <a:pt x="2662" y="2818"/>
                  <a:pt x="2729" y="3135"/>
                  <a:pt x="2870" y="3135"/>
                </a:cubicBezTo>
                <a:cubicBezTo>
                  <a:pt x="2937" y="3140"/>
                  <a:pt x="3052" y="3104"/>
                  <a:pt x="3218" y="3031"/>
                </a:cubicBezTo>
                <a:cubicBezTo>
                  <a:pt x="3341" y="2973"/>
                  <a:pt x="3462" y="2913"/>
                  <a:pt x="3582" y="2849"/>
                </a:cubicBezTo>
                <a:cubicBezTo>
                  <a:pt x="3644" y="2813"/>
                  <a:pt x="3712" y="2776"/>
                  <a:pt x="3779" y="2745"/>
                </a:cubicBezTo>
                <a:lnTo>
                  <a:pt x="3982" y="2625"/>
                </a:lnTo>
                <a:cubicBezTo>
                  <a:pt x="4129" y="2539"/>
                  <a:pt x="4271" y="2445"/>
                  <a:pt x="4409" y="2345"/>
                </a:cubicBezTo>
                <a:cubicBezTo>
                  <a:pt x="4564" y="2235"/>
                  <a:pt x="4663" y="2142"/>
                  <a:pt x="4700" y="2064"/>
                </a:cubicBezTo>
                <a:cubicBezTo>
                  <a:pt x="4798" y="1903"/>
                  <a:pt x="4856" y="1534"/>
                  <a:pt x="4861" y="962"/>
                </a:cubicBezTo>
                <a:lnTo>
                  <a:pt x="4861" y="749"/>
                </a:lnTo>
                <a:cubicBezTo>
                  <a:pt x="4866" y="598"/>
                  <a:pt x="4856" y="442"/>
                  <a:pt x="4840" y="286"/>
                </a:cubicBezTo>
                <a:cubicBezTo>
                  <a:pt x="4824" y="130"/>
                  <a:pt x="4793" y="36"/>
                  <a:pt x="4747" y="16"/>
                </a:cubicBezTo>
                <a:cubicBezTo>
                  <a:pt x="4720" y="0"/>
                  <a:pt x="4668" y="5"/>
                  <a:pt x="4596" y="26"/>
                </a:cubicBezTo>
                <a:cubicBezTo>
                  <a:pt x="4517" y="48"/>
                  <a:pt x="4441" y="76"/>
                  <a:pt x="4367" y="109"/>
                </a:cubicBezTo>
                <a:cubicBezTo>
                  <a:pt x="4289" y="146"/>
                  <a:pt x="4206" y="182"/>
                  <a:pt x="4107" y="229"/>
                </a:cubicBezTo>
                <a:cubicBezTo>
                  <a:pt x="4013" y="276"/>
                  <a:pt x="3946" y="312"/>
                  <a:pt x="3910" y="328"/>
                </a:cubicBezTo>
                <a:cubicBezTo>
                  <a:pt x="3879" y="343"/>
                  <a:pt x="3850" y="360"/>
                  <a:pt x="3821" y="380"/>
                </a:cubicBezTo>
                <a:lnTo>
                  <a:pt x="3649" y="478"/>
                </a:lnTo>
                <a:cubicBezTo>
                  <a:pt x="3508" y="553"/>
                  <a:pt x="3371" y="636"/>
                  <a:pt x="3239" y="728"/>
                </a:cubicBezTo>
                <a:cubicBezTo>
                  <a:pt x="3088" y="832"/>
                  <a:pt x="2979" y="925"/>
                  <a:pt x="2911" y="1009"/>
                </a:cubicBezTo>
                <a:cubicBezTo>
                  <a:pt x="2755" y="1175"/>
                  <a:pt x="2677" y="1570"/>
                  <a:pt x="2677" y="2184"/>
                </a:cubicBezTo>
                <a:close/>
              </a:path>
            </a:pathLst>
          </a:custGeom>
          <a:gradFill>
            <a:gsLst>
              <a:gs pos="0">
                <a:srgbClr val="FA772E"/>
              </a:gs>
              <a:gs pos="100000">
                <a:srgbClr val="FFE985"/>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a:p>
        </p:txBody>
      </p:sp>
      <p:sp>
        <p:nvSpPr>
          <p:cNvPr id="8" name="Rectangle 7" descr="信纸">
            <a:hlinkClick r:id="" action="ppaction://hlinkshowjump?jump=nextslide"/>
          </p:cNvPr>
          <p:cNvSpPr>
            <a:spLocks noChangeArrowheads="1"/>
          </p:cNvSpPr>
          <p:nvPr/>
        </p:nvSpPr>
        <p:spPr bwMode="auto">
          <a:xfrm>
            <a:off x="1148715" y="998220"/>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6.2.1 稀疏矩阵的三元组表示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80960" y="1412657"/>
            <a:ext cx="11334787" cy="5272509"/>
            <a:chOff x="450" y="2510"/>
            <a:chExt cx="13388" cy="6228"/>
          </a:xfrm>
        </p:grpSpPr>
        <p:sp useBgFill="1">
          <p:nvSpPr>
            <p:cNvPr id="31747" name="Rectangle 3"/>
            <p:cNvSpPr>
              <a:spLocks noChangeArrowheads="1"/>
            </p:cNvSpPr>
            <p:nvPr/>
          </p:nvSpPr>
          <p:spPr bwMode="auto">
            <a:xfrm>
              <a:off x="1246" y="2510"/>
              <a:ext cx="9327" cy="631"/>
            </a:xfrm>
            <a:prstGeom prst="rect">
              <a:avLst/>
            </a:prstGeom>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indent="269875" algn="just">
                <a:lnSpc>
                  <a:spcPct val="120000"/>
                </a:lnSpc>
              </a:pPr>
              <a:r>
                <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一个</a:t>
              </a:r>
              <a:r>
                <a:rPr kumimoji="1" lang="en-US" altLang="zh-CN"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6×7</a:t>
              </a:r>
              <a:r>
                <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阶稀疏矩阵</a:t>
              </a:r>
              <a:r>
                <a:rPr kumimoji="1" lang="en-US" altLang="zh-CN" i="1"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a:t>
              </a:r>
              <a:r>
                <a:rPr kumimoji="1" lang="zh-CN" altLang="en-US"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三元组</a:t>
              </a:r>
              <a:r>
                <a:rPr kumimoji="1" lang="zh-CN" altLang="en-US"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线性表</a:t>
              </a:r>
              <a:r>
                <a:rPr kumimoji="1" lang="zh-CN" altLang="en-US"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表示    </a:t>
              </a:r>
              <a:endParaRPr kumimoji="1" lang="zh-CN" altLang="en-US"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1748" name="Text Box 4"/>
            <p:cNvSpPr txBox="1">
              <a:spLocks noChangeArrowheads="1"/>
            </p:cNvSpPr>
            <p:nvPr/>
          </p:nvSpPr>
          <p:spPr bwMode="auto">
            <a:xfrm>
              <a:off x="8613" y="4932"/>
              <a:ext cx="4370" cy="593"/>
            </a:xfrm>
            <a:prstGeom prst="rect">
              <a:avLst/>
            </a:prstGeom>
            <a:noFill/>
            <a:ln w="9525">
              <a:noFill/>
              <a:miter lim="800000"/>
            </a:ln>
            <a:effectLst/>
          </p:spPr>
          <p:txBody>
            <a:bodyPr>
              <a:spAutoFit/>
            </a:bodyPr>
            <a:lstStyle/>
            <a:p>
              <a:pPr algn="l" eaLnBrk="0" hangingPunct="0"/>
              <a:r>
                <a:rPr kumimoji="1" lang="zh-CN" altLang="en-US" sz="2665"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一个稀疏矩阵</a:t>
              </a:r>
              <a:r>
                <a:rPr kumimoji="1" lang="en-US" altLang="zh-CN" sz="2665"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kumimoji="1" lang="en-US" altLang="zh-CN" sz="2665"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752" name="Text Box 8"/>
            <p:cNvSpPr txBox="1">
              <a:spLocks noChangeArrowheads="1"/>
            </p:cNvSpPr>
            <p:nvPr/>
          </p:nvSpPr>
          <p:spPr bwMode="auto">
            <a:xfrm>
              <a:off x="1615" y="7469"/>
              <a:ext cx="1413" cy="500"/>
            </a:xfrm>
            <a:prstGeom prst="rect">
              <a:avLst/>
            </a:prstGeom>
            <a:noFill/>
            <a:ln w="38100" algn="ctr">
              <a:noFill/>
              <a:miter lim="800000"/>
            </a:ln>
            <a:effectLst/>
          </p:spPr>
          <p:txBody>
            <a:bodyPr wrap="square">
              <a:spAutoFit/>
            </a:bodyPr>
            <a:lstStyle/>
            <a:p>
              <a:pPr algn="l" eaLnBrk="0" hangingPunct="0">
                <a:lnSpc>
                  <a:spcPct val="120000"/>
                </a:lnSpc>
              </a:pPr>
              <a:r>
                <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rPr>
                <a:t>(0,2,1)</a:t>
              </a:r>
              <a:endPar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753" name="Text Box 9"/>
            <p:cNvSpPr txBox="1">
              <a:spLocks noChangeArrowheads="1"/>
            </p:cNvSpPr>
            <p:nvPr/>
          </p:nvSpPr>
          <p:spPr bwMode="auto">
            <a:xfrm>
              <a:off x="2918" y="7469"/>
              <a:ext cx="1551" cy="500"/>
            </a:xfrm>
            <a:prstGeom prst="rect">
              <a:avLst/>
            </a:prstGeom>
            <a:noFill/>
            <a:ln w="38100" algn="ctr">
              <a:noFill/>
              <a:miter lim="800000"/>
            </a:ln>
            <a:effectLst/>
          </p:spPr>
          <p:txBody>
            <a:bodyPr wrap="square">
              <a:spAutoFit/>
            </a:bodyPr>
            <a:lstStyle/>
            <a:p>
              <a:pPr algn="l" eaLnBrk="0" hangingPunct="0">
                <a:lnSpc>
                  <a:spcPct val="120000"/>
                </a:lnSpc>
              </a:pPr>
              <a:r>
                <a:rPr kumimoji="1" lang="en-US" altLang="zh-CN" sz="1800">
                  <a:solidFill>
                    <a:srgbClr val="002060"/>
                  </a:solidFill>
                  <a:latin typeface="微软雅黑" panose="020B0503020204020204" pitchFamily="34" charset="-122"/>
                  <a:ea typeface="微软雅黑" panose="020B0503020204020204" pitchFamily="34" charset="-122"/>
                  <a:cs typeface="Consolas" panose="020B0609020204030204" pitchFamily="49" charset="0"/>
                </a:rPr>
                <a:t>(1,1,2)</a:t>
              </a:r>
              <a:endParaRPr kumimoji="1" lang="en-US" altLang="zh-CN" sz="1800">
                <a:solidFill>
                  <a:srgbClr val="00206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754" name="Text Box 10"/>
            <p:cNvSpPr txBox="1">
              <a:spLocks noChangeArrowheads="1"/>
            </p:cNvSpPr>
            <p:nvPr/>
          </p:nvSpPr>
          <p:spPr bwMode="auto">
            <a:xfrm>
              <a:off x="4453" y="7469"/>
              <a:ext cx="1927" cy="500"/>
            </a:xfrm>
            <a:prstGeom prst="rect">
              <a:avLst/>
            </a:prstGeom>
            <a:noFill/>
            <a:ln w="38100" algn="ctr">
              <a:noFill/>
              <a:miter lim="800000"/>
            </a:ln>
            <a:effectLst/>
          </p:spPr>
          <p:txBody>
            <a:bodyPr>
              <a:spAutoFit/>
            </a:bodyPr>
            <a:lstStyle/>
            <a:p>
              <a:pPr algn="l" eaLnBrk="0" hangingPunct="0">
                <a:lnSpc>
                  <a:spcPct val="120000"/>
                </a:lnSpc>
              </a:pPr>
              <a:r>
                <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rPr>
                <a:t>(2,0,3)</a:t>
              </a:r>
              <a:endPar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755" name="Text Box 11"/>
            <p:cNvSpPr txBox="1">
              <a:spLocks noChangeArrowheads="1"/>
            </p:cNvSpPr>
            <p:nvPr/>
          </p:nvSpPr>
          <p:spPr bwMode="auto">
            <a:xfrm>
              <a:off x="6180" y="7469"/>
              <a:ext cx="1928" cy="500"/>
            </a:xfrm>
            <a:prstGeom prst="rect">
              <a:avLst/>
            </a:prstGeom>
            <a:noFill/>
            <a:ln w="38100" algn="ctr">
              <a:noFill/>
              <a:miter lim="800000"/>
            </a:ln>
            <a:effectLst/>
          </p:spPr>
          <p:txBody>
            <a:bodyPr>
              <a:spAutoFit/>
            </a:bodyPr>
            <a:lstStyle/>
            <a:p>
              <a:pPr algn="l" eaLnBrk="0" hangingPunct="0">
                <a:lnSpc>
                  <a:spcPct val="120000"/>
                </a:lnSpc>
              </a:pPr>
              <a:r>
                <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rPr>
                <a:t>(3,3,5)</a:t>
              </a:r>
              <a:endPar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756" name="Text Box 12"/>
            <p:cNvSpPr txBox="1">
              <a:spLocks noChangeArrowheads="1"/>
            </p:cNvSpPr>
            <p:nvPr/>
          </p:nvSpPr>
          <p:spPr bwMode="auto">
            <a:xfrm>
              <a:off x="7765" y="7469"/>
              <a:ext cx="1928" cy="500"/>
            </a:xfrm>
            <a:prstGeom prst="rect">
              <a:avLst/>
            </a:prstGeom>
            <a:noFill/>
            <a:ln w="38100" algn="ctr">
              <a:noFill/>
              <a:miter lim="800000"/>
            </a:ln>
            <a:effectLst/>
          </p:spPr>
          <p:txBody>
            <a:bodyPr>
              <a:spAutoFit/>
            </a:bodyPr>
            <a:lstStyle/>
            <a:p>
              <a:pPr algn="l" eaLnBrk="0" hangingPunct="0">
                <a:lnSpc>
                  <a:spcPct val="120000"/>
                </a:lnSpc>
              </a:pPr>
              <a:r>
                <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rPr>
                <a:t>(4,4,6)</a:t>
              </a:r>
              <a:endPar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757" name="Text Box 13"/>
            <p:cNvSpPr txBox="1">
              <a:spLocks noChangeArrowheads="1"/>
            </p:cNvSpPr>
            <p:nvPr/>
          </p:nvSpPr>
          <p:spPr bwMode="auto">
            <a:xfrm>
              <a:off x="9238" y="7469"/>
              <a:ext cx="1927" cy="500"/>
            </a:xfrm>
            <a:prstGeom prst="rect">
              <a:avLst/>
            </a:prstGeom>
            <a:noFill/>
            <a:ln w="38100" algn="ctr">
              <a:noFill/>
              <a:miter lim="800000"/>
            </a:ln>
            <a:effectLst/>
          </p:spPr>
          <p:txBody>
            <a:bodyPr>
              <a:spAutoFit/>
            </a:bodyPr>
            <a:lstStyle/>
            <a:p>
              <a:pPr algn="l" eaLnBrk="0" hangingPunct="0">
                <a:lnSpc>
                  <a:spcPct val="120000"/>
                </a:lnSpc>
              </a:pPr>
              <a:r>
                <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rPr>
                <a:t>(5,5,7)</a:t>
              </a:r>
              <a:endPar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758" name="Text Box 14"/>
            <p:cNvSpPr txBox="1">
              <a:spLocks noChangeArrowheads="1"/>
            </p:cNvSpPr>
            <p:nvPr/>
          </p:nvSpPr>
          <p:spPr bwMode="auto">
            <a:xfrm>
              <a:off x="10603" y="7469"/>
              <a:ext cx="1927" cy="500"/>
            </a:xfrm>
            <a:prstGeom prst="rect">
              <a:avLst/>
            </a:prstGeom>
            <a:noFill/>
            <a:ln w="38100" algn="ctr">
              <a:noFill/>
              <a:miter lim="800000"/>
            </a:ln>
            <a:effectLst/>
          </p:spPr>
          <p:txBody>
            <a:bodyPr>
              <a:spAutoFit/>
            </a:bodyPr>
            <a:lstStyle/>
            <a:p>
              <a:pPr algn="l" eaLnBrk="0" hangingPunct="0">
                <a:lnSpc>
                  <a:spcPct val="120000"/>
                </a:lnSpc>
              </a:pPr>
              <a:r>
                <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rPr>
                <a:t>(5,6,4)</a:t>
              </a:r>
              <a:endParaRPr kumimoji="1" lang="en-US" altLang="zh-CN" sz="18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36"/>
            <p:cNvGrpSpPr/>
            <p:nvPr/>
          </p:nvGrpSpPr>
          <p:grpSpPr>
            <a:xfrm>
              <a:off x="450" y="7845"/>
              <a:ext cx="13388" cy="893"/>
              <a:chOff x="357158" y="4694137"/>
              <a:chExt cx="7746922" cy="566694"/>
            </a:xfrm>
          </p:grpSpPr>
          <p:sp>
            <p:nvSpPr>
              <p:cNvPr id="31749" name="Text Box 5"/>
              <p:cNvSpPr txBox="1">
                <a:spLocks noChangeArrowheads="1"/>
              </p:cNvSpPr>
              <p:nvPr/>
            </p:nvSpPr>
            <p:spPr bwMode="auto">
              <a:xfrm>
                <a:off x="357158" y="4694137"/>
                <a:ext cx="7746922" cy="566694"/>
              </a:xfrm>
              <a:prstGeom prst="rect">
                <a:avLst/>
              </a:prstGeom>
              <a:noFill/>
              <a:ln w="38100" algn="ctr">
                <a:noFill/>
                <a:miter lim="800000"/>
              </a:ln>
              <a:effectLst/>
            </p:spPr>
            <p:txBody>
              <a:bodyPr wrap="square">
                <a:spAutoFit/>
              </a:bodyPr>
              <a:lstStyle/>
              <a:p>
                <a:pPr algn="l" eaLnBrk="0" hangingPunct="0">
                  <a:lnSpc>
                    <a:spcPct val="120000"/>
                  </a:lnSpc>
                </a:pPr>
                <a:r>
                  <a:rPr kumimoji="1"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三元组线性表：</a:t>
                </a:r>
                <a:endPar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eaLnBrk="0" hangingPunct="0">
                  <a:lnSpc>
                    <a:spcPct val="120000"/>
                  </a:lnSpc>
                </a:pPr>
                <a:r>
                  <a:rPr kumimoji="1" lang="en-US" altLang="zh-CN" sz="1800" smtClean="0">
                    <a:solidFill>
                      <a:srgbClr val="002060"/>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0,2,1)</a:t>
                </a:r>
                <a:r>
                  <a:rPr kumimoji="1" lang="zh-CN" altLang="en-US"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(1,1,2)</a:t>
                </a:r>
                <a:r>
                  <a:rPr kumimoji="1" lang="zh-CN" altLang="en-US"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  (2,0,3)</a:t>
                </a:r>
                <a:r>
                  <a:rPr kumimoji="1" lang="zh-CN" altLang="en-US"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    (3,3,5)</a:t>
                </a:r>
                <a:r>
                  <a:rPr kumimoji="1" lang="zh-CN" altLang="en-US"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   (4,4,6)</a:t>
                </a:r>
                <a:r>
                  <a:rPr kumimoji="1" lang="zh-CN" altLang="en-US"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  (5,5,7</a:t>
                </a:r>
                <a:r>
                  <a:rPr kumimoji="1" lang="en-US" altLang="zh-CN" sz="1800">
                    <a:solidFill>
                      <a:srgbClr val="002060"/>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1800" smtClean="0">
                    <a:solidFill>
                      <a:srgbClr val="00206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smtClean="0">
                    <a:solidFill>
                      <a:srgbClr val="002060"/>
                    </a:solidFill>
                    <a:latin typeface="微软雅黑" panose="020B0503020204020204" pitchFamily="34" charset="-122"/>
                    <a:ea typeface="微软雅黑" panose="020B0503020204020204" pitchFamily="34" charset="-122"/>
                    <a:cs typeface="楷体" panose="02010609060101010101" pitchFamily="49" charset="-122"/>
                  </a:rPr>
                  <a:t> (5,6,4</a:t>
                </a:r>
                <a:r>
                  <a:rPr kumimoji="1" lang="en-US" altLang="zh-CN"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1800" dirty="0">
                  <a:solidFill>
                    <a:srgbClr val="00206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1760" name="AutoShape 16"/>
              <p:cNvSpPr>
                <a:spLocks noChangeArrowheads="1"/>
              </p:cNvSpPr>
              <p:nvPr/>
            </p:nvSpPr>
            <p:spPr bwMode="auto">
              <a:xfrm>
                <a:off x="3825251" y="4835295"/>
                <a:ext cx="220472" cy="163905"/>
              </a:xfrm>
              <a:prstGeom prst="downArrow">
                <a:avLst>
                  <a:gd name="adj1" fmla="val 50106"/>
                  <a:gd name="adj2" fmla="val 25000"/>
                </a:avLst>
              </a:prstGeom>
            </p:spPr>
            <p:style>
              <a:lnRef idx="1">
                <a:schemeClr val="accent6"/>
              </a:lnRef>
              <a:fillRef idx="3">
                <a:schemeClr val="accent6"/>
              </a:fillRef>
              <a:effectRef idx="2">
                <a:schemeClr val="accent6"/>
              </a:effectRef>
              <a:fontRef idx="minor">
                <a:schemeClr val="lt1"/>
              </a:fontRef>
            </p:style>
            <p:txBody>
              <a:bodyPr wrap="none" anchor="ctr">
                <a:scene3d>
                  <a:camera prst="orthographicFront"/>
                  <a:lightRig rig="flat" dir="tl">
                    <a:rot lat="0" lon="0" rev="6600000"/>
                  </a:lightRig>
                </a:scene3d>
                <a:sp3d extrusionH="25400" contourW="8890">
                  <a:bevelT w="38100" h="31750"/>
                  <a:contourClr>
                    <a:schemeClr val="accent2">
                      <a:shade val="75000"/>
                    </a:schemeClr>
                  </a:contourClr>
                </a:sp3d>
              </a:bodyPr>
              <a:lstStyle/>
              <a:p>
                <a:endParaRPr lang="zh-CN" altLang="en-US" sz="3200">
                  <a:ln w="11430"/>
                  <a:solidFill>
                    <a:srgbClr val="002060"/>
                  </a:solidFill>
                  <a:effectLst>
                    <a:outerShdw blurRad="50800" dist="39000" dir="5460000" algn="tl">
                      <a:srgbClr val="000000">
                        <a:alpha val="38000"/>
                      </a:srgbClr>
                    </a:outerShdw>
                  </a:effectLst>
                  <a:latin typeface="楷体" panose="02010609060101010101" pitchFamily="49" charset="-122"/>
                  <a:ea typeface="楷体" panose="02010609060101010101" pitchFamily="49" charset="-122"/>
                  <a:cs typeface="Consolas" panose="020B0609020204030204" pitchFamily="49" charset="0"/>
                </a:endParaRPr>
              </a:p>
            </p:txBody>
          </p:sp>
        </p:grpSp>
        <p:grpSp>
          <p:nvGrpSpPr>
            <p:cNvPr id="3" name="Group 19"/>
            <p:cNvGrpSpPr/>
            <p:nvPr/>
          </p:nvGrpSpPr>
          <p:grpSpPr bwMode="auto">
            <a:xfrm>
              <a:off x="1866" y="3292"/>
              <a:ext cx="4370" cy="4198"/>
              <a:chOff x="727" y="682"/>
              <a:chExt cx="1748" cy="1679"/>
            </a:xfrm>
          </p:grpSpPr>
          <p:sp>
            <p:nvSpPr>
              <p:cNvPr id="31761" name="Oval 17"/>
              <p:cNvSpPr>
                <a:spLocks noChangeArrowheads="1"/>
              </p:cNvSpPr>
              <p:nvPr/>
            </p:nvSpPr>
            <p:spPr bwMode="auto">
              <a:xfrm>
                <a:off x="2157" y="682"/>
                <a:ext cx="318" cy="317"/>
              </a:xfrm>
              <a:prstGeom prst="ellipse">
                <a:avLst/>
              </a:prstGeom>
              <a:solidFill>
                <a:schemeClr val="accent1">
                  <a:alpha val="0"/>
                </a:schemeClr>
              </a:solidFill>
              <a:ln w="38100" algn="ctr">
                <a:solidFill>
                  <a:srgbClr val="FF0000"/>
                </a:solidFill>
                <a:round/>
              </a:ln>
              <a:effectLst/>
            </p:spPr>
            <p:txBody>
              <a:bodyPr wrap="none" anchor="ctr"/>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1762" name="Line 18"/>
              <p:cNvSpPr>
                <a:spLocks noChangeShapeType="1"/>
              </p:cNvSpPr>
              <p:nvPr/>
            </p:nvSpPr>
            <p:spPr bwMode="auto">
              <a:xfrm flipH="1">
                <a:off x="727" y="947"/>
                <a:ext cx="1478" cy="1414"/>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grpSp>
          <p:nvGrpSpPr>
            <p:cNvPr id="4" name="Group 33"/>
            <p:cNvGrpSpPr/>
            <p:nvPr/>
          </p:nvGrpSpPr>
          <p:grpSpPr bwMode="auto">
            <a:xfrm>
              <a:off x="3369" y="3856"/>
              <a:ext cx="2228" cy="3680"/>
              <a:chOff x="1341" y="912"/>
              <a:chExt cx="891" cy="1472"/>
            </a:xfrm>
          </p:grpSpPr>
          <p:sp>
            <p:nvSpPr>
              <p:cNvPr id="31765" name="Oval 21"/>
              <p:cNvSpPr>
                <a:spLocks noChangeArrowheads="1"/>
              </p:cNvSpPr>
              <p:nvPr/>
            </p:nvSpPr>
            <p:spPr bwMode="auto">
              <a:xfrm>
                <a:off x="1914" y="912"/>
                <a:ext cx="318" cy="317"/>
              </a:xfrm>
              <a:prstGeom prst="ellipse">
                <a:avLst/>
              </a:prstGeom>
              <a:solidFill>
                <a:schemeClr val="accent1">
                  <a:alpha val="0"/>
                </a:schemeClr>
              </a:solidFill>
              <a:ln w="38100" algn="ctr">
                <a:solidFill>
                  <a:srgbClr val="FF0000"/>
                </a:solidFill>
                <a:round/>
              </a:ln>
              <a:effectLst/>
            </p:spPr>
            <p:txBody>
              <a:bodyPr wrap="none" anchor="ctr"/>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1766" name="Freeform 22"/>
              <p:cNvSpPr/>
              <p:nvPr/>
            </p:nvSpPr>
            <p:spPr bwMode="auto">
              <a:xfrm>
                <a:off x="1341" y="1212"/>
                <a:ext cx="684" cy="1172"/>
              </a:xfrm>
              <a:custGeom>
                <a:avLst/>
                <a:gdLst/>
                <a:ahLst/>
                <a:cxnLst>
                  <a:cxn ang="0">
                    <a:pos x="468" y="0"/>
                  </a:cxn>
                  <a:cxn ang="0">
                    <a:pos x="0" y="1496"/>
                  </a:cxn>
                </a:cxnLst>
                <a:rect l="0" t="0" r="r" b="b"/>
                <a:pathLst>
                  <a:path w="468" h="1496">
                    <a:moveTo>
                      <a:pt x="468" y="0"/>
                    </a:moveTo>
                    <a:lnTo>
                      <a:pt x="0" y="1496"/>
                    </a:lnTo>
                  </a:path>
                </a:pathLst>
              </a:cu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grpSp>
          <p:nvGrpSpPr>
            <p:cNvPr id="5" name="Group 34"/>
            <p:cNvGrpSpPr/>
            <p:nvPr/>
          </p:nvGrpSpPr>
          <p:grpSpPr bwMode="auto">
            <a:xfrm>
              <a:off x="4215" y="4514"/>
              <a:ext cx="945" cy="3008"/>
              <a:chOff x="1686" y="1171"/>
              <a:chExt cx="378" cy="1203"/>
            </a:xfrm>
          </p:grpSpPr>
          <p:sp>
            <p:nvSpPr>
              <p:cNvPr id="31767" name="Oval 23"/>
              <p:cNvSpPr>
                <a:spLocks noChangeArrowheads="1"/>
              </p:cNvSpPr>
              <p:nvPr/>
            </p:nvSpPr>
            <p:spPr bwMode="auto">
              <a:xfrm>
                <a:off x="1686" y="1171"/>
                <a:ext cx="318" cy="317"/>
              </a:xfrm>
              <a:prstGeom prst="ellipse">
                <a:avLst/>
              </a:prstGeom>
              <a:solidFill>
                <a:schemeClr val="accent1">
                  <a:alpha val="0"/>
                </a:schemeClr>
              </a:solidFill>
              <a:ln w="38100" algn="ctr">
                <a:solidFill>
                  <a:srgbClr val="FF0000"/>
                </a:solidFill>
                <a:round/>
              </a:ln>
              <a:effectLst/>
            </p:spPr>
            <p:txBody>
              <a:bodyPr wrap="none" anchor="ctr"/>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1772" name="Line 28"/>
              <p:cNvSpPr>
                <a:spLocks noChangeShapeType="1"/>
              </p:cNvSpPr>
              <p:nvPr/>
            </p:nvSpPr>
            <p:spPr bwMode="auto">
              <a:xfrm>
                <a:off x="1890" y="1482"/>
                <a:ext cx="174" cy="892"/>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grpSp>
          <p:nvGrpSpPr>
            <p:cNvPr id="6" name="Group 35"/>
            <p:cNvGrpSpPr/>
            <p:nvPr/>
          </p:nvGrpSpPr>
          <p:grpSpPr bwMode="auto">
            <a:xfrm>
              <a:off x="5950" y="5134"/>
              <a:ext cx="913" cy="2330"/>
              <a:chOff x="2244" y="1474"/>
              <a:chExt cx="365" cy="932"/>
            </a:xfrm>
          </p:grpSpPr>
          <p:sp>
            <p:nvSpPr>
              <p:cNvPr id="31768" name="Oval 24"/>
              <p:cNvSpPr>
                <a:spLocks noChangeArrowheads="1"/>
              </p:cNvSpPr>
              <p:nvPr/>
            </p:nvSpPr>
            <p:spPr bwMode="auto">
              <a:xfrm>
                <a:off x="2244" y="1474"/>
                <a:ext cx="318" cy="317"/>
              </a:xfrm>
              <a:prstGeom prst="ellipse">
                <a:avLst/>
              </a:prstGeom>
              <a:solidFill>
                <a:schemeClr val="accent1">
                  <a:alpha val="0"/>
                </a:schemeClr>
              </a:solidFill>
              <a:ln w="38100" algn="ctr">
                <a:solidFill>
                  <a:srgbClr val="FF0000"/>
                </a:solidFill>
                <a:round/>
              </a:ln>
              <a:effectLst/>
            </p:spPr>
            <p:txBody>
              <a:bodyPr wrap="none" anchor="ctr"/>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1773" name="Line 29"/>
              <p:cNvSpPr>
                <a:spLocks noChangeShapeType="1"/>
              </p:cNvSpPr>
              <p:nvPr/>
            </p:nvSpPr>
            <p:spPr bwMode="auto">
              <a:xfrm>
                <a:off x="2426" y="1797"/>
                <a:ext cx="183" cy="609"/>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grpSp>
          <p:nvGrpSpPr>
            <p:cNvPr id="7" name="Group 36"/>
            <p:cNvGrpSpPr/>
            <p:nvPr/>
          </p:nvGrpSpPr>
          <p:grpSpPr bwMode="auto">
            <a:xfrm>
              <a:off x="6575" y="5732"/>
              <a:ext cx="1483" cy="1720"/>
              <a:chOff x="2517" y="1755"/>
              <a:chExt cx="593" cy="688"/>
            </a:xfrm>
          </p:grpSpPr>
          <p:sp>
            <p:nvSpPr>
              <p:cNvPr id="31769" name="Oval 25"/>
              <p:cNvSpPr>
                <a:spLocks noChangeArrowheads="1"/>
              </p:cNvSpPr>
              <p:nvPr/>
            </p:nvSpPr>
            <p:spPr bwMode="auto">
              <a:xfrm>
                <a:off x="2517" y="1755"/>
                <a:ext cx="318" cy="317"/>
              </a:xfrm>
              <a:prstGeom prst="ellipse">
                <a:avLst/>
              </a:prstGeom>
              <a:solidFill>
                <a:schemeClr val="accent1">
                  <a:alpha val="0"/>
                </a:schemeClr>
              </a:solidFill>
              <a:ln w="38100" algn="ctr">
                <a:solidFill>
                  <a:srgbClr val="FF0000"/>
                </a:solidFill>
                <a:round/>
              </a:ln>
              <a:effectLst/>
            </p:spPr>
            <p:txBody>
              <a:bodyPr wrap="none" anchor="ctr"/>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1774" name="Line 30"/>
              <p:cNvSpPr>
                <a:spLocks noChangeShapeType="1"/>
              </p:cNvSpPr>
              <p:nvPr/>
            </p:nvSpPr>
            <p:spPr bwMode="auto">
              <a:xfrm>
                <a:off x="2789" y="2024"/>
                <a:ext cx="321" cy="419"/>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grpSp>
          <p:nvGrpSpPr>
            <p:cNvPr id="8" name="Group 37"/>
            <p:cNvGrpSpPr/>
            <p:nvPr/>
          </p:nvGrpSpPr>
          <p:grpSpPr bwMode="auto">
            <a:xfrm>
              <a:off x="7205" y="6304"/>
              <a:ext cx="2630" cy="1325"/>
              <a:chOff x="2789" y="2036"/>
              <a:chExt cx="1052" cy="530"/>
            </a:xfrm>
          </p:grpSpPr>
          <p:sp>
            <p:nvSpPr>
              <p:cNvPr id="31770" name="Oval 26"/>
              <p:cNvSpPr>
                <a:spLocks noChangeArrowheads="1"/>
              </p:cNvSpPr>
              <p:nvPr/>
            </p:nvSpPr>
            <p:spPr bwMode="auto">
              <a:xfrm>
                <a:off x="2789" y="2036"/>
                <a:ext cx="318" cy="317"/>
              </a:xfrm>
              <a:prstGeom prst="ellipse">
                <a:avLst/>
              </a:prstGeom>
              <a:solidFill>
                <a:schemeClr val="accent1">
                  <a:alpha val="0"/>
                </a:schemeClr>
              </a:solidFill>
              <a:ln w="38100" algn="ctr">
                <a:solidFill>
                  <a:srgbClr val="FF0000"/>
                </a:solidFill>
                <a:round/>
              </a:ln>
              <a:effectLst/>
            </p:spPr>
            <p:txBody>
              <a:bodyPr wrap="none" anchor="ctr"/>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1775" name="Line 31"/>
              <p:cNvSpPr>
                <a:spLocks noChangeShapeType="1"/>
              </p:cNvSpPr>
              <p:nvPr/>
            </p:nvSpPr>
            <p:spPr bwMode="auto">
              <a:xfrm>
                <a:off x="3059" y="2298"/>
                <a:ext cx="782" cy="268"/>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grpSp>
          <p:nvGrpSpPr>
            <p:cNvPr id="9" name="Group 38"/>
            <p:cNvGrpSpPr/>
            <p:nvPr/>
          </p:nvGrpSpPr>
          <p:grpSpPr bwMode="auto">
            <a:xfrm>
              <a:off x="7753" y="6304"/>
              <a:ext cx="3205" cy="1300"/>
              <a:chOff x="3055" y="2039"/>
              <a:chExt cx="1282" cy="520"/>
            </a:xfrm>
          </p:grpSpPr>
          <p:sp>
            <p:nvSpPr>
              <p:cNvPr id="31771" name="Oval 27"/>
              <p:cNvSpPr>
                <a:spLocks noChangeArrowheads="1"/>
              </p:cNvSpPr>
              <p:nvPr/>
            </p:nvSpPr>
            <p:spPr bwMode="auto">
              <a:xfrm>
                <a:off x="3055" y="2039"/>
                <a:ext cx="318" cy="317"/>
              </a:xfrm>
              <a:prstGeom prst="ellipse">
                <a:avLst/>
              </a:prstGeom>
              <a:solidFill>
                <a:schemeClr val="accent1">
                  <a:alpha val="0"/>
                </a:schemeClr>
              </a:solidFill>
              <a:ln w="38100" algn="ctr">
                <a:solidFill>
                  <a:srgbClr val="FF0000"/>
                </a:solidFill>
                <a:round/>
              </a:ln>
              <a:effectLst/>
            </p:spPr>
            <p:txBody>
              <a:bodyPr wrap="none" anchor="ctr"/>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sp>
            <p:nvSpPr>
              <p:cNvPr id="31776" name="Line 32"/>
              <p:cNvSpPr>
                <a:spLocks noChangeShapeType="1"/>
              </p:cNvSpPr>
              <p:nvPr/>
            </p:nvSpPr>
            <p:spPr bwMode="auto">
              <a:xfrm>
                <a:off x="3379" y="2251"/>
                <a:ext cx="958" cy="308"/>
              </a:xfrm>
              <a:prstGeom prst="line">
                <a:avLst/>
              </a:prstGeom>
              <a:ln>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zh-CN" altLang="en-US" sz="3200">
                  <a:latin typeface="Consolas" panose="020B0609020204030204" pitchFamily="49" charset="0"/>
                  <a:ea typeface="方正楷体_GB2312" panose="02000000000000000000" charset="-122"/>
                  <a:cs typeface="Consolas" panose="020B0609020204030204" pitchFamily="49" charset="0"/>
                </a:endParaRPr>
              </a:p>
            </p:txBody>
          </p:sp>
        </p:grpSp>
        <p:sp>
          <p:nvSpPr>
            <p:cNvPr id="40" name="TextBox 39"/>
            <p:cNvSpPr txBox="1"/>
            <p:nvPr/>
          </p:nvSpPr>
          <p:spPr>
            <a:xfrm>
              <a:off x="2263" y="4955"/>
              <a:ext cx="1836" cy="544"/>
            </a:xfrm>
            <a:prstGeom prst="rect">
              <a:avLst/>
            </a:prstGeom>
            <a:noFill/>
          </p:spPr>
          <p:txBody>
            <a:bodyPr wrap="square" rtlCol="0">
              <a:spAutoFit/>
            </a:bodyPr>
            <a:lstStyle/>
            <a:p>
              <a:r>
                <a:rPr lang="en-US" altLang="zh-CN"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r>
                <a:rPr lang="en-US" altLang="zh-CN"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TextBox 40"/>
            <p:cNvSpPr txBox="1"/>
            <p:nvPr/>
          </p:nvSpPr>
          <p:spPr>
            <a:xfrm>
              <a:off x="4522" y="3501"/>
              <a:ext cx="3928" cy="436"/>
            </a:xfrm>
            <a:prstGeom prst="rect">
              <a:avLst/>
            </a:prstGeom>
            <a:noFill/>
          </p:spPr>
          <p:txBody>
            <a:bodyPr wrap="square" lIns="0" tIns="0" rIns="0" bIns="0" rtlCol="0">
              <a:spAutoFit/>
            </a:bodyPr>
            <a:lstStyle/>
            <a:p>
              <a:pPr algn="l"/>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0  0  1  0  0  0  0</a:t>
              </a:r>
              <a:endParaRPr lang="en-US" altLang="zh-CN"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Box 41"/>
            <p:cNvSpPr txBox="1"/>
            <p:nvPr/>
          </p:nvSpPr>
          <p:spPr>
            <a:xfrm>
              <a:off x="4522" y="4083"/>
              <a:ext cx="3816" cy="436"/>
            </a:xfrm>
            <a:prstGeom prst="rect">
              <a:avLst/>
            </a:prstGeom>
            <a:noFill/>
          </p:spPr>
          <p:txBody>
            <a:bodyPr wrap="square" lIns="0" tIns="0" rIns="0" bIns="0" rtlCol="0">
              <a:spAutoFit/>
            </a:bodyPr>
            <a:lstStyle/>
            <a:p>
              <a:pPr algn="l"/>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0  2  0  0  0  0  0</a:t>
              </a:r>
              <a:endParaRPr lang="en-US" altLang="zh-CN"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TextBox 42"/>
            <p:cNvSpPr txBox="1"/>
            <p:nvPr/>
          </p:nvSpPr>
          <p:spPr>
            <a:xfrm>
              <a:off x="4522" y="4664"/>
              <a:ext cx="3928" cy="436"/>
            </a:xfrm>
            <a:prstGeom prst="rect">
              <a:avLst/>
            </a:prstGeom>
            <a:noFill/>
          </p:spPr>
          <p:txBody>
            <a:bodyPr wrap="square" lIns="0" tIns="0" rIns="0" bIns="0" rtlCol="0">
              <a:spAutoFit/>
            </a:bodyPr>
            <a:lstStyle/>
            <a:p>
              <a:pPr algn="l"/>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3  0  0  0  0  0  0</a:t>
              </a:r>
              <a:endParaRPr lang="en-US" altLang="zh-CN"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TextBox 43"/>
            <p:cNvSpPr txBox="1"/>
            <p:nvPr/>
          </p:nvSpPr>
          <p:spPr>
            <a:xfrm>
              <a:off x="4522" y="5245"/>
              <a:ext cx="4041" cy="436"/>
            </a:xfrm>
            <a:prstGeom prst="rect">
              <a:avLst/>
            </a:prstGeom>
            <a:noFill/>
          </p:spPr>
          <p:txBody>
            <a:bodyPr wrap="square" lIns="0" tIns="0" rIns="0" bIns="0" rtlCol="0">
              <a:spAutoFit/>
            </a:bodyPr>
            <a:lstStyle/>
            <a:p>
              <a:pPr algn="l"/>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0  0  0  5  0  0  0</a:t>
              </a:r>
              <a:endParaRPr lang="en-US" altLang="zh-CN"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5" name="TextBox 44"/>
            <p:cNvSpPr txBox="1"/>
            <p:nvPr/>
          </p:nvSpPr>
          <p:spPr>
            <a:xfrm>
              <a:off x="4522" y="5826"/>
              <a:ext cx="4041" cy="436"/>
            </a:xfrm>
            <a:prstGeom prst="rect">
              <a:avLst/>
            </a:prstGeom>
            <a:noFill/>
          </p:spPr>
          <p:txBody>
            <a:bodyPr wrap="square" lIns="0" tIns="0" rIns="0" bIns="0" rtlCol="0">
              <a:spAutoFit/>
            </a:bodyPr>
            <a:lstStyle/>
            <a:p>
              <a:pPr algn="l"/>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0  0  0  0  6  0  0</a:t>
              </a:r>
              <a:endParaRPr lang="en-US" altLang="zh-CN"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TextBox 45"/>
            <p:cNvSpPr txBox="1"/>
            <p:nvPr/>
          </p:nvSpPr>
          <p:spPr>
            <a:xfrm>
              <a:off x="4522" y="6408"/>
              <a:ext cx="4041" cy="436"/>
            </a:xfrm>
            <a:prstGeom prst="rect">
              <a:avLst/>
            </a:prstGeom>
            <a:noFill/>
          </p:spPr>
          <p:txBody>
            <a:bodyPr wrap="square" lIns="0" tIns="0" rIns="0" bIns="0" rtlCol="0">
              <a:spAutoFit/>
            </a:bodyPr>
            <a:lstStyle/>
            <a:p>
              <a:pPr algn="l"/>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0  0  0  0  0  7  4</a:t>
              </a:r>
              <a:endParaRPr lang="en-US" altLang="zh-CN"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2" name="组合 21"/>
            <p:cNvGrpSpPr/>
            <p:nvPr/>
          </p:nvGrpSpPr>
          <p:grpSpPr>
            <a:xfrm>
              <a:off x="4098" y="3356"/>
              <a:ext cx="283" cy="3779"/>
              <a:chOff x="4098" y="3356"/>
              <a:chExt cx="283" cy="3779"/>
            </a:xfrm>
          </p:grpSpPr>
          <p:cxnSp>
            <p:nvCxnSpPr>
              <p:cNvPr id="47" name="直接连接符 46"/>
              <p:cNvCxnSpPr/>
              <p:nvPr/>
            </p:nvCxnSpPr>
            <p:spPr>
              <a:xfrm rot="5400000">
                <a:off x="2210" y="5245"/>
                <a:ext cx="3778"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099" y="3356"/>
                <a:ext cx="282"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099" y="7131"/>
                <a:ext cx="282"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338" y="3356"/>
              <a:ext cx="283" cy="3779"/>
              <a:chOff x="8338" y="3356"/>
              <a:chExt cx="283" cy="3779"/>
            </a:xfrm>
          </p:grpSpPr>
          <p:cxnSp>
            <p:nvCxnSpPr>
              <p:cNvPr id="50" name="直接连接符 49"/>
              <p:cNvCxnSpPr/>
              <p:nvPr/>
            </p:nvCxnSpPr>
            <p:spPr>
              <a:xfrm rot="5400000">
                <a:off x="6731" y="5245"/>
                <a:ext cx="3778"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338" y="3356"/>
                <a:ext cx="282"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338" y="7131"/>
                <a:ext cx="282"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12" name="Rectangle 7" descr="信纸">
            <a:hlinkClick r:id="" action="ppaction://hlinkshowjump?jump=nextslide"/>
          </p:cNvPr>
          <p:cNvSpPr>
            <a:spLocks noChangeArrowheads="1"/>
          </p:cNvSpPr>
          <p:nvPr/>
        </p:nvSpPr>
        <p:spPr bwMode="auto">
          <a:xfrm>
            <a:off x="1148715" y="92646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稀疏矩阵三元组表示的演示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3"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600710" y="1075055"/>
            <a:ext cx="11402695" cy="460375"/>
          </a:xfrm>
          <a:prstGeom prst="rect">
            <a:avLst/>
          </a:prstGeom>
          <a:noFill/>
          <a:ln w="9525">
            <a:noFill/>
            <a:miter lim="800000"/>
          </a:ln>
          <a:effectLst/>
        </p:spPr>
        <p:txBody>
          <a:bodyPr wrap="square">
            <a:spAutoFit/>
          </a:bodyPr>
          <a:p>
            <a:pPr algn="just">
              <a:lnSpc>
                <a:spcPct val="100000"/>
              </a:lnSpc>
              <a:spcBef>
                <a:spcPts val="0"/>
              </a:spcBef>
            </a:pPr>
            <a:r>
              <a:rPr kumimoji="1" lang="zh-CN" altLang="en-US"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把</a:t>
            </a:r>
            <a:r>
              <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稀疏矩阵的三元组线性表按顺序存储结构</a:t>
            </a:r>
            <a:r>
              <a:rPr kumimoji="1" lang="zh-CN" altLang="en-US"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存储，则</a:t>
            </a:r>
            <a:r>
              <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称为</a:t>
            </a:r>
            <a:r>
              <a:rPr kumimoji="1" lang="zh-CN" altLang="en-US"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稀疏矩阵的三元组顺序表</a:t>
            </a:r>
            <a:r>
              <a:rPr kumimoji="1" lang="zh-CN" altLang="en-US"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2" name="Text Box 2"/>
          <p:cNvSpPr txBox="1">
            <a:spLocks noChangeArrowheads="1"/>
          </p:cNvSpPr>
          <p:nvPr/>
        </p:nvSpPr>
        <p:spPr bwMode="auto">
          <a:xfrm>
            <a:off x="3629025" y="1774190"/>
            <a:ext cx="5694680" cy="4565015"/>
          </a:xfrm>
          <a:prstGeom prst="rect">
            <a:avLst/>
          </a:prstGeom>
        </p:spPr>
        <p:style>
          <a:lnRef idx="2">
            <a:schemeClr val="accent6"/>
          </a:lnRef>
          <a:fillRef idx="1">
            <a:schemeClr val="lt1"/>
          </a:fillRef>
          <a:effectRef idx="0">
            <a:schemeClr val="accent6"/>
          </a:effectRef>
          <a:fontRef idx="minor">
            <a:schemeClr val="dk1"/>
          </a:fontRef>
        </p:style>
        <p:txBody>
          <a:bodyPr wrap="square" lIns="216000" tIns="144000" bIns="144000">
            <a:spAutoFit/>
          </a:bodyPr>
          <a:p>
            <a:pPr algn="just">
              <a:spcBef>
                <a:spcPts val="1200"/>
              </a:spcBef>
            </a:pP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define </a:t>
            </a:r>
            <a:r>
              <a:rPr kumimoji="1" lang="en-US" altLang="zh-CN" sz="1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MaxSize</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100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4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rPr>
              <a:t>矩阵中非零元素最多个数</a:t>
            </a:r>
            <a:endParaRPr kumimoji="1" lang="zh-CN" altLang="en-US" sz="14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 </a:t>
            </a:r>
            <a:r>
              <a:rPr kumimoji="1" lang="en-US" altLang="zh-CN" sz="1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400" dirty="0">
                <a:solidFill>
                  <a:srgbClr val="002060"/>
                </a:solidFill>
                <a:latin typeface="微软雅黑" panose="020B0503020204020204" pitchFamily="34" charset="-122"/>
                <a:ea typeface="微软雅黑" panose="020B0503020204020204" pitchFamily="34" charset="-122"/>
                <a:cs typeface="Consolas" panose="020B0609020204030204" pitchFamily="49" charset="0"/>
              </a:rPr>
              <a:t>行号</a:t>
            </a:r>
            <a:endParaRPr kumimoji="1" lang="zh-CN" altLang="en-US"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zh-CN" altLang="en-US"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kumimoji="1" lang="en-US" altLang="zh-CN"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rPr>
              <a:t>//列号</a:t>
            </a:r>
            <a:endParaRPr kumimoji="1" lang="zh-CN" altLang="en-US"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zh-CN" altLang="en-US"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ElemType </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kumimoji="1" lang="en-US" altLang="zh-CN"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rPr>
              <a:t>//元素值</a:t>
            </a:r>
            <a:endPar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TupNode</a:t>
            </a:r>
            <a:r>
              <a:rPr kumimoji="1" lang="en-US" altLang="zh-CN"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rPr>
              <a:t>//三元组定义</a:t>
            </a:r>
            <a:endParaRPr kumimoji="1" lang="zh-CN" altLang="en-US"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 </a:t>
            </a:r>
            <a:r>
              <a:rPr kumimoji="1" lang="en-US" altLang="zh-CN" sz="1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rows</a:t>
            </a:r>
            <a:r>
              <a:rPr kumimoji="1" lang="en-US" altLang="zh-CN"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rPr>
              <a:t>//行数值</a:t>
            </a:r>
            <a:endParaRPr kumimoji="1" lang="zh-CN" altLang="en-US"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zh-CN" altLang="en-US"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cols</a:t>
            </a:r>
            <a:r>
              <a:rPr kumimoji="1" lang="en-US" altLang="zh-CN"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rPr>
              <a:t>//列数值</a:t>
            </a:r>
            <a:endParaRPr kumimoji="1" lang="zh-CN" altLang="en-US"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zh-CN" altLang="en-US"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kumimoji="1" lang="en-US" altLang="zh-CN" sz="1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nums</a:t>
            </a:r>
            <a:r>
              <a:rPr kumimoji="1" lang="en-US" altLang="zh-CN"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rPr>
              <a:t>//非零元素个数</a:t>
            </a:r>
            <a:endParaRPr kumimoji="1" lang="zh-CN" altLang="en-US"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zh-CN" altLang="en-US"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TupNode </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data[</a:t>
            </a:r>
            <a:r>
              <a:rPr kumimoji="1" lang="en-US" altLang="zh-CN" sz="1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MaxSize</a:t>
            </a:r>
            <a:r>
              <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ts val="1200"/>
              </a:spcBef>
            </a:pPr>
            <a:r>
              <a:rPr kumimoji="1" lang="en-US" altLang="zh-CN" sz="14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TSMatrix</a:t>
            </a:r>
            <a:r>
              <a:rPr kumimoji="1" lang="en-US" altLang="zh-CN" sz="14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rPr>
              <a:t>	//三元组顺序表定义</a:t>
            </a:r>
            <a:endParaRPr kumimoji="1" lang="en-US" altLang="zh-CN" sz="1400" smtClean="0">
              <a:solidFill>
                <a:srgbClr val="00206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3" name="组合 11"/>
          <p:cNvGrpSpPr/>
          <p:nvPr/>
        </p:nvGrpSpPr>
        <p:grpSpPr>
          <a:xfrm rot="0">
            <a:off x="3808730" y="2183765"/>
            <a:ext cx="5331460" cy="4043557"/>
            <a:chOff x="1396693" y="-1994180"/>
            <a:chExt cx="6911668" cy="4434244"/>
          </a:xfrm>
        </p:grpSpPr>
        <p:sp>
          <p:nvSpPr>
            <p:cNvPr id="14" name="矩形 13"/>
            <p:cNvSpPr/>
            <p:nvPr/>
          </p:nvSpPr>
          <p:spPr>
            <a:xfrm>
              <a:off x="1396693" y="-1994180"/>
              <a:ext cx="4575399" cy="2011765"/>
            </a:xfrm>
            <a:prstGeom prst="rect">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onsolas" panose="020B0609020204030204" pitchFamily="49" charset="0"/>
                <a:ea typeface="仿宋" panose="02010609060101010101" pitchFamily="49" charset="-122"/>
                <a:cs typeface="Consolas" panose="020B0609020204030204" pitchFamily="49" charset="0"/>
              </a:endParaRPr>
            </a:p>
          </p:txBody>
        </p:sp>
        <p:cxnSp>
          <p:nvCxnSpPr>
            <p:cNvPr id="15" name="直接箭头连接符 14"/>
            <p:cNvCxnSpPr>
              <a:stCxn id="14" idx="3"/>
            </p:cNvCxnSpPr>
            <p:nvPr/>
          </p:nvCxnSpPr>
          <p:spPr>
            <a:xfrm flipV="1">
              <a:off x="5972479" y="-987796"/>
              <a:ext cx="1714512" cy="0"/>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16" name="TextBox 6"/>
            <p:cNvSpPr txBox="1"/>
            <p:nvPr/>
          </p:nvSpPr>
          <p:spPr>
            <a:xfrm>
              <a:off x="7951171" y="179701"/>
              <a:ext cx="357190" cy="2260363"/>
            </a:xfrm>
            <a:prstGeom prst="rect">
              <a:avLst/>
            </a:prstGeom>
            <a:noFill/>
          </p:spPr>
          <p:txBody>
            <a:bodyPr wrap="square" rtlCol="0">
              <a:spAutoFit/>
            </a:bodyPr>
            <a:p>
              <a:r>
                <a:rPr lang="zh-CN" altLang="en-US" sz="16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存放一个非</a:t>
              </a:r>
              <a:endParaRPr lang="en-US" altLang="zh-CN" sz="16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r>
                <a:rPr lang="en-US" altLang="zh-CN" sz="16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endParaRPr lang="en-US" altLang="zh-CN" sz="16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r>
                <a:rPr lang="zh-CN" altLang="en-US" sz="16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a:t>
              </a:r>
              <a:endParaRPr lang="zh-CN" altLang="en-US" sz="16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17" name="组合 12"/>
          <p:cNvGrpSpPr/>
          <p:nvPr/>
        </p:nvGrpSpPr>
        <p:grpSpPr>
          <a:xfrm rot="0">
            <a:off x="3808730" y="2079538"/>
            <a:ext cx="5378451" cy="4147820"/>
            <a:chOff x="1428728" y="2018574"/>
            <a:chExt cx="6972658" cy="4650702"/>
          </a:xfrm>
        </p:grpSpPr>
        <p:sp>
          <p:nvSpPr>
            <p:cNvPr id="18" name="矩形 17"/>
            <p:cNvSpPr/>
            <p:nvPr/>
          </p:nvSpPr>
          <p:spPr>
            <a:xfrm>
              <a:off x="1428728" y="4243535"/>
              <a:ext cx="4551573" cy="2425741"/>
            </a:xfrm>
            <a:prstGeom prst="rect">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onsolas" panose="020B0609020204030204" pitchFamily="49" charset="0"/>
                <a:ea typeface="仿宋" panose="02010609060101010101" pitchFamily="49" charset="-122"/>
                <a:cs typeface="Consolas" panose="020B0609020204030204" pitchFamily="49" charset="0"/>
              </a:endParaRPr>
            </a:p>
          </p:txBody>
        </p:sp>
        <p:cxnSp>
          <p:nvCxnSpPr>
            <p:cNvPr id="19" name="直接箭头连接符 18"/>
            <p:cNvCxnSpPr>
              <a:stCxn id="18" idx="3"/>
            </p:cNvCxnSpPr>
            <p:nvPr/>
          </p:nvCxnSpPr>
          <p:spPr>
            <a:xfrm flipV="1">
              <a:off x="5980639" y="5455376"/>
              <a:ext cx="1714512" cy="170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0" name="TextBox 9"/>
            <p:cNvSpPr txBox="1"/>
            <p:nvPr/>
          </p:nvSpPr>
          <p:spPr>
            <a:xfrm>
              <a:off x="8044196" y="2018574"/>
              <a:ext cx="357190" cy="2311111"/>
            </a:xfrm>
            <a:prstGeom prst="rect">
              <a:avLst/>
            </a:prstGeom>
            <a:noFill/>
          </p:spPr>
          <p:txBody>
            <a:bodyPr wrap="square" rtlCol="0">
              <a:spAutoFit/>
            </a:bodyPr>
            <a:p>
              <a:r>
                <a:rPr lang="zh-CN" altLang="en-US" sz="16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存放整个</a:t>
              </a:r>
              <a:endParaRPr lang="en-US" altLang="zh-CN" sz="16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r>
                <a:rPr kumimoji="1" lang="zh-CN" altLang="en-US" sz="16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稀疏矩阵</a:t>
              </a:r>
              <a:endParaRPr kumimoji="1" lang="zh-CN" altLang="en-US" sz="16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pic>
        <p:nvPicPr>
          <p:cNvPr id="2" name="图片 1" descr="question-mark-1019820_1920"/>
          <p:cNvPicPr>
            <a:picLocks noChangeAspect="1"/>
          </p:cNvPicPr>
          <p:nvPr/>
        </p:nvPicPr>
        <p:blipFill>
          <a:blip r:embed="rId1"/>
          <a:stretch>
            <a:fillRect/>
          </a:stretch>
        </p:blipFill>
        <p:spPr>
          <a:xfrm>
            <a:off x="981710" y="2060575"/>
            <a:ext cx="2933700" cy="29337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815340" y="1122257"/>
            <a:ext cx="10464800" cy="2145030"/>
          </a:xfrm>
          <a:prstGeom prst="rect">
            <a:avLst/>
          </a:prstGeom>
          <a:noFill/>
          <a:ln w="9525">
            <a:noFill/>
            <a:miter lim="800000"/>
          </a:ln>
          <a:effectLst/>
        </p:spPr>
        <p:txBody>
          <a:bodyPr>
            <a:spAutoFit/>
          </a:bodyPr>
          <a:lstStyle/>
          <a:p>
            <a:pPr algn="just">
              <a:lnSpc>
                <a:spcPct val="150000"/>
              </a:lnSpc>
              <a:spcBef>
                <a:spcPct val="50000"/>
              </a:spcBef>
            </a:pPr>
            <a:r>
              <a:rPr kumimoji="1" lang="en-US" altLang="zh-CN"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约定</a:t>
            </a:r>
            <a:r>
              <a:rPr kumimoji="1" lang="zh-CN" altLang="en-US" sz="2665"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data</a:t>
            </a: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域中表示的非零元素通常</a:t>
            </a:r>
            <a:r>
              <a:rPr kumimoji="1" lang="zh-CN" altLang="en-US" sz="2665"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以行序为主序顺序排列</a:t>
            </a: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，它是一种下标按行有序的存储结构。</a:t>
            </a:r>
            <a:endPar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just">
              <a:lnSpc>
                <a:spcPct val="150000"/>
              </a:lnSpc>
              <a:spcBef>
                <a:spcPct val="50000"/>
              </a:spcBef>
            </a:pPr>
            <a:r>
              <a:rPr kumimoji="1"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这种</a:t>
            </a:r>
            <a:r>
              <a:rPr kumimoji="1" lang="zh-CN" altLang="en-US" sz="2665"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有序存储结构可简化大多数矩阵运算算法</a:t>
            </a:r>
            <a:r>
              <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z="2665"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2" name="iconfont-1043-216814"/>
          <p:cNvSpPr/>
          <p:nvPr/>
        </p:nvSpPr>
        <p:spPr>
          <a:xfrm flipH="1">
            <a:off x="3215640" y="3572933"/>
            <a:ext cx="5851313" cy="2822787"/>
          </a:xfrm>
          <a:custGeom>
            <a:avLst/>
            <a:gdLst>
              <a:gd name="T0" fmla="*/ 16398 w 16398"/>
              <a:gd name="T1" fmla="*/ 9461 h 12800"/>
              <a:gd name="T2" fmla="*/ 13167 w 16398"/>
              <a:gd name="T3" fmla="*/ 9207 h 12800"/>
              <a:gd name="T4" fmla="*/ 11613 w 16398"/>
              <a:gd name="T5" fmla="*/ 10161 h 12800"/>
              <a:gd name="T6" fmla="*/ 16398 w 16398"/>
              <a:gd name="T7" fmla="*/ 7286 h 12800"/>
              <a:gd name="T8" fmla="*/ 11613 w 16398"/>
              <a:gd name="T9" fmla="*/ 7767 h 12800"/>
              <a:gd name="T10" fmla="*/ 13167 w 16398"/>
              <a:gd name="T11" fmla="*/ 7528 h 12800"/>
              <a:gd name="T12" fmla="*/ 16373 w 16398"/>
              <a:gd name="T13" fmla="*/ 5836 h 12800"/>
              <a:gd name="T14" fmla="*/ 11613 w 16398"/>
              <a:gd name="T15" fmla="*/ 7430 h 12800"/>
              <a:gd name="T16" fmla="*/ 16398 w 16398"/>
              <a:gd name="T17" fmla="*/ 5413 h 12800"/>
              <a:gd name="T18" fmla="*/ 13167 w 16398"/>
              <a:gd name="T19" fmla="*/ 5341 h 12800"/>
              <a:gd name="T20" fmla="*/ 13167 w 16398"/>
              <a:gd name="T21" fmla="*/ 6211 h 12800"/>
              <a:gd name="T22" fmla="*/ 9936 w 16398"/>
              <a:gd name="T23" fmla="*/ 3407 h 12800"/>
              <a:gd name="T24" fmla="*/ 11613 w 16398"/>
              <a:gd name="T25" fmla="*/ 4894 h 12800"/>
              <a:gd name="T26" fmla="*/ 16398 w 16398"/>
              <a:gd name="T27" fmla="*/ 4205 h 12800"/>
              <a:gd name="T28" fmla="*/ 13167 w 16398"/>
              <a:gd name="T29" fmla="*/ 4072 h 12800"/>
              <a:gd name="T30" fmla="*/ 9936 w 16398"/>
              <a:gd name="T31" fmla="*/ 2151 h 12800"/>
              <a:gd name="T32" fmla="*/ 16398 w 16398"/>
              <a:gd name="T33" fmla="*/ 2948 h 12800"/>
              <a:gd name="T34" fmla="*/ 13167 w 16398"/>
              <a:gd name="T35" fmla="*/ 2731 h 12800"/>
              <a:gd name="T36" fmla="*/ 9936 w 16398"/>
              <a:gd name="T37" fmla="*/ 1595 h 12800"/>
              <a:gd name="T38" fmla="*/ 16398 w 16398"/>
              <a:gd name="T39" fmla="*/ 797 h 12800"/>
              <a:gd name="T40" fmla="*/ 7981 w 16398"/>
              <a:gd name="T41" fmla="*/ 11807 h 12800"/>
              <a:gd name="T42" fmla="*/ 11171 w 16398"/>
              <a:gd name="T43" fmla="*/ 10085 h 12800"/>
              <a:gd name="T44" fmla="*/ 6862 w 16398"/>
              <a:gd name="T45" fmla="*/ 10970 h 12800"/>
              <a:gd name="T46" fmla="*/ 6862 w 16398"/>
              <a:gd name="T47" fmla="*/ 10363 h 12800"/>
              <a:gd name="T48" fmla="*/ 11212 w 16398"/>
              <a:gd name="T49" fmla="*/ 9632 h 12800"/>
              <a:gd name="T50" fmla="*/ 7981 w 16398"/>
              <a:gd name="T51" fmla="*/ 9414 h 12800"/>
              <a:gd name="T52" fmla="*/ 6862 w 16398"/>
              <a:gd name="T53" fmla="*/ 9870 h 12800"/>
              <a:gd name="T54" fmla="*/ 6862 w 16398"/>
              <a:gd name="T55" fmla="*/ 9027 h 12800"/>
              <a:gd name="T56" fmla="*/ 11212 w 16398"/>
              <a:gd name="T57" fmla="*/ 7481 h 12800"/>
              <a:gd name="T58" fmla="*/ 6848 w 16398"/>
              <a:gd name="T59" fmla="*/ 8035 h 12800"/>
              <a:gd name="T60" fmla="*/ 7981 w 16398"/>
              <a:gd name="T61" fmla="*/ 6889 h 12800"/>
              <a:gd name="T62" fmla="*/ 4750 w 16398"/>
              <a:gd name="T63" fmla="*/ 6961 h 12800"/>
              <a:gd name="T64" fmla="*/ 7981 w 16398"/>
              <a:gd name="T65" fmla="*/ 7759 h 12800"/>
              <a:gd name="T66" fmla="*/ 11208 w 16398"/>
              <a:gd name="T67" fmla="*/ 6128 h 12800"/>
              <a:gd name="T68" fmla="*/ 4750 w 16398"/>
              <a:gd name="T69" fmla="*/ 4956 h 12800"/>
              <a:gd name="T70" fmla="*/ 11212 w 16398"/>
              <a:gd name="T71" fmla="*/ 5753 h 12800"/>
              <a:gd name="T72" fmla="*/ 3231 w 16398"/>
              <a:gd name="T73" fmla="*/ 11748 h 12800"/>
              <a:gd name="T74" fmla="*/ 0 w 16398"/>
              <a:gd name="T75" fmla="*/ 12002 h 12800"/>
              <a:gd name="T76" fmla="*/ 6462 w 16398"/>
              <a:gd name="T77" fmla="*/ 11205 h 12800"/>
              <a:gd name="T78" fmla="*/ 3231 w 16398"/>
              <a:gd name="T79" fmla="*/ 10407 h 12800"/>
              <a:gd name="T80" fmla="*/ 0 w 16398"/>
              <a:gd name="T81" fmla="*/ 10625 h 12800"/>
              <a:gd name="T82" fmla="*/ 6462 w 16398"/>
              <a:gd name="T83" fmla="*/ 9827 h 12800"/>
              <a:gd name="T84" fmla="*/ 0 w 16398"/>
              <a:gd name="T85" fmla="*/ 9271 h 12800"/>
              <a:gd name="T86" fmla="*/ 6462 w 16398"/>
              <a:gd name="T87" fmla="*/ 8474 h 12800"/>
              <a:gd name="T88" fmla="*/ 0 w 16398"/>
              <a:gd name="T89" fmla="*/ 927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98" h="12800">
                <a:moveTo>
                  <a:pt x="11613" y="10161"/>
                </a:moveTo>
                <a:cubicBezTo>
                  <a:pt x="12074" y="10223"/>
                  <a:pt x="12604" y="10259"/>
                  <a:pt x="13167" y="10259"/>
                </a:cubicBezTo>
                <a:cubicBezTo>
                  <a:pt x="14951" y="10259"/>
                  <a:pt x="16398" y="9902"/>
                  <a:pt x="16398" y="9461"/>
                </a:cubicBezTo>
                <a:lnTo>
                  <a:pt x="16398" y="8664"/>
                </a:lnTo>
                <a:cubicBezTo>
                  <a:pt x="16398" y="8621"/>
                  <a:pt x="16383" y="8578"/>
                  <a:pt x="16357" y="8537"/>
                </a:cubicBezTo>
                <a:cubicBezTo>
                  <a:pt x="16110" y="8917"/>
                  <a:pt x="14776" y="9207"/>
                  <a:pt x="13167" y="9207"/>
                </a:cubicBezTo>
                <a:cubicBezTo>
                  <a:pt x="12603" y="9207"/>
                  <a:pt x="12074" y="9171"/>
                  <a:pt x="11613" y="9108"/>
                </a:cubicBezTo>
                <a:lnTo>
                  <a:pt x="11613" y="9812"/>
                </a:lnTo>
                <a:lnTo>
                  <a:pt x="11613" y="10161"/>
                </a:lnTo>
                <a:close/>
                <a:moveTo>
                  <a:pt x="13167" y="8881"/>
                </a:moveTo>
                <a:cubicBezTo>
                  <a:pt x="14951" y="8881"/>
                  <a:pt x="16398" y="8524"/>
                  <a:pt x="16398" y="8084"/>
                </a:cubicBezTo>
                <a:lnTo>
                  <a:pt x="16398" y="7286"/>
                </a:lnTo>
                <a:cubicBezTo>
                  <a:pt x="16398" y="7249"/>
                  <a:pt x="16387" y="7213"/>
                  <a:pt x="16367" y="7178"/>
                </a:cubicBezTo>
                <a:cubicBezTo>
                  <a:pt x="16152" y="7566"/>
                  <a:pt x="14802" y="7866"/>
                  <a:pt x="13167" y="7866"/>
                </a:cubicBezTo>
                <a:cubicBezTo>
                  <a:pt x="12603" y="7866"/>
                  <a:pt x="12074" y="7830"/>
                  <a:pt x="11613" y="7767"/>
                </a:cubicBezTo>
                <a:lnTo>
                  <a:pt x="11613" y="8783"/>
                </a:lnTo>
                <a:cubicBezTo>
                  <a:pt x="12074" y="8846"/>
                  <a:pt x="12604" y="8881"/>
                  <a:pt x="13167" y="8881"/>
                </a:cubicBezTo>
                <a:close/>
                <a:moveTo>
                  <a:pt x="13167" y="7528"/>
                </a:moveTo>
                <a:cubicBezTo>
                  <a:pt x="14951" y="7528"/>
                  <a:pt x="16398" y="7171"/>
                  <a:pt x="16398" y="6730"/>
                </a:cubicBezTo>
                <a:lnTo>
                  <a:pt x="16398" y="5933"/>
                </a:lnTo>
                <a:cubicBezTo>
                  <a:pt x="16398" y="5900"/>
                  <a:pt x="16389" y="5868"/>
                  <a:pt x="16373" y="5836"/>
                </a:cubicBezTo>
                <a:cubicBezTo>
                  <a:pt x="16180" y="6231"/>
                  <a:pt x="14819" y="6537"/>
                  <a:pt x="13167" y="6537"/>
                </a:cubicBezTo>
                <a:cubicBezTo>
                  <a:pt x="12603" y="6537"/>
                  <a:pt x="12074" y="6501"/>
                  <a:pt x="11613" y="6438"/>
                </a:cubicBezTo>
                <a:lnTo>
                  <a:pt x="11613" y="7430"/>
                </a:lnTo>
                <a:cubicBezTo>
                  <a:pt x="12074" y="7492"/>
                  <a:pt x="12604" y="7528"/>
                  <a:pt x="13167" y="7528"/>
                </a:cubicBezTo>
                <a:close/>
                <a:moveTo>
                  <a:pt x="13167" y="6211"/>
                </a:moveTo>
                <a:cubicBezTo>
                  <a:pt x="14951" y="6211"/>
                  <a:pt x="16398" y="5854"/>
                  <a:pt x="16398" y="5413"/>
                </a:cubicBezTo>
                <a:lnTo>
                  <a:pt x="16398" y="4616"/>
                </a:lnTo>
                <a:cubicBezTo>
                  <a:pt x="16398" y="4604"/>
                  <a:pt x="16396" y="4592"/>
                  <a:pt x="16394" y="4580"/>
                </a:cubicBezTo>
                <a:cubicBezTo>
                  <a:pt x="16317" y="5003"/>
                  <a:pt x="14902" y="5341"/>
                  <a:pt x="13167" y="5341"/>
                </a:cubicBezTo>
                <a:cubicBezTo>
                  <a:pt x="12603" y="5341"/>
                  <a:pt x="12074" y="5305"/>
                  <a:pt x="11613" y="5242"/>
                </a:cubicBezTo>
                <a:lnTo>
                  <a:pt x="11613" y="6113"/>
                </a:lnTo>
                <a:cubicBezTo>
                  <a:pt x="12074" y="6175"/>
                  <a:pt x="12604" y="6211"/>
                  <a:pt x="13167" y="6211"/>
                </a:cubicBezTo>
                <a:close/>
                <a:moveTo>
                  <a:pt x="13167" y="4072"/>
                </a:moveTo>
                <a:cubicBezTo>
                  <a:pt x="11474" y="4072"/>
                  <a:pt x="10085" y="3751"/>
                  <a:pt x="9948" y="3341"/>
                </a:cubicBezTo>
                <a:cubicBezTo>
                  <a:pt x="9941" y="3363"/>
                  <a:pt x="9936" y="3385"/>
                  <a:pt x="9936" y="3407"/>
                </a:cubicBezTo>
                <a:lnTo>
                  <a:pt x="9936" y="3856"/>
                </a:lnTo>
                <a:cubicBezTo>
                  <a:pt x="10935" y="3992"/>
                  <a:pt x="11613" y="4254"/>
                  <a:pt x="11613" y="4555"/>
                </a:cubicBezTo>
                <a:lnTo>
                  <a:pt x="11613" y="4894"/>
                </a:lnTo>
                <a:lnTo>
                  <a:pt x="11613" y="4904"/>
                </a:lnTo>
                <a:cubicBezTo>
                  <a:pt x="12074" y="4967"/>
                  <a:pt x="12604" y="5003"/>
                  <a:pt x="13167" y="5003"/>
                </a:cubicBezTo>
                <a:cubicBezTo>
                  <a:pt x="14951" y="5003"/>
                  <a:pt x="16398" y="4645"/>
                  <a:pt x="16398" y="4205"/>
                </a:cubicBezTo>
                <a:lnTo>
                  <a:pt x="16398" y="3407"/>
                </a:lnTo>
                <a:cubicBezTo>
                  <a:pt x="16398" y="3385"/>
                  <a:pt x="16393" y="3363"/>
                  <a:pt x="16386" y="3341"/>
                </a:cubicBezTo>
                <a:cubicBezTo>
                  <a:pt x="16249" y="3750"/>
                  <a:pt x="14861" y="4072"/>
                  <a:pt x="13167" y="4072"/>
                </a:cubicBezTo>
                <a:close/>
                <a:moveTo>
                  <a:pt x="13167" y="2731"/>
                </a:moveTo>
                <a:cubicBezTo>
                  <a:pt x="11532" y="2731"/>
                  <a:pt x="10182" y="2431"/>
                  <a:pt x="9967" y="2042"/>
                </a:cubicBezTo>
                <a:cubicBezTo>
                  <a:pt x="9947" y="2077"/>
                  <a:pt x="9936" y="2114"/>
                  <a:pt x="9936" y="2151"/>
                </a:cubicBezTo>
                <a:lnTo>
                  <a:pt x="9936" y="2948"/>
                </a:lnTo>
                <a:cubicBezTo>
                  <a:pt x="9936" y="3389"/>
                  <a:pt x="11383" y="3746"/>
                  <a:pt x="13167" y="3746"/>
                </a:cubicBezTo>
                <a:cubicBezTo>
                  <a:pt x="14951" y="3746"/>
                  <a:pt x="16398" y="3389"/>
                  <a:pt x="16398" y="2948"/>
                </a:cubicBezTo>
                <a:lnTo>
                  <a:pt x="16398" y="2151"/>
                </a:lnTo>
                <a:cubicBezTo>
                  <a:pt x="16398" y="2114"/>
                  <a:pt x="16387" y="2077"/>
                  <a:pt x="16367" y="2042"/>
                </a:cubicBezTo>
                <a:cubicBezTo>
                  <a:pt x="16152" y="2431"/>
                  <a:pt x="14802" y="2731"/>
                  <a:pt x="13167" y="2731"/>
                </a:cubicBezTo>
                <a:close/>
                <a:moveTo>
                  <a:pt x="13167" y="0"/>
                </a:moveTo>
                <a:cubicBezTo>
                  <a:pt x="11383" y="0"/>
                  <a:pt x="9936" y="357"/>
                  <a:pt x="9936" y="797"/>
                </a:cubicBezTo>
                <a:lnTo>
                  <a:pt x="9936" y="1595"/>
                </a:lnTo>
                <a:cubicBezTo>
                  <a:pt x="9936" y="2035"/>
                  <a:pt x="11383" y="2393"/>
                  <a:pt x="13167" y="2393"/>
                </a:cubicBezTo>
                <a:cubicBezTo>
                  <a:pt x="14951" y="2393"/>
                  <a:pt x="16398" y="2035"/>
                  <a:pt x="16398" y="1595"/>
                </a:cubicBezTo>
                <a:lnTo>
                  <a:pt x="16398" y="797"/>
                </a:lnTo>
                <a:cubicBezTo>
                  <a:pt x="16398" y="357"/>
                  <a:pt x="14951" y="0"/>
                  <a:pt x="13167" y="0"/>
                </a:cubicBezTo>
                <a:close/>
                <a:moveTo>
                  <a:pt x="6862" y="11758"/>
                </a:moveTo>
                <a:cubicBezTo>
                  <a:pt x="7211" y="11789"/>
                  <a:pt x="7588" y="11807"/>
                  <a:pt x="7981" y="11807"/>
                </a:cubicBezTo>
                <a:cubicBezTo>
                  <a:pt x="9766" y="11807"/>
                  <a:pt x="11212" y="11450"/>
                  <a:pt x="11212" y="11009"/>
                </a:cubicBezTo>
                <a:lnTo>
                  <a:pt x="11212" y="10212"/>
                </a:lnTo>
                <a:cubicBezTo>
                  <a:pt x="11212" y="10169"/>
                  <a:pt x="11198" y="10127"/>
                  <a:pt x="11171" y="10085"/>
                </a:cubicBezTo>
                <a:cubicBezTo>
                  <a:pt x="10925" y="10465"/>
                  <a:pt x="9591" y="10756"/>
                  <a:pt x="7981" y="10756"/>
                </a:cubicBezTo>
                <a:cubicBezTo>
                  <a:pt x="7588" y="10756"/>
                  <a:pt x="7211" y="10738"/>
                  <a:pt x="6862" y="10706"/>
                </a:cubicBezTo>
                <a:lnTo>
                  <a:pt x="6862" y="10970"/>
                </a:lnTo>
                <a:lnTo>
                  <a:pt x="6862" y="11758"/>
                </a:lnTo>
                <a:close/>
                <a:moveTo>
                  <a:pt x="6862" y="9870"/>
                </a:moveTo>
                <a:lnTo>
                  <a:pt x="6862" y="10363"/>
                </a:lnTo>
                <a:lnTo>
                  <a:pt x="6862" y="10380"/>
                </a:lnTo>
                <a:cubicBezTo>
                  <a:pt x="7211" y="10412"/>
                  <a:pt x="7588" y="10430"/>
                  <a:pt x="7981" y="10430"/>
                </a:cubicBezTo>
                <a:cubicBezTo>
                  <a:pt x="9766" y="10430"/>
                  <a:pt x="11212" y="10072"/>
                  <a:pt x="11212" y="9632"/>
                </a:cubicBezTo>
                <a:lnTo>
                  <a:pt x="11212" y="8834"/>
                </a:lnTo>
                <a:cubicBezTo>
                  <a:pt x="11212" y="8798"/>
                  <a:pt x="11201" y="8761"/>
                  <a:pt x="11181" y="8726"/>
                </a:cubicBezTo>
                <a:cubicBezTo>
                  <a:pt x="10966" y="9115"/>
                  <a:pt x="9616" y="9414"/>
                  <a:pt x="7981" y="9414"/>
                </a:cubicBezTo>
                <a:cubicBezTo>
                  <a:pt x="7587" y="9414"/>
                  <a:pt x="7211" y="9397"/>
                  <a:pt x="6862" y="9365"/>
                </a:cubicBezTo>
                <a:lnTo>
                  <a:pt x="6862" y="9528"/>
                </a:lnTo>
                <a:lnTo>
                  <a:pt x="6862" y="9870"/>
                </a:lnTo>
                <a:close/>
                <a:moveTo>
                  <a:pt x="6862" y="8465"/>
                </a:moveTo>
                <a:lnTo>
                  <a:pt x="6862" y="8946"/>
                </a:lnTo>
                <a:lnTo>
                  <a:pt x="6862" y="9027"/>
                </a:lnTo>
                <a:cubicBezTo>
                  <a:pt x="7211" y="9059"/>
                  <a:pt x="7588" y="9076"/>
                  <a:pt x="7981" y="9076"/>
                </a:cubicBezTo>
                <a:cubicBezTo>
                  <a:pt x="9766" y="9076"/>
                  <a:pt x="11212" y="8719"/>
                  <a:pt x="11212" y="8279"/>
                </a:cubicBezTo>
                <a:lnTo>
                  <a:pt x="11212" y="7481"/>
                </a:lnTo>
                <a:cubicBezTo>
                  <a:pt x="11212" y="7449"/>
                  <a:pt x="11203" y="7416"/>
                  <a:pt x="11188" y="7385"/>
                </a:cubicBezTo>
                <a:cubicBezTo>
                  <a:pt x="10994" y="7779"/>
                  <a:pt x="9633" y="8085"/>
                  <a:pt x="7981" y="8085"/>
                </a:cubicBezTo>
                <a:cubicBezTo>
                  <a:pt x="7582" y="8085"/>
                  <a:pt x="7201" y="8067"/>
                  <a:pt x="6848" y="8035"/>
                </a:cubicBezTo>
                <a:cubicBezTo>
                  <a:pt x="6857" y="8060"/>
                  <a:pt x="6862" y="8085"/>
                  <a:pt x="6862" y="8111"/>
                </a:cubicBezTo>
                <a:lnTo>
                  <a:pt x="6862" y="8465"/>
                </a:lnTo>
                <a:close/>
                <a:moveTo>
                  <a:pt x="7981" y="6889"/>
                </a:moveTo>
                <a:cubicBezTo>
                  <a:pt x="6246" y="6889"/>
                  <a:pt x="4831" y="6551"/>
                  <a:pt x="4754" y="6128"/>
                </a:cubicBezTo>
                <a:cubicBezTo>
                  <a:pt x="4752" y="6140"/>
                  <a:pt x="4750" y="6152"/>
                  <a:pt x="4750" y="6164"/>
                </a:cubicBezTo>
                <a:lnTo>
                  <a:pt x="4750" y="6961"/>
                </a:lnTo>
                <a:cubicBezTo>
                  <a:pt x="4750" y="7119"/>
                  <a:pt x="4936" y="7265"/>
                  <a:pt x="5254" y="7389"/>
                </a:cubicBezTo>
                <a:cubicBezTo>
                  <a:pt x="5676" y="7452"/>
                  <a:pt x="6039" y="7540"/>
                  <a:pt x="6311" y="7644"/>
                </a:cubicBezTo>
                <a:cubicBezTo>
                  <a:pt x="6799" y="7717"/>
                  <a:pt x="7370" y="7759"/>
                  <a:pt x="7981" y="7759"/>
                </a:cubicBezTo>
                <a:cubicBezTo>
                  <a:pt x="9766" y="7759"/>
                  <a:pt x="11212" y="7402"/>
                  <a:pt x="11212" y="6961"/>
                </a:cubicBezTo>
                <a:lnTo>
                  <a:pt x="11212" y="6164"/>
                </a:lnTo>
                <a:cubicBezTo>
                  <a:pt x="11212" y="6152"/>
                  <a:pt x="11210" y="6140"/>
                  <a:pt x="11208" y="6128"/>
                </a:cubicBezTo>
                <a:cubicBezTo>
                  <a:pt x="11132" y="6551"/>
                  <a:pt x="9717" y="6889"/>
                  <a:pt x="7981" y="6889"/>
                </a:cubicBezTo>
                <a:close/>
                <a:moveTo>
                  <a:pt x="7981" y="4158"/>
                </a:moveTo>
                <a:cubicBezTo>
                  <a:pt x="6197" y="4158"/>
                  <a:pt x="4750" y="4515"/>
                  <a:pt x="4750" y="4956"/>
                </a:cubicBezTo>
                <a:lnTo>
                  <a:pt x="4750" y="5753"/>
                </a:lnTo>
                <a:cubicBezTo>
                  <a:pt x="4750" y="6193"/>
                  <a:pt x="6197" y="6551"/>
                  <a:pt x="7981" y="6551"/>
                </a:cubicBezTo>
                <a:cubicBezTo>
                  <a:pt x="9766" y="6551"/>
                  <a:pt x="11212" y="6193"/>
                  <a:pt x="11212" y="5753"/>
                </a:cubicBezTo>
                <a:lnTo>
                  <a:pt x="11212" y="4956"/>
                </a:lnTo>
                <a:cubicBezTo>
                  <a:pt x="11212" y="4515"/>
                  <a:pt x="9766" y="4158"/>
                  <a:pt x="7981" y="4158"/>
                </a:cubicBezTo>
                <a:close/>
                <a:moveTo>
                  <a:pt x="3231" y="11748"/>
                </a:moveTo>
                <a:cubicBezTo>
                  <a:pt x="1621" y="11748"/>
                  <a:pt x="288" y="11458"/>
                  <a:pt x="41" y="11078"/>
                </a:cubicBezTo>
                <a:cubicBezTo>
                  <a:pt x="14" y="11119"/>
                  <a:pt x="0" y="11161"/>
                  <a:pt x="0" y="11205"/>
                </a:cubicBezTo>
                <a:lnTo>
                  <a:pt x="0" y="12002"/>
                </a:lnTo>
                <a:cubicBezTo>
                  <a:pt x="0" y="12442"/>
                  <a:pt x="1447" y="12800"/>
                  <a:pt x="3231" y="12800"/>
                </a:cubicBezTo>
                <a:cubicBezTo>
                  <a:pt x="5015" y="12800"/>
                  <a:pt x="6462" y="12442"/>
                  <a:pt x="6462" y="12002"/>
                </a:cubicBezTo>
                <a:lnTo>
                  <a:pt x="6462" y="11205"/>
                </a:lnTo>
                <a:cubicBezTo>
                  <a:pt x="6462" y="11161"/>
                  <a:pt x="6447" y="11119"/>
                  <a:pt x="6420" y="11078"/>
                </a:cubicBezTo>
                <a:cubicBezTo>
                  <a:pt x="6174" y="11458"/>
                  <a:pt x="4840" y="11748"/>
                  <a:pt x="3231" y="11748"/>
                </a:cubicBezTo>
                <a:close/>
                <a:moveTo>
                  <a:pt x="3231" y="10407"/>
                </a:moveTo>
                <a:cubicBezTo>
                  <a:pt x="1596" y="10407"/>
                  <a:pt x="245" y="10107"/>
                  <a:pt x="31" y="9718"/>
                </a:cubicBezTo>
                <a:cubicBezTo>
                  <a:pt x="11" y="9754"/>
                  <a:pt x="0" y="9790"/>
                  <a:pt x="0" y="9827"/>
                </a:cubicBezTo>
                <a:lnTo>
                  <a:pt x="0" y="10625"/>
                </a:lnTo>
                <a:cubicBezTo>
                  <a:pt x="0" y="11065"/>
                  <a:pt x="1447" y="11422"/>
                  <a:pt x="3231" y="11422"/>
                </a:cubicBezTo>
                <a:cubicBezTo>
                  <a:pt x="5015" y="11422"/>
                  <a:pt x="6462" y="11065"/>
                  <a:pt x="6462" y="10625"/>
                </a:cubicBezTo>
                <a:lnTo>
                  <a:pt x="6462" y="9827"/>
                </a:lnTo>
                <a:cubicBezTo>
                  <a:pt x="6462" y="9790"/>
                  <a:pt x="6451" y="9754"/>
                  <a:pt x="6431" y="9718"/>
                </a:cubicBezTo>
                <a:cubicBezTo>
                  <a:pt x="6216" y="10107"/>
                  <a:pt x="4866" y="10407"/>
                  <a:pt x="3231" y="10407"/>
                </a:cubicBezTo>
                <a:close/>
                <a:moveTo>
                  <a:pt x="0" y="9271"/>
                </a:moveTo>
                <a:cubicBezTo>
                  <a:pt x="0" y="9711"/>
                  <a:pt x="1447" y="10069"/>
                  <a:pt x="3231" y="10069"/>
                </a:cubicBezTo>
                <a:cubicBezTo>
                  <a:pt x="5015" y="10069"/>
                  <a:pt x="6462" y="9711"/>
                  <a:pt x="6462" y="9271"/>
                </a:cubicBezTo>
                <a:lnTo>
                  <a:pt x="6462" y="8474"/>
                </a:lnTo>
                <a:cubicBezTo>
                  <a:pt x="6462" y="8033"/>
                  <a:pt x="5015" y="7676"/>
                  <a:pt x="3231" y="7676"/>
                </a:cubicBezTo>
                <a:cubicBezTo>
                  <a:pt x="1447" y="7676"/>
                  <a:pt x="0" y="8033"/>
                  <a:pt x="0" y="8474"/>
                </a:cubicBezTo>
                <a:lnTo>
                  <a:pt x="0" y="9271"/>
                </a:lnTo>
                <a:close/>
              </a:path>
            </a:pathLst>
          </a:custGeom>
          <a:gradFill>
            <a:gsLst>
              <a:gs pos="0">
                <a:srgbClr val="FC9A48">
                  <a:alpha val="20000"/>
                </a:srgbClr>
              </a:gs>
              <a:gs pos="100000">
                <a:srgbClr val="FFE985">
                  <a:alpha val="5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47"/>
          <p:cNvGraphicFramePr>
            <a:graphicFrameLocks noGrp="1"/>
          </p:cNvGraphicFramePr>
          <p:nvPr>
            <p:custDataLst>
              <p:tags r:id="rId1"/>
            </p:custDataLst>
          </p:nvPr>
        </p:nvGraphicFramePr>
        <p:xfrm>
          <a:off x="6694805" y="2883535"/>
          <a:ext cx="2807970" cy="3195320"/>
        </p:xfrm>
        <a:graphic>
          <a:graphicData uri="http://schemas.openxmlformats.org/drawingml/2006/table">
            <a:tbl>
              <a:tblPr/>
              <a:tblGrid>
                <a:gridCol w="936625"/>
                <a:gridCol w="934720"/>
                <a:gridCol w="936625"/>
              </a:tblGrid>
              <a:tr h="39941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a:t>
                      </a:r>
                      <a:endPar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j</a:t>
                      </a:r>
                      <a:endParaRPr kumimoji="0" lang="en-US" altLang="zh-CN" sz="20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20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ij</a:t>
                      </a:r>
                      <a:endParaRPr kumimoji="0" lang="en-US" altLang="zh-CN" sz="20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r>
              <a:tr h="39941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941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941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941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941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941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941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6" name="Text Box 50"/>
          <p:cNvSpPr txBox="1">
            <a:spLocks noChangeArrowheads="1"/>
          </p:cNvSpPr>
          <p:nvPr/>
        </p:nvSpPr>
        <p:spPr bwMode="auto">
          <a:xfrm>
            <a:off x="1415415" y="1771015"/>
            <a:ext cx="9870440" cy="829945"/>
          </a:xfrm>
          <a:prstGeom prst="rect">
            <a:avLst/>
          </a:prstGeom>
          <a:noFill/>
          <a:ln w="9525">
            <a:noFill/>
            <a:miter lim="800000"/>
          </a:ln>
          <a:effectLst/>
        </p:spPr>
        <p:txBody>
          <a:bodyPr wrap="square">
            <a:spAutoFit/>
          </a:bodyPr>
          <a:p>
            <a:pPr algn="l">
              <a:lnSpc>
                <a:spcPct val="100000"/>
              </a:lnSpc>
            </a:pPr>
            <a:r>
              <a:rPr kumimoji="1" lang="en-US" altLang="zh-CN"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）从一个二维矩阵创建其三元组表示</a:t>
            </a:r>
            <a:endParaRPr kumimoji="1" lang="zh-CN" altLang="en-US" dirty="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ct val="100000"/>
              </a:lnSpc>
            </a:pP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以</a:t>
            </a:r>
            <a:r>
              <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行序方式扫描二维矩阵</a:t>
            </a:r>
            <a:r>
              <a:rPr kumimoji="1" lang="en-US" altLang="zh-CN" i="1"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，将其非零的元素插入到三元组</a:t>
            </a:r>
            <a:r>
              <a:rPr kumimoji="1" lang="en-US" altLang="zh-CN"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t</a:t>
            </a:r>
            <a:r>
              <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的后面。</a:t>
            </a:r>
            <a:endPar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7" name="AutoShape 51"/>
          <p:cNvSpPr>
            <a:spLocks noChangeArrowheads="1"/>
          </p:cNvSpPr>
          <p:nvPr/>
        </p:nvSpPr>
        <p:spPr bwMode="auto">
          <a:xfrm>
            <a:off x="5503546" y="3967163"/>
            <a:ext cx="860428" cy="392116"/>
          </a:xfrm>
          <a:prstGeom prst="rightArrow">
            <a:avLst>
              <a:gd name="adj1" fmla="val 50000"/>
              <a:gd name="adj2" fmla="val 43733"/>
            </a:avLst>
          </a:prstGeom>
        </p:spPr>
        <p:style>
          <a:lnRef idx="1">
            <a:schemeClr val="accent6"/>
          </a:lnRef>
          <a:fillRef idx="3">
            <a:schemeClr val="accent6"/>
          </a:fillRef>
          <a:effectRef idx="2">
            <a:schemeClr val="accent6"/>
          </a:effectRef>
          <a:fontRef idx="minor">
            <a:schemeClr val="lt1"/>
          </a:fontRef>
        </p:style>
        <p:txBody>
          <a:bodyPr wrap="none" anchor="ctr"/>
          <a:p>
            <a:endParaRPr lang="zh-CN" altLang="en-US">
              <a:cs typeface="楷体" panose="02010609060101010101" pitchFamily="49" charset="-122"/>
            </a:endParaRPr>
          </a:p>
        </p:txBody>
      </p:sp>
      <p:sp>
        <p:nvSpPr>
          <p:cNvPr id="8" name="Text Box 52"/>
          <p:cNvSpPr txBox="1">
            <a:spLocks noChangeArrowheads="1"/>
          </p:cNvSpPr>
          <p:nvPr/>
        </p:nvSpPr>
        <p:spPr bwMode="auto">
          <a:xfrm>
            <a:off x="6144583" y="2882583"/>
            <a:ext cx="433387" cy="368300"/>
          </a:xfrm>
          <a:prstGeom prst="rect">
            <a:avLst/>
          </a:prstGeom>
          <a:noFill/>
          <a:ln w="38100" algn="ctr">
            <a:noFill/>
            <a:miter lim="800000"/>
          </a:ln>
          <a:effectLst/>
        </p:spPr>
        <p:txBody>
          <a:bodyPr>
            <a:spAutoFit/>
          </a:bodyPr>
          <a:p>
            <a:pPr>
              <a:spcBef>
                <a:spcPct val="5000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9" name="组合 8"/>
          <p:cNvGrpSpPr/>
          <p:nvPr/>
        </p:nvGrpSpPr>
        <p:grpSpPr>
          <a:xfrm>
            <a:off x="2220595" y="3359150"/>
            <a:ext cx="2929890" cy="1858010"/>
            <a:chOff x="1350" y="4612"/>
            <a:chExt cx="4614" cy="2926"/>
          </a:xfrm>
        </p:grpSpPr>
        <p:sp>
          <p:nvSpPr>
            <p:cNvPr id="23" name="TextBox 9"/>
            <p:cNvSpPr txBox="1"/>
            <p:nvPr/>
          </p:nvSpPr>
          <p:spPr>
            <a:xfrm>
              <a:off x="1350" y="5850"/>
              <a:ext cx="1463" cy="580"/>
            </a:xfrm>
            <a:prstGeom prst="rect">
              <a:avLst/>
            </a:prstGeom>
            <a:noFill/>
          </p:spPr>
          <p:txBody>
            <a:bodyPr wrap="square" rtlCol="0">
              <a:spAutoFit/>
            </a:bodyPr>
            <a:p>
              <a:r>
                <a:rPr lang="en-US" altLang="zh-CN" sz="18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10"/>
            <p:cNvSpPr txBox="1"/>
            <p:nvPr/>
          </p:nvSpPr>
          <p:spPr>
            <a:xfrm>
              <a:off x="3150" y="472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11"/>
            <p:cNvSpPr txBox="1"/>
            <p:nvPr/>
          </p:nvSpPr>
          <p:spPr>
            <a:xfrm>
              <a:off x="3150" y="517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12"/>
            <p:cNvSpPr txBox="1"/>
            <p:nvPr/>
          </p:nvSpPr>
          <p:spPr>
            <a:xfrm>
              <a:off x="3150" y="5625"/>
              <a:ext cx="2814" cy="436"/>
            </a:xfrm>
            <a:prstGeom prst="rect">
              <a:avLst/>
            </a:prstGeom>
            <a:noFill/>
          </p:spPr>
          <p:txBody>
            <a:bodyPr wrap="square" lIns="0" tIns="0" rIns="0" bIns="0" rtlCol="0">
              <a:spAutoFit/>
            </a:bodyPr>
            <a:p>
              <a:pPr algn="l"/>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13"/>
            <p:cNvSpPr txBox="1"/>
            <p:nvPr/>
          </p:nvSpPr>
          <p:spPr>
            <a:xfrm>
              <a:off x="3150" y="60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14"/>
            <p:cNvSpPr txBox="1"/>
            <p:nvPr/>
          </p:nvSpPr>
          <p:spPr>
            <a:xfrm>
              <a:off x="3150" y="652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TextBox 15"/>
            <p:cNvSpPr txBox="1"/>
            <p:nvPr/>
          </p:nvSpPr>
          <p:spPr>
            <a:xfrm>
              <a:off x="3150" y="69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7 </a:t>
              </a:r>
              <a:r>
                <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0" name="组合 29"/>
            <p:cNvGrpSpPr/>
            <p:nvPr/>
          </p:nvGrpSpPr>
          <p:grpSpPr>
            <a:xfrm>
              <a:off x="2811" y="4612"/>
              <a:ext cx="225" cy="2926"/>
              <a:chOff x="2811" y="4725"/>
              <a:chExt cx="225" cy="2926"/>
            </a:xfrm>
          </p:grpSpPr>
          <p:cxnSp>
            <p:nvCxnSpPr>
              <p:cNvPr id="31" name="直接连接符 30"/>
              <p:cNvCxnSpPr/>
              <p:nvPr/>
            </p:nvCxnSpPr>
            <p:spPr>
              <a:xfrm rot="5400000">
                <a:off x="1350"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812"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812"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5626" y="4612"/>
              <a:ext cx="226" cy="2926"/>
              <a:chOff x="5626" y="4725"/>
              <a:chExt cx="226" cy="2926"/>
            </a:xfrm>
          </p:grpSpPr>
          <p:cxnSp>
            <p:nvCxnSpPr>
              <p:cNvPr id="36" name="直接连接符 35"/>
              <p:cNvCxnSpPr/>
              <p:nvPr/>
            </p:nvCxnSpPr>
            <p:spPr>
              <a:xfrm rot="5400000">
                <a:off x="4389"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626"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626"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41" name="Rectangle 7" descr="信纸">
            <a:hlinkClick r:id="" action="ppaction://hlinkshowjump?jump=nextslide"/>
          </p:cNvPr>
          <p:cNvSpPr>
            <a:spLocks noChangeArrowheads="1"/>
          </p:cNvSpPr>
          <p:nvPr/>
        </p:nvSpPr>
        <p:spPr bwMode="auto">
          <a:xfrm>
            <a:off x="1148715" y="92646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稀疏矩阵三元组表示的演示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332992" y="1209275"/>
            <a:ext cx="5818199" cy="45758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p>
            <a:pPr algn="just">
              <a:spcBef>
                <a:spcPct val="50000"/>
              </a:spcBef>
            </a:pPr>
            <a:r>
              <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kumimoji="1"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CreatMat</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TSMatrix</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t,ElemType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A[M][N])</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kumimoji="1" lang="en-US" altLang="zh-CN" sz="1800" dirty="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i,j</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t.rows=M; t.cols=N; t.nums=0</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5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0;i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for (j=</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0;j</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N;j</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if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][j]!=0)   </a:t>
            </a:r>
            <a:endPar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zh-CN" altLang="en-US"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t.data[t.nums</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t.data[t.nums</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].c=j;</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t.data[t.nums</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t.nums</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70000"/>
              </a:lnSpc>
              <a:spcBef>
                <a:spcPct val="50000"/>
              </a:spcBef>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1" name="组合 10"/>
          <p:cNvGrpSpPr/>
          <p:nvPr/>
        </p:nvGrpSpPr>
        <p:grpSpPr>
          <a:xfrm>
            <a:off x="2650465" y="2020471"/>
            <a:ext cx="7786742" cy="785818"/>
            <a:chOff x="857224" y="1071546"/>
            <a:chExt cx="7786742" cy="785818"/>
          </a:xfrm>
        </p:grpSpPr>
        <p:sp>
          <p:nvSpPr>
            <p:cNvPr id="12" name="TextBox 3"/>
            <p:cNvSpPr txBox="1"/>
            <p:nvPr/>
          </p:nvSpPr>
          <p:spPr>
            <a:xfrm>
              <a:off x="6500826" y="1078040"/>
              <a:ext cx="2143140" cy="645160"/>
            </a:xfrm>
            <a:prstGeom prst="rect">
              <a:avLst/>
            </a:prstGeom>
            <a:noFill/>
          </p:spPr>
          <p:txBody>
            <a:bodyPr wrap="square" rtlCol="0">
              <a:spAutoFit/>
            </a:bodyPr>
            <a:p>
              <a:r>
                <a:rPr kumimoji="1" lang="zh-CN" altLang="en-US" sz="18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按行序方式扫描所有元素</a:t>
              </a:r>
              <a:endParaRPr kumimoji="1" lang="zh-CN" altLang="en-US" sz="18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857224" y="1071546"/>
              <a:ext cx="3929090" cy="785818"/>
            </a:xfrm>
            <a:prstGeom prst="rect">
              <a:avLst/>
            </a:prstGeom>
            <a:solidFill>
              <a:schemeClr val="accent1">
                <a:alpha val="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cxnSp>
          <p:nvCxnSpPr>
            <p:cNvPr id="14" name="直接连接符 13"/>
            <p:cNvCxnSpPr>
              <a:endCxn id="12" idx="1"/>
            </p:cNvCxnSpPr>
            <p:nvPr/>
          </p:nvCxnSpPr>
          <p:spPr>
            <a:xfrm flipV="1">
              <a:off x="4786314" y="1400571"/>
              <a:ext cx="1714512" cy="307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组合 11"/>
          <p:cNvGrpSpPr/>
          <p:nvPr/>
        </p:nvGrpSpPr>
        <p:grpSpPr>
          <a:xfrm>
            <a:off x="3364845" y="3145784"/>
            <a:ext cx="7000924" cy="1857388"/>
            <a:chOff x="1428728" y="2357430"/>
            <a:chExt cx="7000924" cy="1857388"/>
          </a:xfrm>
        </p:grpSpPr>
        <p:sp>
          <p:nvSpPr>
            <p:cNvPr id="17" name="TextBox 2"/>
            <p:cNvSpPr txBox="1"/>
            <p:nvPr/>
          </p:nvSpPr>
          <p:spPr>
            <a:xfrm>
              <a:off x="6572264" y="3071810"/>
              <a:ext cx="1857388" cy="368300"/>
            </a:xfrm>
            <a:prstGeom prst="rect">
              <a:avLst/>
            </a:prstGeom>
            <a:noFill/>
          </p:spPr>
          <p:txBody>
            <a:bodyPr wrap="square" rtlCol="0">
              <a:spAutoFit/>
            </a:bodyPr>
            <a:p>
              <a:pPr algn="l"/>
              <a:r>
                <a:rPr kumimoji="1" lang="zh-CN" altLang="en-US" sz="18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只存储非零元素</a:t>
              </a:r>
              <a:endParaRPr kumimoji="1" lang="zh-CN" altLang="en-US" sz="18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矩形 17"/>
            <p:cNvSpPr/>
            <p:nvPr/>
          </p:nvSpPr>
          <p:spPr>
            <a:xfrm>
              <a:off x="1428728" y="2357430"/>
              <a:ext cx="3941122" cy="1857388"/>
            </a:xfrm>
            <a:prstGeom prst="rect">
              <a:avLst/>
            </a:prstGeom>
            <a:solidFill>
              <a:schemeClr val="accent1">
                <a:alpha val="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cxnSp>
          <p:nvCxnSpPr>
            <p:cNvPr id="19" name="直接连接符 18"/>
            <p:cNvCxnSpPr/>
            <p:nvPr/>
          </p:nvCxnSpPr>
          <p:spPr>
            <a:xfrm>
              <a:off x="5369850" y="3299187"/>
              <a:ext cx="1202414"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1" end="11"/>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75463" y="833663"/>
            <a:ext cx="11190852" cy="860425"/>
          </a:xfrm>
          <a:prstGeom prst="rect">
            <a:avLst/>
          </a:prstGeom>
          <a:noFill/>
          <a:ln w="9525">
            <a:noFill/>
            <a:miter lim="800000"/>
          </a:ln>
          <a:effectLst/>
        </p:spPr>
        <p:txBody>
          <a:bodyPr wrap="square">
            <a:spAutoFit/>
          </a:bodyPr>
          <a:lstStyle/>
          <a:p>
            <a:pPr algn="just" defTabSz="0">
              <a:lnSpc>
                <a:spcPct val="100000"/>
              </a:lnSpc>
              <a:spcBef>
                <a:spcPct val="50000"/>
              </a:spcBef>
              <a:tabLst>
                <a:tab pos="358140" algn="l"/>
              </a:tabLst>
            </a:pPr>
            <a:r>
              <a:rPr kumimoji="1" lang="zh-CN" altLang="en-US"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2</a:t>
            </a:r>
            <a:r>
              <a:rPr kumimoji="1" lang="zh-CN" altLang="en-US"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）三元组元素赋值</a:t>
            </a:r>
            <a:r>
              <a:rPr kumimoji="1" lang="zh-CN" altLang="en-US" sz="20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i="1"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0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i="1" dirty="0" err="1"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i="1"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j</a:t>
            </a:r>
            <a:r>
              <a:rPr kumimoji="1" lang="en-US"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i="1"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x</a:t>
            </a:r>
            <a:r>
              <a:rPr kumimoji="1" lang="en-US"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endParaRPr kumimoji="1" lang="zh-CN" altLang="en-US"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a:p>
            <a:pPr algn="just" defTabSz="0">
              <a:lnSpc>
                <a:spcPct val="100000"/>
              </a:lnSpc>
              <a:spcBef>
                <a:spcPct val="50000"/>
              </a:spcBef>
              <a:tabLst>
                <a:tab pos="358140" algn="l"/>
              </a:tabLst>
            </a:pP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分为</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两种情况：①将一个非</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元素修改为另一个非</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值，如</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A[5][6]=8</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2" name="组合 1"/>
          <p:cNvGrpSpPr/>
          <p:nvPr/>
        </p:nvGrpSpPr>
        <p:grpSpPr>
          <a:xfrm>
            <a:off x="2693035" y="1770380"/>
            <a:ext cx="2929890" cy="1858010"/>
            <a:chOff x="1350" y="4612"/>
            <a:chExt cx="4614" cy="2926"/>
          </a:xfrm>
        </p:grpSpPr>
        <p:sp>
          <p:nvSpPr>
            <p:cNvPr id="3" name="TextBox 9"/>
            <p:cNvSpPr txBox="1"/>
            <p:nvPr/>
          </p:nvSpPr>
          <p:spPr>
            <a:xfrm>
              <a:off x="1350" y="5850"/>
              <a:ext cx="1463" cy="580"/>
            </a:xfrm>
            <a:prstGeom prst="rect">
              <a:avLst/>
            </a:prstGeom>
            <a:noFill/>
          </p:spPr>
          <p:txBody>
            <a:bodyPr wrap="square" rtlCol="0">
              <a:spAutoFit/>
            </a:bodyPr>
            <a:p>
              <a:r>
                <a:rPr lang="en-US" altLang="zh-CN" sz="18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10"/>
            <p:cNvSpPr txBox="1"/>
            <p:nvPr/>
          </p:nvSpPr>
          <p:spPr>
            <a:xfrm>
              <a:off x="3150" y="472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TextBox 11"/>
            <p:cNvSpPr txBox="1"/>
            <p:nvPr/>
          </p:nvSpPr>
          <p:spPr>
            <a:xfrm>
              <a:off x="3150" y="517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TextBox 12"/>
            <p:cNvSpPr txBox="1"/>
            <p:nvPr/>
          </p:nvSpPr>
          <p:spPr>
            <a:xfrm>
              <a:off x="3150" y="5625"/>
              <a:ext cx="2814" cy="436"/>
            </a:xfrm>
            <a:prstGeom prst="rect">
              <a:avLst/>
            </a:prstGeom>
            <a:noFill/>
          </p:spPr>
          <p:txBody>
            <a:bodyPr wrap="square" lIns="0" tIns="0" rIns="0" bIns="0" rtlCol="0">
              <a:spAutoFit/>
            </a:bodyPr>
            <a:p>
              <a:pPr algn="l"/>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TextBox 13"/>
            <p:cNvSpPr txBox="1"/>
            <p:nvPr/>
          </p:nvSpPr>
          <p:spPr>
            <a:xfrm>
              <a:off x="3150" y="60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7" name="TextBox 14"/>
            <p:cNvSpPr txBox="1"/>
            <p:nvPr/>
          </p:nvSpPr>
          <p:spPr>
            <a:xfrm>
              <a:off x="3150" y="652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 name="TextBox 15"/>
            <p:cNvSpPr txBox="1"/>
            <p:nvPr/>
          </p:nvSpPr>
          <p:spPr>
            <a:xfrm>
              <a:off x="3150" y="69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7 </a:t>
              </a:r>
              <a:r>
                <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0" name="组合 49"/>
            <p:cNvGrpSpPr/>
            <p:nvPr/>
          </p:nvGrpSpPr>
          <p:grpSpPr>
            <a:xfrm>
              <a:off x="2811" y="4612"/>
              <a:ext cx="225" cy="2926"/>
              <a:chOff x="2811" y="4725"/>
              <a:chExt cx="225" cy="2926"/>
            </a:xfrm>
          </p:grpSpPr>
          <p:cxnSp>
            <p:nvCxnSpPr>
              <p:cNvPr id="51" name="直接连接符 50"/>
              <p:cNvCxnSpPr/>
              <p:nvPr/>
            </p:nvCxnSpPr>
            <p:spPr>
              <a:xfrm rot="5400000">
                <a:off x="1350"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812"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812"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5626" y="4612"/>
              <a:ext cx="226" cy="2926"/>
              <a:chOff x="5626" y="4725"/>
              <a:chExt cx="226" cy="2926"/>
            </a:xfrm>
          </p:grpSpPr>
          <p:cxnSp>
            <p:nvCxnSpPr>
              <p:cNvPr id="55" name="直接连接符 54"/>
              <p:cNvCxnSpPr/>
              <p:nvPr/>
            </p:nvCxnSpPr>
            <p:spPr>
              <a:xfrm rot="5400000">
                <a:off x="4389"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626"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626"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58" name="组合 57"/>
          <p:cNvGrpSpPr/>
          <p:nvPr/>
        </p:nvGrpSpPr>
        <p:grpSpPr>
          <a:xfrm>
            <a:off x="6543040" y="1689735"/>
            <a:ext cx="2929890" cy="1858010"/>
            <a:chOff x="1350" y="4612"/>
            <a:chExt cx="4614" cy="2926"/>
          </a:xfrm>
        </p:grpSpPr>
        <p:sp>
          <p:nvSpPr>
            <p:cNvPr id="59" name="TextBox 9"/>
            <p:cNvSpPr txBox="1"/>
            <p:nvPr/>
          </p:nvSpPr>
          <p:spPr>
            <a:xfrm>
              <a:off x="1350" y="5850"/>
              <a:ext cx="1463" cy="580"/>
            </a:xfrm>
            <a:prstGeom prst="rect">
              <a:avLst/>
            </a:prstGeom>
            <a:noFill/>
          </p:spPr>
          <p:txBody>
            <a:bodyPr wrap="square" rtlCol="0">
              <a:spAutoFit/>
            </a:bodyPr>
            <a:p>
              <a:r>
                <a:rPr lang="en-US" altLang="zh-CN" sz="18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0" name="TextBox 10"/>
            <p:cNvSpPr txBox="1"/>
            <p:nvPr/>
          </p:nvSpPr>
          <p:spPr>
            <a:xfrm>
              <a:off x="3150" y="472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TextBox 11"/>
            <p:cNvSpPr txBox="1"/>
            <p:nvPr/>
          </p:nvSpPr>
          <p:spPr>
            <a:xfrm>
              <a:off x="3150" y="517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 name="TextBox 12"/>
            <p:cNvSpPr txBox="1"/>
            <p:nvPr/>
          </p:nvSpPr>
          <p:spPr>
            <a:xfrm>
              <a:off x="3150" y="5625"/>
              <a:ext cx="2814" cy="436"/>
            </a:xfrm>
            <a:prstGeom prst="rect">
              <a:avLst/>
            </a:prstGeom>
            <a:noFill/>
          </p:spPr>
          <p:txBody>
            <a:bodyPr wrap="square" lIns="0" tIns="0" rIns="0" bIns="0" rtlCol="0">
              <a:spAutoFit/>
            </a:bodyPr>
            <a:p>
              <a:pPr algn="l"/>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4" name="TextBox 13"/>
            <p:cNvSpPr txBox="1"/>
            <p:nvPr/>
          </p:nvSpPr>
          <p:spPr>
            <a:xfrm>
              <a:off x="3150" y="60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5" name="TextBox 14"/>
            <p:cNvSpPr txBox="1"/>
            <p:nvPr/>
          </p:nvSpPr>
          <p:spPr>
            <a:xfrm>
              <a:off x="3150" y="652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6" name="TextBox 15"/>
            <p:cNvSpPr txBox="1"/>
            <p:nvPr/>
          </p:nvSpPr>
          <p:spPr>
            <a:xfrm>
              <a:off x="3150" y="69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7 </a:t>
              </a:r>
              <a:r>
                <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67" name="组合 66"/>
            <p:cNvGrpSpPr/>
            <p:nvPr/>
          </p:nvGrpSpPr>
          <p:grpSpPr>
            <a:xfrm>
              <a:off x="2811" y="4612"/>
              <a:ext cx="225" cy="2926"/>
              <a:chOff x="2811" y="4725"/>
              <a:chExt cx="225" cy="2926"/>
            </a:xfrm>
          </p:grpSpPr>
          <p:cxnSp>
            <p:nvCxnSpPr>
              <p:cNvPr id="68" name="直接连接符 67"/>
              <p:cNvCxnSpPr/>
              <p:nvPr/>
            </p:nvCxnSpPr>
            <p:spPr>
              <a:xfrm rot="5400000">
                <a:off x="1350"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812"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812"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5626" y="4612"/>
              <a:ext cx="226" cy="2926"/>
              <a:chOff x="5626" y="4725"/>
              <a:chExt cx="226" cy="2926"/>
            </a:xfrm>
          </p:grpSpPr>
          <p:cxnSp>
            <p:nvCxnSpPr>
              <p:cNvPr id="72" name="直接连接符 71"/>
              <p:cNvCxnSpPr/>
              <p:nvPr/>
            </p:nvCxnSpPr>
            <p:spPr>
              <a:xfrm rot="5400000">
                <a:off x="4389"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626"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626"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75" name="AutoShape 48"/>
          <p:cNvSpPr>
            <a:spLocks noChangeArrowheads="1"/>
          </p:cNvSpPr>
          <p:nvPr/>
        </p:nvSpPr>
        <p:spPr bwMode="auto">
          <a:xfrm>
            <a:off x="5861527" y="2249793"/>
            <a:ext cx="719138" cy="225985"/>
          </a:xfrm>
          <a:prstGeom prst="rightArrow">
            <a:avLst>
              <a:gd name="adj1" fmla="val 50000"/>
              <a:gd name="adj2" fmla="val 83272"/>
            </a:avLst>
          </a:prstGeom>
        </p:spPr>
        <p:style>
          <a:lnRef idx="1">
            <a:schemeClr val="accent6"/>
          </a:lnRef>
          <a:fillRef idx="3">
            <a:schemeClr val="accent6"/>
          </a:fillRef>
          <a:effectRef idx="2">
            <a:schemeClr val="accent6"/>
          </a:effectRef>
          <a:fontRef idx="minor">
            <a:schemeClr val="lt1"/>
          </a:fontRef>
        </p:style>
        <p:txBody>
          <a:bodyPr wrap="none" anchor="ctr"/>
          <a:p>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
        <p:nvSpPr>
          <p:cNvPr id="76" name="AutoShape 87"/>
          <p:cNvSpPr>
            <a:spLocks noChangeArrowheads="1"/>
          </p:cNvSpPr>
          <p:nvPr/>
        </p:nvSpPr>
        <p:spPr bwMode="auto">
          <a:xfrm>
            <a:off x="6006148" y="5084128"/>
            <a:ext cx="719137" cy="215900"/>
          </a:xfrm>
          <a:prstGeom prst="rightArrow">
            <a:avLst>
              <a:gd name="adj1" fmla="val 50000"/>
              <a:gd name="adj2" fmla="val 83272"/>
            </a:avLst>
          </a:prstGeom>
        </p:spPr>
        <p:style>
          <a:lnRef idx="1">
            <a:schemeClr val="accent6"/>
          </a:lnRef>
          <a:fillRef idx="3">
            <a:schemeClr val="accent6"/>
          </a:fillRef>
          <a:effectRef idx="2">
            <a:schemeClr val="accent6"/>
          </a:effectRef>
          <a:fontRef idx="minor">
            <a:schemeClr val="lt1"/>
          </a:fontRef>
        </p:style>
        <p:txBody>
          <a:bodyPr wrap="none" anchor="ctr"/>
          <a:p>
            <a:endParaRPr lang="zh-CN" altLang="en-US">
              <a:latin typeface="楷体" panose="02010609060101010101" pitchFamily="49" charset="-122"/>
              <a:ea typeface="楷体" panose="02010609060101010101" pitchFamily="49" charset="-122"/>
              <a:cs typeface="楷体" panose="02010609060101010101" pitchFamily="49" charset="-122"/>
            </a:endParaRPr>
          </a:p>
        </p:txBody>
      </p:sp>
      <p:sp>
        <p:nvSpPr>
          <p:cNvPr id="77" name="Text Box 88"/>
          <p:cNvSpPr txBox="1">
            <a:spLocks noChangeArrowheads="1"/>
          </p:cNvSpPr>
          <p:nvPr/>
        </p:nvSpPr>
        <p:spPr bwMode="auto">
          <a:xfrm>
            <a:off x="2229475" y="2010089"/>
            <a:ext cx="459740" cy="1441450"/>
          </a:xfrm>
          <a:prstGeom prst="rect">
            <a:avLst/>
          </a:prstGeom>
          <a:noFill/>
          <a:ln w="9525">
            <a:noFill/>
            <a:miter lim="800000"/>
          </a:ln>
          <a:effectLst/>
        </p:spPr>
        <p:txBody>
          <a:bodyPr vert="eaVert">
            <a:spAutoFit/>
          </a:bodyPr>
          <a:p>
            <a:pPr algn="l">
              <a:spcBef>
                <a:spcPct val="50000"/>
              </a:spcBef>
            </a:pPr>
            <a:r>
              <a:rPr lang="zh-CN" altLang="en-US" sz="1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修改元素</a:t>
            </a:r>
            <a:endParaRPr lang="zh-CN" altLang="en-US" sz="1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8" name="组合 62"/>
          <p:cNvGrpSpPr/>
          <p:nvPr/>
        </p:nvGrpSpPr>
        <p:grpSpPr>
          <a:xfrm>
            <a:off x="5283668" y="3218810"/>
            <a:ext cx="4070381" cy="348615"/>
            <a:chOff x="3643306" y="2642865"/>
            <a:chExt cx="4070381" cy="348615"/>
          </a:xfrm>
        </p:grpSpPr>
        <p:cxnSp>
          <p:nvCxnSpPr>
            <p:cNvPr id="79" name="直接箭头连接符 78"/>
            <p:cNvCxnSpPr>
              <a:stCxn id="80" idx="3"/>
            </p:cNvCxnSpPr>
            <p:nvPr/>
          </p:nvCxnSpPr>
          <p:spPr>
            <a:xfrm flipV="1">
              <a:off x="3860643" y="2852420"/>
              <a:ext cx="3672840" cy="63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80" name="Text Box 47"/>
            <p:cNvSpPr txBox="1">
              <a:spLocks noChangeArrowheads="1"/>
            </p:cNvSpPr>
            <p:nvPr/>
          </p:nvSpPr>
          <p:spPr bwMode="auto">
            <a:xfrm>
              <a:off x="3643306" y="2714620"/>
              <a:ext cx="217487" cy="276860"/>
            </a:xfrm>
            <a:prstGeom prst="rect">
              <a:avLst/>
            </a:prstGeom>
          </p:spPr>
          <p:style>
            <a:lnRef idx="3">
              <a:schemeClr val="lt1"/>
            </a:lnRef>
            <a:fillRef idx="1">
              <a:schemeClr val="accent6"/>
            </a:fillRef>
            <a:effectRef idx="1">
              <a:schemeClr val="accent6"/>
            </a:effectRef>
            <a:fontRef idx="minor">
              <a:schemeClr val="lt1"/>
            </a:fontRef>
          </p:style>
          <p:txBody>
            <a:bodyPr lIns="0" tIns="0" rIns="0" bIns="0">
              <a:spAutoFit/>
            </a:bodyPr>
            <a:p>
              <a:pPr>
                <a:spcBef>
                  <a:spcPct val="50000"/>
                </a:spcBef>
              </a:pPr>
              <a:r>
                <a:rPr lang="en-US" altLang="zh-CN" sz="1800" dirty="0">
                  <a:solidFill>
                    <a:srgbClr val="FF0000"/>
                  </a:solidFill>
                  <a:latin typeface="微软雅黑" panose="020B0503020204020204" pitchFamily="34" charset="-122"/>
                  <a:ea typeface="微软雅黑" panose="020B0503020204020204" pitchFamily="34" charset="-122"/>
                  <a:cs typeface="楷体" panose="02010609060101010101" pitchFamily="49" charset="-122"/>
                </a:rPr>
                <a:t>4</a:t>
              </a:r>
              <a:endParaRPr lang="en-US" altLang="zh-CN" sz="1800" dirty="0">
                <a:solidFill>
                  <a:srgbClr val="FF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1" name="Text Box 47"/>
            <p:cNvSpPr txBox="1">
              <a:spLocks noChangeArrowheads="1"/>
            </p:cNvSpPr>
            <p:nvPr/>
          </p:nvSpPr>
          <p:spPr bwMode="auto">
            <a:xfrm>
              <a:off x="7496200" y="2642865"/>
              <a:ext cx="217487" cy="276860"/>
            </a:xfrm>
            <a:prstGeom prst="rect">
              <a:avLst/>
            </a:prstGeom>
          </p:spPr>
          <p:style>
            <a:lnRef idx="3">
              <a:schemeClr val="lt1"/>
            </a:lnRef>
            <a:fillRef idx="1">
              <a:schemeClr val="accent6"/>
            </a:fillRef>
            <a:effectRef idx="1">
              <a:schemeClr val="accent6"/>
            </a:effectRef>
            <a:fontRef idx="minor">
              <a:schemeClr val="lt1"/>
            </a:fontRef>
          </p:style>
          <p:txBody>
            <a:bodyPr lIns="0" tIns="0" rIns="0" bIns="0">
              <a:spAutoFit/>
            </a:bodyPr>
            <a:p>
              <a:pPr>
                <a:spcBef>
                  <a:spcPct val="50000"/>
                </a:spcBef>
              </a:pPr>
              <a:r>
                <a:rPr lang="en-US" altLang="zh-CN" sz="1800" dirty="0">
                  <a:solidFill>
                    <a:srgbClr val="FF0000"/>
                  </a:solidFill>
                  <a:latin typeface="微软雅黑" panose="020B0503020204020204" pitchFamily="34" charset="-122"/>
                  <a:ea typeface="微软雅黑" panose="020B0503020204020204" pitchFamily="34" charset="-122"/>
                  <a:cs typeface="楷体" panose="02010609060101010101" pitchFamily="49" charset="-122"/>
                </a:rPr>
                <a:t>8</a:t>
              </a:r>
              <a:endParaRPr lang="en-US" altLang="zh-CN" sz="1800" dirty="0">
                <a:solidFill>
                  <a:srgbClr val="FF0000"/>
                </a:solidFill>
                <a:latin typeface="微软雅黑" panose="020B0503020204020204" pitchFamily="34" charset="-122"/>
                <a:ea typeface="微软雅黑" panose="020B0503020204020204" pitchFamily="34" charset="-122"/>
                <a:cs typeface="楷体" panose="02010609060101010101" pitchFamily="49" charset="-122"/>
              </a:endParaRPr>
            </a:p>
          </p:txBody>
        </p:sp>
      </p:grpSp>
      <p:graphicFrame>
        <p:nvGraphicFramePr>
          <p:cNvPr id="82" name="Group 47"/>
          <p:cNvGraphicFramePr>
            <a:graphicFrameLocks noGrp="1"/>
          </p:cNvGraphicFramePr>
          <p:nvPr>
            <p:custDataLst>
              <p:tags r:id="rId1"/>
            </p:custDataLst>
          </p:nvPr>
        </p:nvGraphicFramePr>
        <p:xfrm>
          <a:off x="3916680" y="3743960"/>
          <a:ext cx="1670050" cy="2956560"/>
        </p:xfrm>
        <a:graphic>
          <a:graphicData uri="http://schemas.openxmlformats.org/drawingml/2006/table">
            <a:tbl>
              <a:tblPr/>
              <a:tblGrid>
                <a:gridCol w="556895"/>
                <a:gridCol w="556260"/>
                <a:gridCol w="556895"/>
              </a:tblGrid>
              <a:tr h="39624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a:t>
                      </a:r>
                      <a:endPar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j</a:t>
                      </a:r>
                      <a:endParaRPr kumimoji="0" lang="en-US" altLang="zh-CN" sz="20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20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ij</a:t>
                      </a:r>
                      <a:endParaRPr kumimoji="0" lang="en-US" altLang="zh-CN" sz="20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83" name="Group 47"/>
          <p:cNvGraphicFramePr>
            <a:graphicFrameLocks noGrp="1"/>
          </p:cNvGraphicFramePr>
          <p:nvPr>
            <p:custDataLst>
              <p:tags r:id="rId2"/>
            </p:custDataLst>
          </p:nvPr>
        </p:nvGraphicFramePr>
        <p:xfrm>
          <a:off x="7589520" y="3752850"/>
          <a:ext cx="1670050" cy="2956560"/>
        </p:xfrm>
        <a:graphic>
          <a:graphicData uri="http://schemas.openxmlformats.org/drawingml/2006/table">
            <a:tbl>
              <a:tblPr/>
              <a:tblGrid>
                <a:gridCol w="556895"/>
                <a:gridCol w="556260"/>
                <a:gridCol w="556895"/>
              </a:tblGrid>
              <a:tr h="39624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a:t>
                      </a:r>
                      <a:endPar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j</a:t>
                      </a:r>
                      <a:endParaRPr kumimoji="0" lang="en-US" altLang="zh-CN" sz="20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20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ij</a:t>
                      </a:r>
                      <a:endParaRPr kumimoji="0" lang="en-US" altLang="zh-CN" sz="20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pSp>
        <p:nvGrpSpPr>
          <p:cNvPr id="84" name="组合 62"/>
          <p:cNvGrpSpPr/>
          <p:nvPr/>
        </p:nvGrpSpPr>
        <p:grpSpPr>
          <a:xfrm>
            <a:off x="5046813" y="6388095"/>
            <a:ext cx="4211320" cy="276860"/>
            <a:chOff x="3550596" y="2786375"/>
            <a:chExt cx="4211320" cy="276860"/>
          </a:xfrm>
        </p:grpSpPr>
        <p:cxnSp>
          <p:nvCxnSpPr>
            <p:cNvPr id="85" name="直接箭头连接符 84"/>
            <p:cNvCxnSpPr/>
            <p:nvPr/>
          </p:nvCxnSpPr>
          <p:spPr>
            <a:xfrm flipV="1">
              <a:off x="3860643" y="2922905"/>
              <a:ext cx="3384550" cy="63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86" name="Text Box 47"/>
            <p:cNvSpPr txBox="1">
              <a:spLocks noChangeArrowheads="1"/>
            </p:cNvSpPr>
            <p:nvPr/>
          </p:nvSpPr>
          <p:spPr bwMode="auto">
            <a:xfrm>
              <a:off x="3550596" y="2786375"/>
              <a:ext cx="493395" cy="276860"/>
            </a:xfrm>
            <a:prstGeom prst="rect">
              <a:avLst/>
            </a:prstGeom>
          </p:spPr>
          <p:style>
            <a:lnRef idx="3">
              <a:schemeClr val="lt1"/>
            </a:lnRef>
            <a:fillRef idx="1">
              <a:schemeClr val="accent6"/>
            </a:fillRef>
            <a:effectRef idx="1">
              <a:schemeClr val="accent6"/>
            </a:effectRef>
            <a:fontRef idx="minor">
              <a:schemeClr val="lt1"/>
            </a:fontRef>
          </p:style>
          <p:txBody>
            <a:bodyPr wrap="square" lIns="0" tIns="0" rIns="0" bIns="0">
              <a:spAutoFit/>
            </a:bodyPr>
            <a:p>
              <a:pPr>
                <a:spcBef>
                  <a:spcPct val="50000"/>
                </a:spcBef>
              </a:pPr>
              <a:r>
                <a:rPr lang="en-US" altLang="zh-CN" sz="1800" dirty="0">
                  <a:solidFill>
                    <a:srgbClr val="FF0000"/>
                  </a:solidFill>
                  <a:latin typeface="楷体" panose="02010609060101010101" pitchFamily="49" charset="-122"/>
                  <a:ea typeface="楷体" panose="02010609060101010101" pitchFamily="49" charset="-122"/>
                  <a:cs typeface="楷体" panose="02010609060101010101" pitchFamily="49" charset="-122"/>
                </a:rPr>
                <a:t>4</a:t>
              </a:r>
              <a:endParaRPr lang="en-US" altLang="zh-CN" sz="1800"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
          <p:nvSpPr>
            <p:cNvPr id="87" name="Text Box 47"/>
            <p:cNvSpPr txBox="1">
              <a:spLocks noChangeArrowheads="1"/>
            </p:cNvSpPr>
            <p:nvPr/>
          </p:nvSpPr>
          <p:spPr bwMode="auto">
            <a:xfrm>
              <a:off x="7245026" y="2786375"/>
              <a:ext cx="516890" cy="276860"/>
            </a:xfrm>
            <a:prstGeom prst="rect">
              <a:avLst/>
            </a:prstGeom>
          </p:spPr>
          <p:style>
            <a:lnRef idx="3">
              <a:schemeClr val="lt1"/>
            </a:lnRef>
            <a:fillRef idx="1">
              <a:schemeClr val="accent6"/>
            </a:fillRef>
            <a:effectRef idx="1">
              <a:schemeClr val="accent6"/>
            </a:effectRef>
            <a:fontRef idx="minor">
              <a:schemeClr val="lt1"/>
            </a:fontRef>
          </p:style>
          <p:txBody>
            <a:bodyPr wrap="square" lIns="0" tIns="0" rIns="0" bIns="0">
              <a:spAutoFit/>
            </a:bodyPr>
            <a:p>
              <a:pPr>
                <a:spcBef>
                  <a:spcPct val="50000"/>
                </a:spcBef>
              </a:pPr>
              <a:r>
                <a:rPr lang="en-US" altLang="zh-CN" sz="1800" dirty="0">
                  <a:solidFill>
                    <a:srgbClr val="FF0000"/>
                  </a:solidFill>
                  <a:latin typeface="楷体" panose="02010609060101010101" pitchFamily="49" charset="-122"/>
                  <a:ea typeface="楷体" panose="02010609060101010101" pitchFamily="49" charset="-122"/>
                  <a:cs typeface="楷体" panose="02010609060101010101" pitchFamily="49" charset="-122"/>
                </a:rPr>
                <a:t>8</a:t>
              </a:r>
              <a:endParaRPr lang="en-US" altLang="zh-CN" sz="1800"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gr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65875" y="1261745"/>
            <a:ext cx="2929890" cy="1858010"/>
            <a:chOff x="1350" y="4612"/>
            <a:chExt cx="4614" cy="2926"/>
          </a:xfrm>
        </p:grpSpPr>
        <p:sp>
          <p:nvSpPr>
            <p:cNvPr id="3" name="TextBox 9"/>
            <p:cNvSpPr txBox="1"/>
            <p:nvPr/>
          </p:nvSpPr>
          <p:spPr>
            <a:xfrm>
              <a:off x="1350" y="5850"/>
              <a:ext cx="1463" cy="580"/>
            </a:xfrm>
            <a:prstGeom prst="rect">
              <a:avLst/>
            </a:prstGeom>
            <a:noFill/>
          </p:spPr>
          <p:txBody>
            <a:bodyPr wrap="square" rtlCol="0">
              <a:spAutoFit/>
            </a:bodyPr>
            <a:p>
              <a:r>
                <a:rPr lang="en-US" altLang="zh-CN" sz="18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TextBox 10"/>
            <p:cNvSpPr txBox="1"/>
            <p:nvPr/>
          </p:nvSpPr>
          <p:spPr>
            <a:xfrm>
              <a:off x="3150" y="472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TextBox 11"/>
            <p:cNvSpPr txBox="1"/>
            <p:nvPr/>
          </p:nvSpPr>
          <p:spPr>
            <a:xfrm>
              <a:off x="3150" y="517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TextBox 12"/>
            <p:cNvSpPr txBox="1"/>
            <p:nvPr/>
          </p:nvSpPr>
          <p:spPr>
            <a:xfrm>
              <a:off x="3150" y="5625"/>
              <a:ext cx="2814" cy="436"/>
            </a:xfrm>
            <a:prstGeom prst="rect">
              <a:avLst/>
            </a:prstGeom>
            <a:noFill/>
          </p:spPr>
          <p:txBody>
            <a:bodyPr wrap="square" lIns="0" tIns="0" rIns="0" bIns="0" rtlCol="0">
              <a:spAutoFit/>
            </a:bodyPr>
            <a:p>
              <a:pPr algn="l"/>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13"/>
            <p:cNvSpPr txBox="1"/>
            <p:nvPr/>
          </p:nvSpPr>
          <p:spPr>
            <a:xfrm>
              <a:off x="3150" y="60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TextBox 14"/>
            <p:cNvSpPr txBox="1"/>
            <p:nvPr/>
          </p:nvSpPr>
          <p:spPr>
            <a:xfrm>
              <a:off x="3150" y="652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TextBox 15"/>
            <p:cNvSpPr txBox="1"/>
            <p:nvPr/>
          </p:nvSpPr>
          <p:spPr>
            <a:xfrm>
              <a:off x="3150" y="69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7 </a:t>
              </a:r>
              <a:r>
                <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3" name="组合 22"/>
            <p:cNvGrpSpPr/>
            <p:nvPr/>
          </p:nvGrpSpPr>
          <p:grpSpPr>
            <a:xfrm>
              <a:off x="2811" y="4612"/>
              <a:ext cx="225" cy="2926"/>
              <a:chOff x="2811" y="4725"/>
              <a:chExt cx="225" cy="2926"/>
            </a:xfrm>
          </p:grpSpPr>
          <p:cxnSp>
            <p:nvCxnSpPr>
              <p:cNvPr id="24" name="直接连接符 23"/>
              <p:cNvCxnSpPr/>
              <p:nvPr/>
            </p:nvCxnSpPr>
            <p:spPr>
              <a:xfrm rot="5400000">
                <a:off x="1350"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812"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812"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626" y="4612"/>
              <a:ext cx="226" cy="2926"/>
              <a:chOff x="5626" y="4725"/>
              <a:chExt cx="226" cy="2926"/>
            </a:xfrm>
          </p:grpSpPr>
          <p:cxnSp>
            <p:nvCxnSpPr>
              <p:cNvPr id="28" name="直接连接符 27"/>
              <p:cNvCxnSpPr/>
              <p:nvPr/>
            </p:nvCxnSpPr>
            <p:spPr>
              <a:xfrm rot="5400000">
                <a:off x="4389"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626"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626"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32" name="组合 31"/>
          <p:cNvGrpSpPr/>
          <p:nvPr/>
        </p:nvGrpSpPr>
        <p:grpSpPr>
          <a:xfrm>
            <a:off x="2148840" y="1278255"/>
            <a:ext cx="2929890" cy="1858010"/>
            <a:chOff x="1350" y="4612"/>
            <a:chExt cx="4614" cy="2926"/>
          </a:xfrm>
        </p:grpSpPr>
        <p:sp>
          <p:nvSpPr>
            <p:cNvPr id="33" name="TextBox 9"/>
            <p:cNvSpPr txBox="1"/>
            <p:nvPr/>
          </p:nvSpPr>
          <p:spPr>
            <a:xfrm>
              <a:off x="1350" y="5850"/>
              <a:ext cx="1463" cy="580"/>
            </a:xfrm>
            <a:prstGeom prst="rect">
              <a:avLst/>
            </a:prstGeom>
            <a:noFill/>
          </p:spPr>
          <p:txBody>
            <a:bodyPr wrap="square" rtlCol="0">
              <a:spAutoFit/>
            </a:bodyPr>
            <a:p>
              <a:r>
                <a:rPr lang="en-US" altLang="zh-CN" sz="18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TextBox 10"/>
            <p:cNvSpPr txBox="1"/>
            <p:nvPr/>
          </p:nvSpPr>
          <p:spPr>
            <a:xfrm>
              <a:off x="3150" y="472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Box 11"/>
            <p:cNvSpPr txBox="1"/>
            <p:nvPr/>
          </p:nvSpPr>
          <p:spPr>
            <a:xfrm>
              <a:off x="3150" y="517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TextBox 12"/>
            <p:cNvSpPr txBox="1"/>
            <p:nvPr/>
          </p:nvSpPr>
          <p:spPr>
            <a:xfrm>
              <a:off x="3150" y="5625"/>
              <a:ext cx="2814" cy="436"/>
            </a:xfrm>
            <a:prstGeom prst="rect">
              <a:avLst/>
            </a:prstGeom>
            <a:noFill/>
          </p:spPr>
          <p:txBody>
            <a:bodyPr wrap="square" lIns="0" tIns="0" rIns="0" bIns="0" rtlCol="0">
              <a:spAutoFit/>
            </a:bodyPr>
            <a:p>
              <a:pPr algn="l"/>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TextBox 13"/>
            <p:cNvSpPr txBox="1"/>
            <p:nvPr/>
          </p:nvSpPr>
          <p:spPr>
            <a:xfrm>
              <a:off x="3150" y="60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TextBox 14"/>
            <p:cNvSpPr txBox="1"/>
            <p:nvPr/>
          </p:nvSpPr>
          <p:spPr>
            <a:xfrm>
              <a:off x="3150" y="652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TextBox 15"/>
            <p:cNvSpPr txBox="1"/>
            <p:nvPr/>
          </p:nvSpPr>
          <p:spPr>
            <a:xfrm>
              <a:off x="3150" y="69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7 </a:t>
              </a:r>
              <a:r>
                <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0" name="组合 39"/>
            <p:cNvGrpSpPr/>
            <p:nvPr/>
          </p:nvGrpSpPr>
          <p:grpSpPr>
            <a:xfrm>
              <a:off x="2811" y="4612"/>
              <a:ext cx="225" cy="2926"/>
              <a:chOff x="2811" y="4725"/>
              <a:chExt cx="225" cy="2926"/>
            </a:xfrm>
          </p:grpSpPr>
          <p:cxnSp>
            <p:nvCxnSpPr>
              <p:cNvPr id="41" name="直接连接符 40"/>
              <p:cNvCxnSpPr/>
              <p:nvPr/>
            </p:nvCxnSpPr>
            <p:spPr>
              <a:xfrm rot="5400000">
                <a:off x="1350"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812"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812"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5626" y="4612"/>
              <a:ext cx="226" cy="2926"/>
              <a:chOff x="5626" y="4725"/>
              <a:chExt cx="226" cy="2926"/>
            </a:xfrm>
          </p:grpSpPr>
          <p:cxnSp>
            <p:nvCxnSpPr>
              <p:cNvPr id="68" name="直接连接符 67"/>
              <p:cNvCxnSpPr/>
              <p:nvPr/>
            </p:nvCxnSpPr>
            <p:spPr>
              <a:xfrm rot="5400000">
                <a:off x="4389"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626"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626"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71" name="AutoShape 45"/>
          <p:cNvSpPr>
            <a:spLocks noChangeArrowheads="1"/>
          </p:cNvSpPr>
          <p:nvPr/>
        </p:nvSpPr>
        <p:spPr bwMode="auto">
          <a:xfrm>
            <a:off x="5608074" y="2002459"/>
            <a:ext cx="540000" cy="215900"/>
          </a:xfrm>
          <a:prstGeom prst="rightArrow">
            <a:avLst>
              <a:gd name="adj1" fmla="val 50000"/>
              <a:gd name="adj2" fmla="val 83272"/>
            </a:avLst>
          </a:prstGeom>
        </p:spPr>
        <p:style>
          <a:lnRef idx="1">
            <a:schemeClr val="accent6"/>
          </a:lnRef>
          <a:fillRef idx="3">
            <a:schemeClr val="accent6"/>
          </a:fillRef>
          <a:effectRef idx="2">
            <a:schemeClr val="accent6"/>
          </a:effectRef>
          <a:fontRef idx="minor">
            <a:schemeClr val="lt1"/>
          </a:fontRef>
        </p:style>
        <p:txBody>
          <a:bodyPr wrap="none" anchor="ctr"/>
          <a:p>
            <a:endParaRPr lang="zh-CN" altLang="en-US">
              <a:cs typeface="楷体" panose="02010609060101010101" pitchFamily="49" charset="-122"/>
            </a:endParaRPr>
          </a:p>
        </p:txBody>
      </p:sp>
      <p:graphicFrame>
        <p:nvGraphicFramePr>
          <p:cNvPr id="72" name="Group 99"/>
          <p:cNvGraphicFramePr>
            <a:graphicFrameLocks noGrp="1"/>
          </p:cNvGraphicFramePr>
          <p:nvPr>
            <p:custDataLst>
              <p:tags r:id="rId1"/>
            </p:custDataLst>
          </p:nvPr>
        </p:nvGraphicFramePr>
        <p:xfrm>
          <a:off x="7350125" y="3288030"/>
          <a:ext cx="1512570" cy="3291840"/>
        </p:xfrm>
        <a:graphic>
          <a:graphicData uri="http://schemas.openxmlformats.org/drawingml/2006/table">
            <a:tbl>
              <a:tblPr/>
              <a:tblGrid>
                <a:gridCol w="504825"/>
                <a:gridCol w="502920"/>
                <a:gridCol w="504825"/>
              </a:tblGrid>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a:t>
                      </a:r>
                      <a:endParaRPr kumimoji="0" lang="en-US" altLang="zh-CN" sz="18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j</a:t>
                      </a:r>
                      <a:endParaRPr kumimoji="0" lang="en-US" altLang="zh-CN" sz="18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8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ij</a:t>
                      </a:r>
                      <a:endParaRPr kumimoji="0" lang="en-US" altLang="zh-CN" sz="18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76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8</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73" name="AutoShape 84"/>
          <p:cNvSpPr>
            <a:spLocks noChangeArrowheads="1"/>
          </p:cNvSpPr>
          <p:nvPr/>
        </p:nvSpPr>
        <p:spPr bwMode="auto">
          <a:xfrm>
            <a:off x="5864248" y="4941567"/>
            <a:ext cx="719138" cy="215900"/>
          </a:xfrm>
          <a:prstGeom prst="rightArrow">
            <a:avLst>
              <a:gd name="adj1" fmla="val 50000"/>
              <a:gd name="adj2" fmla="val 83272"/>
            </a:avLst>
          </a:prstGeom>
        </p:spPr>
        <p:style>
          <a:lnRef idx="1">
            <a:schemeClr val="accent6"/>
          </a:lnRef>
          <a:fillRef idx="3">
            <a:schemeClr val="accent6"/>
          </a:fillRef>
          <a:effectRef idx="2">
            <a:schemeClr val="accent6"/>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endParaRPr lang="zh-CN" altLang="en-US">
              <a:cs typeface="楷体" panose="02010609060101010101" pitchFamily="49" charset="-122"/>
              <a:sym typeface="+mn-ea"/>
            </a:endParaRPr>
          </a:p>
        </p:txBody>
      </p:sp>
      <p:sp>
        <p:nvSpPr>
          <p:cNvPr id="74" name="Text Box 85"/>
          <p:cNvSpPr txBox="1">
            <a:spLocks noChangeArrowheads="1"/>
          </p:cNvSpPr>
          <p:nvPr/>
        </p:nvSpPr>
        <p:spPr bwMode="auto">
          <a:xfrm>
            <a:off x="1616383" y="1557965"/>
            <a:ext cx="459740" cy="1441450"/>
          </a:xfrm>
          <a:prstGeom prst="rect">
            <a:avLst/>
          </a:prstGeom>
          <a:noFill/>
          <a:ln w="9525">
            <a:noFill/>
            <a:miter lim="800000"/>
          </a:ln>
          <a:effectLst/>
        </p:spPr>
        <p:txBody>
          <a:bodyPr vert="eaVert">
            <a:spAutoFit/>
          </a:bodyPr>
          <a:p>
            <a:pPr algn="l">
              <a:spcBef>
                <a:spcPct val="50000"/>
              </a:spcBef>
            </a:pPr>
            <a:r>
              <a:rPr lang="zh-CN" altLang="en-US" sz="1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增加元素</a:t>
            </a:r>
            <a:endParaRPr lang="zh-CN" altLang="en-US" sz="1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5" name="表格 74"/>
          <p:cNvGraphicFramePr>
            <a:graphicFrameLocks noGrp="1"/>
          </p:cNvGraphicFramePr>
          <p:nvPr/>
        </p:nvGraphicFramePr>
        <p:xfrm>
          <a:off x="7392035" y="5092065"/>
          <a:ext cx="1428750" cy="431165"/>
        </p:xfrm>
        <a:graphic>
          <a:graphicData uri="http://schemas.openxmlformats.org/drawingml/2006/table">
            <a:tbl>
              <a:tblPr firstRow="1" bandRow="1">
                <a:tableStyleId>{5C22544A-7EE6-4342-B048-85BDC9FD1C3A}</a:tableStyleId>
              </a:tblPr>
              <a:tblGrid>
                <a:gridCol w="476250"/>
                <a:gridCol w="476250"/>
                <a:gridCol w="476250"/>
              </a:tblGrid>
              <a:tr h="431165">
                <a:tc>
                  <a:txBody>
                    <a:bodyPr/>
                    <a:p>
                      <a:pPr algn="ctr"/>
                      <a:r>
                        <a:rPr lang="en-US" altLang="zh-CN" dirty="0"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3</a:t>
                      </a:r>
                      <a:endParaRPr lang="en-US" altLang="zh-CN" dirty="0"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endParaRPr>
                    </a:p>
                  </a:txBody>
                  <a:tcPr>
                    <a:solidFill>
                      <a:srgbClr val="FF0000"/>
                    </a:solidFill>
                  </a:tcPr>
                </a:tc>
                <a:tc>
                  <a:txBody>
                    <a:bodyPr/>
                    <a:p>
                      <a:pPr algn="ctr"/>
                      <a:r>
                        <a:rPr lang="en-US" altLang="zh-CN" dirty="0"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5</a:t>
                      </a:r>
                      <a:endParaRPr lang="en-US" altLang="zh-CN" dirty="0"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endParaRPr>
                    </a:p>
                  </a:txBody>
                  <a:tcPr>
                    <a:solidFill>
                      <a:srgbClr val="FF0000"/>
                    </a:solidFill>
                  </a:tcPr>
                </a:tc>
                <a:tc>
                  <a:txBody>
                    <a:bodyPr/>
                    <a:p>
                      <a:pPr algn="ctr"/>
                      <a:r>
                        <a:rPr lang="en-US" altLang="zh-CN" dirty="0"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rPr>
                        <a:t>8</a:t>
                      </a:r>
                      <a:endParaRPr lang="en-US" altLang="zh-CN" dirty="0" smtClean="0">
                        <a:solidFill>
                          <a:schemeClr val="bg1"/>
                        </a:solidFill>
                        <a:latin typeface="微软雅黑" panose="020B0503020204020204" pitchFamily="34" charset="-122"/>
                        <a:ea typeface="微软雅黑" panose="020B0503020204020204" pitchFamily="34" charset="-122"/>
                        <a:cs typeface="楷体" panose="02010609060101010101" pitchFamily="49" charset="-122"/>
                      </a:endParaRPr>
                    </a:p>
                  </a:txBody>
                  <a:tcPr>
                    <a:solidFill>
                      <a:srgbClr val="FF0000"/>
                    </a:solidFill>
                  </a:tcPr>
                </a:tc>
              </a:tr>
            </a:tbl>
          </a:graphicData>
        </a:graphic>
      </p:graphicFrame>
      <p:grpSp>
        <p:nvGrpSpPr>
          <p:cNvPr id="76" name="组合 43"/>
          <p:cNvGrpSpPr/>
          <p:nvPr/>
        </p:nvGrpSpPr>
        <p:grpSpPr>
          <a:xfrm>
            <a:off x="4468507" y="2204073"/>
            <a:ext cx="4465649" cy="281611"/>
            <a:chOff x="3463937" y="1701788"/>
            <a:chExt cx="4465649" cy="281611"/>
          </a:xfrm>
        </p:grpSpPr>
        <p:cxnSp>
          <p:nvCxnSpPr>
            <p:cNvPr id="77" name="直接箭头连接符 76"/>
            <p:cNvCxnSpPr>
              <a:stCxn id="78" idx="3"/>
              <a:endCxn id="79" idx="1"/>
            </p:cNvCxnSpPr>
            <p:nvPr/>
          </p:nvCxnSpPr>
          <p:spPr>
            <a:xfrm flipV="1">
              <a:off x="3680789" y="1840048"/>
              <a:ext cx="4030980" cy="444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8" name="Text Box 44"/>
            <p:cNvSpPr txBox="1">
              <a:spLocks noChangeArrowheads="1"/>
            </p:cNvSpPr>
            <p:nvPr/>
          </p:nvSpPr>
          <p:spPr bwMode="auto">
            <a:xfrm>
              <a:off x="3463937" y="1706539"/>
              <a:ext cx="217487" cy="276860"/>
            </a:xfrm>
            <a:prstGeom prst="rect">
              <a:avLst/>
            </a:prstGeom>
          </p:spPr>
          <p:style>
            <a:lnRef idx="3">
              <a:schemeClr val="lt1"/>
            </a:lnRef>
            <a:fillRef idx="1">
              <a:schemeClr val="accent6"/>
            </a:fillRef>
            <a:effectRef idx="1">
              <a:schemeClr val="accent6"/>
            </a:effectRef>
            <a:fontRef idx="minor">
              <a:schemeClr val="lt1"/>
            </a:fontRef>
          </p:style>
          <p:txBody>
            <a:bodyPr lIns="0" tIns="0" rIns="0" bIns="0">
              <a:spAutoFit/>
            </a:bodyPr>
            <a:p>
              <a:pPr>
                <a:spcBef>
                  <a:spcPct val="50000"/>
                </a:spcBef>
              </a:pPr>
              <a:r>
                <a:rPr lang="en-US" altLang="zh-CN" sz="1800" dirty="0">
                  <a:solidFill>
                    <a:srgbClr val="FF0000"/>
                  </a:solidFill>
                  <a:latin typeface="微软雅黑" panose="020B0503020204020204" pitchFamily="34" charset="-122"/>
                  <a:ea typeface="微软雅黑" panose="020B0503020204020204" pitchFamily="34" charset="-122"/>
                  <a:cs typeface="楷体" panose="02010609060101010101" pitchFamily="49" charset="-122"/>
                </a:rPr>
                <a:t>0</a:t>
              </a:r>
              <a:endParaRPr lang="en-US" altLang="zh-CN" sz="1800" dirty="0">
                <a:solidFill>
                  <a:srgbClr val="FF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79" name="Text Box 44"/>
            <p:cNvSpPr txBox="1">
              <a:spLocks noChangeArrowheads="1"/>
            </p:cNvSpPr>
            <p:nvPr/>
          </p:nvSpPr>
          <p:spPr bwMode="auto">
            <a:xfrm>
              <a:off x="7712099" y="1701788"/>
              <a:ext cx="217487" cy="276860"/>
            </a:xfrm>
            <a:prstGeom prst="rect">
              <a:avLst/>
            </a:prstGeom>
          </p:spPr>
          <p:style>
            <a:lnRef idx="3">
              <a:schemeClr val="lt1"/>
            </a:lnRef>
            <a:fillRef idx="1">
              <a:schemeClr val="accent6"/>
            </a:fillRef>
            <a:effectRef idx="1">
              <a:schemeClr val="accent6"/>
            </a:effectRef>
            <a:fontRef idx="minor">
              <a:schemeClr val="lt1"/>
            </a:fontRef>
          </p:style>
          <p:txBody>
            <a:bodyPr lIns="0" tIns="0" rIns="0" bIns="0">
              <a:spAutoFit/>
            </a:bodyPr>
            <a:p>
              <a:pPr>
                <a:spcBef>
                  <a:spcPct val="50000"/>
                </a:spcBef>
              </a:pPr>
              <a:r>
                <a:rPr lang="en-US" altLang="zh-CN" sz="1800" dirty="0">
                  <a:solidFill>
                    <a:srgbClr val="FF0000"/>
                  </a:solidFill>
                  <a:latin typeface="微软雅黑" panose="020B0503020204020204" pitchFamily="34" charset="-122"/>
                  <a:ea typeface="微软雅黑" panose="020B0503020204020204" pitchFamily="34" charset="-122"/>
                  <a:cs typeface="楷体" panose="02010609060101010101" pitchFamily="49" charset="-122"/>
                </a:rPr>
                <a:t>8</a:t>
              </a:r>
              <a:endParaRPr lang="en-US" altLang="zh-CN" sz="1800" dirty="0">
                <a:solidFill>
                  <a:srgbClr val="FF0000"/>
                </a:solidFill>
                <a:latin typeface="微软雅黑" panose="020B0503020204020204" pitchFamily="34" charset="-122"/>
                <a:ea typeface="微软雅黑" panose="020B0503020204020204" pitchFamily="34" charset="-122"/>
                <a:cs typeface="楷体" panose="02010609060101010101" pitchFamily="49" charset="-122"/>
              </a:endParaRPr>
            </a:p>
          </p:txBody>
        </p:sp>
      </p:grpSp>
      <p:graphicFrame>
        <p:nvGraphicFramePr>
          <p:cNvPr id="80" name="Group 47"/>
          <p:cNvGraphicFramePr>
            <a:graphicFrameLocks noGrp="1"/>
          </p:cNvGraphicFramePr>
          <p:nvPr>
            <p:custDataLst>
              <p:tags r:id="rId2"/>
            </p:custDataLst>
          </p:nvPr>
        </p:nvGraphicFramePr>
        <p:xfrm>
          <a:off x="3703955" y="3359150"/>
          <a:ext cx="1670050" cy="3242310"/>
        </p:xfrm>
        <a:graphic>
          <a:graphicData uri="http://schemas.openxmlformats.org/drawingml/2006/table">
            <a:tbl>
              <a:tblPr/>
              <a:tblGrid>
                <a:gridCol w="556895"/>
                <a:gridCol w="556260"/>
                <a:gridCol w="556895"/>
              </a:tblGrid>
              <a:tr h="43434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a:t>
                      </a:r>
                      <a:endPar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j</a:t>
                      </a:r>
                      <a:endParaRPr kumimoji="0" lang="en-US" altLang="zh-CN" sz="20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20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ij</a:t>
                      </a:r>
                      <a:endParaRPr kumimoji="0" lang="en-US" altLang="zh-CN" sz="20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solidFill>
                  </a:tcPr>
                </a:tc>
              </a:tr>
              <a:tr h="40132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132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068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132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132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068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132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81" name="Text Box 100"/>
          <p:cNvSpPr txBox="1">
            <a:spLocks noChangeArrowheads="1"/>
          </p:cNvSpPr>
          <p:nvPr/>
        </p:nvSpPr>
        <p:spPr bwMode="auto">
          <a:xfrm>
            <a:off x="696278" y="878523"/>
            <a:ext cx="8353425" cy="398780"/>
          </a:xfrm>
          <a:prstGeom prst="rect">
            <a:avLst/>
          </a:prstGeom>
          <a:noFill/>
          <a:ln w="9525">
            <a:noFill/>
            <a:miter lim="800000"/>
          </a:ln>
          <a:effectLst/>
        </p:spPr>
        <p:txBody>
          <a:bodyPr>
            <a:spAutoFit/>
          </a:bodyPr>
          <a:p>
            <a:pPr algn="just">
              <a:spcBef>
                <a:spcPct val="50000"/>
              </a:spcBef>
            </a:pPr>
            <a:r>
              <a:rPr kumimoji="1" lang="en-US" altLang="zh-CN" sz="2000" smtClean="0">
                <a:solidFill>
                  <a:schemeClr val="accent6"/>
                </a:solidFill>
                <a:latin typeface="微软雅黑" panose="020B0503020204020204" pitchFamily="34" charset="-122"/>
                <a:ea typeface="微软雅黑" panose="020B0503020204020204" pitchFamily="34" charset="-122"/>
                <a:cs typeface="楷体" panose="02010609060101010101" pitchFamily="49" charset="-122"/>
              </a:rPr>
              <a:t>② </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将</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一个</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元素修改为非</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值</a:t>
            </a:r>
            <a:r>
              <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。如</a:t>
            </a:r>
            <a:r>
              <a:rPr kumimoji="1" lang="en-US" altLang="zh-CN" sz="2000" i="1"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0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[3</a:t>
            </a:r>
            <a:r>
              <a:rPr kumimoji="1" lang="en-US"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][5]=8</a:t>
            </a:r>
            <a:endParaRPr kumimoji="1" lang="en-US"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2066895" y="2281855"/>
            <a:ext cx="8572560" cy="274574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p>
            <a:pPr algn="l">
              <a:lnSpc>
                <a:spcPts val="2300"/>
              </a:lnSpc>
            </a:pPr>
            <a:r>
              <a:rPr kumimoji="1" lang="nb-NO"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bool </a:t>
            </a:r>
            <a:r>
              <a:rPr kumimoji="1" lang="nb-NO"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Value</a:t>
            </a:r>
            <a:r>
              <a:rPr kumimoji="1" lang="nb-NO"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(TSMatrix &amp;t,ElemType x,int i,int j)</a:t>
            </a:r>
            <a:endParaRPr kumimoji="1" lang="nb-NO"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nb-NO"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int </a:t>
            </a:r>
            <a:r>
              <a:rPr kumimoji="1" lang="nb-NO"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k=0,k1;</a:t>
            </a:r>
            <a:endParaRPr kumimoji="1" lang="nb-NO"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20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if </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&gt;=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t.rows</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 j&gt;=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t.cols</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return </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false</a:t>
            </a:r>
            <a:r>
              <a:rPr kumimoji="1" lang="en-US" altLang="zh-CN" sz="20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00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20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失败时返回</a:t>
            </a:r>
            <a:r>
              <a:rPr kumimoji="1" lang="en-US" altLang="zh-CN" sz="2000" dirty="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false</a:t>
            </a:r>
            <a:endParaRPr kumimoji="1" lang="en-US" altLang="zh-CN" sz="2000" dirty="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endPar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20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while </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(k&lt;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t.nums</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&amp;&amp; </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&gt;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t.data</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[k].r) </a:t>
            </a:r>
            <a:r>
              <a:rPr kumimoji="1" lang="en-US" altLang="zh-CN" sz="2000">
                <a:solidFill>
                  <a:srgbClr val="C00000"/>
                </a:solidFill>
                <a:latin typeface="微软雅黑" panose="020B0503020204020204" pitchFamily="34" charset="-122"/>
                <a:ea typeface="微软雅黑" panose="020B0503020204020204" pitchFamily="34" charset="-122"/>
                <a:cs typeface="楷体" panose="02010609060101010101" pitchFamily="49" charset="-122"/>
              </a:rPr>
              <a:t>k</a:t>
            </a:r>
            <a:r>
              <a:rPr kumimoji="1" lang="en-US" altLang="zh-CN" sz="200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20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查找行</a:t>
            </a:r>
            <a:endParaRPr kumimoji="1" lang="zh-CN" altLang="en-US" sz="20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zh-CN" altLang="en-US" sz="20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while </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(k&lt;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t.nums</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&amp;&amp; </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t.data</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[k].r </a:t>
            </a:r>
            <a:endPar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&amp;&amp; j&gt;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t.data</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[k].c</a:t>
            </a:r>
            <a:r>
              <a:rPr kumimoji="1" lang="en-US" altLang="zh-CN" sz="200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00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k</a:t>
            </a:r>
            <a:r>
              <a:rPr kumimoji="1" lang="en-US"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0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200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20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查找</a:t>
            </a:r>
            <a:r>
              <a:rPr kumimoji="1" lang="zh-CN" altLang="en-US" sz="2000" dirty="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列</a:t>
            </a:r>
            <a:endParaRPr kumimoji="1" lang="en-US" altLang="zh-CN" sz="2000" dirty="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endParaRPr kumimoji="1" lang="en-US" altLang="zh-CN" sz="2000" dirty="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5" name="组合 10"/>
          <p:cNvGrpSpPr/>
          <p:nvPr/>
        </p:nvGrpSpPr>
        <p:grpSpPr>
          <a:xfrm>
            <a:off x="2495523" y="3644646"/>
            <a:ext cx="6357982" cy="1993763"/>
            <a:chOff x="928662" y="2143116"/>
            <a:chExt cx="6357982" cy="1993763"/>
          </a:xfrm>
        </p:grpSpPr>
        <p:sp>
          <p:nvSpPr>
            <p:cNvPr id="8" name="矩形 7"/>
            <p:cNvSpPr/>
            <p:nvPr/>
          </p:nvSpPr>
          <p:spPr>
            <a:xfrm>
              <a:off x="928662" y="2143116"/>
              <a:ext cx="6357982" cy="1214446"/>
            </a:xfrm>
            <a:prstGeom prst="rect">
              <a:avLst/>
            </a:prstGeom>
            <a:solidFill>
              <a:schemeClr val="accent1">
                <a:alpha val="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cxnSp>
          <p:nvCxnSpPr>
            <p:cNvPr id="9" name="直接箭头连接符 8"/>
            <p:cNvCxnSpPr/>
            <p:nvPr/>
          </p:nvCxnSpPr>
          <p:spPr>
            <a:xfrm rot="16200000" flipH="1">
              <a:off x="3867212" y="3571876"/>
              <a:ext cx="42863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6"/>
            <p:cNvSpPr txBox="1"/>
            <p:nvPr/>
          </p:nvSpPr>
          <p:spPr>
            <a:xfrm>
              <a:off x="2786050" y="3768579"/>
              <a:ext cx="2928958" cy="368300"/>
            </a:xfrm>
            <a:prstGeom prst="rect">
              <a:avLst/>
            </a:prstGeom>
            <a:noFill/>
          </p:spPr>
          <p:txBody>
            <a:bodyPr wrap="square" rtlCol="0">
              <a:spAutoFit/>
            </a:bodyPr>
            <a:p>
              <a:pPr algn="l"/>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在</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t</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中按行、列号查找</a:t>
              </a:r>
              <a:endPar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sp>
        <p:nvSpPr>
          <p:cNvPr id="11" name="Text Box 6"/>
          <p:cNvSpPr txBox="1">
            <a:spLocks noChangeArrowheads="1"/>
          </p:cNvSpPr>
          <p:nvPr/>
        </p:nvSpPr>
        <p:spPr bwMode="auto">
          <a:xfrm>
            <a:off x="2067215" y="1628118"/>
            <a:ext cx="1892283" cy="460375"/>
          </a:xfrm>
          <a:prstGeom prst="rect">
            <a:avLst/>
          </a:prstGeom>
          <a:noFill/>
          <a:ln w="9525">
            <a:noFill/>
            <a:miter lim="800000"/>
          </a:ln>
          <a:effectLst/>
        </p:spPr>
        <p:txBody>
          <a:bodyPr wrap="square">
            <a:spAutoFit/>
          </a:bodyPr>
          <a:p>
            <a:pPr algn="l"/>
            <a:r>
              <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算法如下：</a:t>
            </a:r>
            <a:endParaRPr kumimoji="1" lang="zh-CN" altLang="en-US"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1" name="Text Box 100"/>
          <p:cNvSpPr txBox="1">
            <a:spLocks noChangeArrowheads="1"/>
          </p:cNvSpPr>
          <p:nvPr/>
        </p:nvSpPr>
        <p:spPr bwMode="auto">
          <a:xfrm>
            <a:off x="983298" y="1022033"/>
            <a:ext cx="8353425" cy="398780"/>
          </a:xfrm>
          <a:prstGeom prst="rect">
            <a:avLst/>
          </a:prstGeom>
          <a:noFill/>
          <a:ln w="9525">
            <a:noFill/>
            <a:miter lim="800000"/>
          </a:ln>
          <a:effectLst/>
        </p:spPr>
        <p:txBody>
          <a:bodyPr>
            <a:spAutoFit/>
          </a:bodyPr>
          <a:p>
            <a:pPr algn="just">
              <a:spcBef>
                <a:spcPct val="50000"/>
              </a:spcBef>
            </a:pPr>
            <a:r>
              <a:rPr kumimoji="1" lang="en-US" altLang="zh-CN" sz="2000" smtClean="0">
                <a:solidFill>
                  <a:schemeClr val="accent6"/>
                </a:solidFill>
                <a:latin typeface="微软雅黑" panose="020B0503020204020204" pitchFamily="34" charset="-122"/>
                <a:ea typeface="微软雅黑" panose="020B0503020204020204" pitchFamily="34" charset="-122"/>
                <a:cs typeface="楷体" panose="02010609060101010101" pitchFamily="49" charset="-122"/>
              </a:rPr>
              <a:t>② </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将</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一个</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元素修改为非</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值</a:t>
            </a:r>
            <a:r>
              <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。如</a:t>
            </a:r>
            <a:r>
              <a:rPr kumimoji="1" lang="en-US" altLang="zh-CN" sz="2000" i="1"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20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[3</a:t>
            </a:r>
            <a:r>
              <a:rPr kumimoji="1" lang="en-US"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][5]=8</a:t>
            </a:r>
            <a:endParaRPr kumimoji="1" lang="en-US" altLang="zh-CN"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2063750" y="1340466"/>
            <a:ext cx="7605736" cy="4567555"/>
          </a:xfrm>
          <a:prstGeom prst="rect">
            <a:avLst/>
          </a:prstGeom>
        </p:spPr>
        <p:style>
          <a:lnRef idx="2">
            <a:schemeClr val="accent6"/>
          </a:lnRef>
          <a:fillRef idx="1">
            <a:schemeClr val="lt1"/>
          </a:fillRef>
          <a:effectRef idx="0">
            <a:schemeClr val="accent6"/>
          </a:effectRef>
          <a:fontRef idx="minor">
            <a:schemeClr val="dk1"/>
          </a:fontRef>
        </p:style>
        <p:txBody>
          <a:bodyPr wrap="square" tIns="36000" bIns="108000">
            <a:spAutoFit/>
          </a:bodyPr>
          <a:p>
            <a:pPr algn="l">
              <a:lnSpc>
                <a:spcPts val="2300"/>
              </a:lnSpc>
            </a:pPr>
            <a:endPar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[k].r==</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&amp;&amp;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[k].c==j) </a:t>
            </a:r>
            <a:r>
              <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存在这样的元素</a:t>
            </a:r>
            <a:endParaRPr kumimoji="1"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t.data[k</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].d=x;</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endPar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不存在这样的元素时插入一个元素</a:t>
            </a:r>
            <a:endPar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zh-CN" altLang="en-US"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nb-NO"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nb-NO"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for (k1=t.nums-1;k1&gt;=k;k1--)</a:t>
            </a:r>
            <a:endParaRPr kumimoji="1" lang="nb-NO"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nb-NO"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pt-BR"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t.data[k1+1</a:t>
            </a:r>
            <a:r>
              <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].r=t.data[k1].r;</a:t>
            </a:r>
            <a:endPar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pt-BR"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pt-BR"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t.data[k1+1</a:t>
            </a:r>
            <a:r>
              <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].c=t.data[k1].c;</a:t>
            </a:r>
            <a:endPar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pt-BR"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pt-BR"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t.data[k1+1</a:t>
            </a:r>
            <a:r>
              <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].d=t.data[k1].d;</a:t>
            </a:r>
            <a:endPar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t.data[k].r=i;t.data[k].c=j;t.data[k].d=x;</a:t>
            </a:r>
            <a:endPar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pt-BR"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t.nums</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return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true;</a:t>
            </a: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成功时返回</a:t>
            </a:r>
            <a:r>
              <a:rPr kumimoji="1" lang="en-US" altLang="zh-CN"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true</a:t>
            </a:r>
            <a:endParaRPr kumimoji="1" lang="en-US" altLang="zh-CN"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1" name="组合 10"/>
          <p:cNvGrpSpPr/>
          <p:nvPr/>
        </p:nvGrpSpPr>
        <p:grpSpPr>
          <a:xfrm>
            <a:off x="2376687" y="1399214"/>
            <a:ext cx="8078470" cy="1313180"/>
            <a:chOff x="636787" y="773104"/>
            <a:chExt cx="8078470" cy="1313180"/>
          </a:xfrm>
        </p:grpSpPr>
        <p:sp>
          <p:nvSpPr>
            <p:cNvPr id="12" name="矩形 11"/>
            <p:cNvSpPr/>
            <p:nvPr/>
          </p:nvSpPr>
          <p:spPr>
            <a:xfrm>
              <a:off x="636787" y="1000108"/>
              <a:ext cx="7143800" cy="785818"/>
            </a:xfrm>
            <a:prstGeom prst="rect">
              <a:avLst/>
            </a:prstGeom>
            <a:solidFill>
              <a:schemeClr val="accent1">
                <a:alpha val="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楷体" panose="02010609060101010101" pitchFamily="49" charset="-122"/>
              </a:endParaRPr>
            </a:p>
          </p:txBody>
        </p:sp>
        <p:cxnSp>
          <p:nvCxnSpPr>
            <p:cNvPr id="14" name="直接连接符 13"/>
            <p:cNvCxnSpPr/>
            <p:nvPr/>
          </p:nvCxnSpPr>
          <p:spPr>
            <a:xfrm flipV="1">
              <a:off x="7780587" y="1357298"/>
              <a:ext cx="577627" cy="2265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Text Box 88"/>
            <p:cNvSpPr txBox="1">
              <a:spLocks noChangeArrowheads="1"/>
            </p:cNvSpPr>
            <p:nvPr/>
          </p:nvSpPr>
          <p:spPr bwMode="auto">
            <a:xfrm>
              <a:off x="8255517" y="773104"/>
              <a:ext cx="459740" cy="1313180"/>
            </a:xfrm>
            <a:prstGeom prst="rect">
              <a:avLst/>
            </a:prstGeom>
            <a:noFill/>
            <a:ln w="9525">
              <a:noFill/>
              <a:miter lim="800000"/>
            </a:ln>
            <a:effectLst/>
          </p:spPr>
          <p:txBody>
            <a:bodyPr vert="eaVert" wrap="square">
              <a:spAutoFit/>
            </a:bodyPr>
            <a:p>
              <a:pPr algn="l">
                <a:spcBef>
                  <a:spcPct val="50000"/>
                </a:spcBef>
              </a:pPr>
              <a:r>
                <a:rPr lang="zh-CN" altLang="en-US" sz="1800" spc="3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修改元素</a:t>
              </a:r>
              <a:endParaRPr lang="zh-CN" altLang="en-US" sz="1800" spc="3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8" name="组合 11"/>
          <p:cNvGrpSpPr/>
          <p:nvPr/>
        </p:nvGrpSpPr>
        <p:grpSpPr>
          <a:xfrm>
            <a:off x="2890498" y="2788412"/>
            <a:ext cx="7493368" cy="2214578"/>
            <a:chOff x="1000099" y="2285992"/>
            <a:chExt cx="7493368" cy="2214578"/>
          </a:xfrm>
        </p:grpSpPr>
        <p:sp>
          <p:nvSpPr>
            <p:cNvPr id="19" name="矩形 18"/>
            <p:cNvSpPr/>
            <p:nvPr/>
          </p:nvSpPr>
          <p:spPr>
            <a:xfrm>
              <a:off x="1000099" y="2285992"/>
              <a:ext cx="5707417" cy="2214578"/>
            </a:xfrm>
            <a:prstGeom prst="rect">
              <a:avLst/>
            </a:prstGeom>
            <a:solidFill>
              <a:schemeClr val="accent1">
                <a:alpha val="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楷体" panose="02010609060101010101" pitchFamily="49" charset="-122"/>
              </a:endParaRPr>
            </a:p>
          </p:txBody>
        </p:sp>
        <p:cxnSp>
          <p:nvCxnSpPr>
            <p:cNvPr id="20" name="直接连接符 19"/>
            <p:cNvCxnSpPr>
              <a:stCxn id="19" idx="3"/>
              <a:endCxn id="21" idx="1"/>
            </p:cNvCxnSpPr>
            <p:nvPr/>
          </p:nvCxnSpPr>
          <p:spPr>
            <a:xfrm flipV="1">
              <a:off x="6707516" y="3357721"/>
              <a:ext cx="1326515" cy="3556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 Box 85"/>
            <p:cNvSpPr txBox="1">
              <a:spLocks noChangeArrowheads="1"/>
            </p:cNvSpPr>
            <p:nvPr/>
          </p:nvSpPr>
          <p:spPr bwMode="auto">
            <a:xfrm>
              <a:off x="8033727" y="2714620"/>
              <a:ext cx="459740" cy="1285884"/>
            </a:xfrm>
            <a:prstGeom prst="rect">
              <a:avLst/>
            </a:prstGeom>
            <a:noFill/>
            <a:ln w="9525">
              <a:noFill/>
              <a:miter lim="800000"/>
            </a:ln>
            <a:effectLst/>
          </p:spPr>
          <p:txBody>
            <a:bodyPr vert="eaVert" wrap="square">
              <a:spAutoFit/>
            </a:bodyPr>
            <a:p>
              <a:pPr algn="l">
                <a:spcBef>
                  <a:spcPct val="50000"/>
                </a:spcBef>
              </a:pPr>
              <a:r>
                <a:rPr lang="zh-CN" altLang="en-US" sz="1800" spc="3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增加元素</a:t>
              </a:r>
              <a:endParaRPr lang="zh-CN" altLang="en-US" sz="1800" spc="3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xEl>
                                              <p:pRg st="8" end="8"/>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12" end="12"/>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nodeType="clickEffect">
                                  <p:stCondLst>
                                    <p:cond delay="0"/>
                                  </p:stCondLst>
                                  <p:childTnLst>
                                    <p:animEffect transition="out" filter="wipe(down)">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571461" y="1305954"/>
            <a:ext cx="11049077" cy="808990"/>
          </a:xfrm>
          <a:prstGeom prst="rect">
            <a:avLst/>
          </a:prstGeom>
          <a:noFill/>
          <a:ln w="9525">
            <a:noFill/>
            <a:miter lim="800000"/>
          </a:ln>
          <a:effectLst/>
        </p:spPr>
        <p:txBody>
          <a:bodyPr wrap="square">
            <a:spAutoFit/>
          </a:bodyPr>
          <a:lstStyle/>
          <a:p>
            <a:pPr algn="l">
              <a:lnSpc>
                <a:spcPts val="2800"/>
              </a:lnSpc>
            </a:pPr>
            <a:r>
              <a:rPr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　　一</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列的</a:t>
            </a:r>
            <a:r>
              <a:rPr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二</a:t>
            </a:r>
            <a:r>
              <a:rPr lang="zh-CN" altLang="en-US" sz="2665">
                <a:solidFill>
                  <a:srgbClr val="C00000"/>
                </a:solidFill>
                <a:latin typeface="微软雅黑" panose="020B0503020204020204" pitchFamily="34" charset="-122"/>
                <a:ea typeface="微软雅黑" panose="020B0503020204020204" pitchFamily="34" charset="-122"/>
                <a:cs typeface="楷体" panose="02010609060101010101" pitchFamily="49" charset="-122"/>
              </a:rPr>
              <a:t>维数</a:t>
            </a:r>
            <a:r>
              <a:rPr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组</a:t>
            </a:r>
            <a:r>
              <a:rPr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可以</a:t>
            </a:r>
            <a:r>
              <a:rPr lang="zh-CN" altLang="en-US" sz="2665">
                <a:solidFill>
                  <a:schemeClr val="tx1"/>
                </a:solidFill>
                <a:latin typeface="微软雅黑" panose="020B0503020204020204" pitchFamily="34" charset="-122"/>
                <a:ea typeface="微软雅黑" panose="020B0503020204020204" pitchFamily="34" charset="-122"/>
                <a:cs typeface="楷体" panose="02010609060101010101" pitchFamily="49" charset="-122"/>
              </a:rPr>
              <a:t>看作是每个数据元素都是相同类型的一维数组的一维数组</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0" name="Text Box 5"/>
          <p:cNvSpPr txBox="1">
            <a:spLocks noChangeArrowheads="1"/>
          </p:cNvSpPr>
          <p:nvPr/>
        </p:nvSpPr>
        <p:spPr bwMode="auto">
          <a:xfrm>
            <a:off x="767715" y="5229225"/>
            <a:ext cx="6320790" cy="625475"/>
          </a:xfrm>
          <a:prstGeom prst="rect">
            <a:avLst/>
          </a:prstGeom>
          <a:noFill/>
          <a:ln w="9525">
            <a:noFill/>
            <a:miter lim="800000"/>
          </a:ln>
          <a:effectLst/>
        </p:spPr>
        <p:txBody>
          <a:bodyPr wrap="square">
            <a:spAutoFit/>
          </a:bodyPr>
          <a:lstStyle/>
          <a:p>
            <a:pPr marL="342900" indent="-342900" algn="l">
              <a:lnSpc>
                <a:spcPct val="130000"/>
              </a:lnSpc>
              <a:buFont typeface="Wingdings" panose="05000000000000000000" charset="0"/>
              <a:buChar char="Ø"/>
            </a:pPr>
            <a:r>
              <a:rPr lang="zh-CN" altLang="en-US"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由此</a:t>
            </a:r>
            <a:r>
              <a:rPr lang="zh-CN" altLang="en-US" sz="2665">
                <a:solidFill>
                  <a:schemeClr val="tx1"/>
                </a:solidFill>
                <a:latin typeface="微软雅黑" panose="020B0503020204020204" pitchFamily="34" charset="-122"/>
                <a:ea typeface="微软雅黑" panose="020B0503020204020204" pitchFamily="34" charset="-122"/>
                <a:cs typeface="Consolas" panose="020B0609020204030204" pitchFamily="49" charset="0"/>
              </a:rPr>
              <a:t>看出，多维数组是线性表的推广。</a:t>
            </a:r>
            <a:endParaRPr lang="zh-CN" altLang="en-US" sz="2665">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0" name="组合 39"/>
          <p:cNvGrpSpPr/>
          <p:nvPr/>
        </p:nvGrpSpPr>
        <p:grpSpPr>
          <a:xfrm>
            <a:off x="6000324" y="2473923"/>
            <a:ext cx="5810291" cy="571300"/>
            <a:chOff x="4286248" y="1895765"/>
            <a:chExt cx="4357718" cy="428475"/>
          </a:xfrm>
        </p:grpSpPr>
        <p:sp>
          <p:nvSpPr>
            <p:cNvPr id="13" name="右箭头 12"/>
            <p:cNvSpPr/>
            <p:nvPr/>
          </p:nvSpPr>
          <p:spPr>
            <a:xfrm>
              <a:off x="4286248" y="2000240"/>
              <a:ext cx="642942" cy="324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3200">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sp>
          <p:nvSpPr>
            <p:cNvPr id="11" name="TextBox 10"/>
            <p:cNvSpPr txBox="1"/>
            <p:nvPr/>
          </p:nvSpPr>
          <p:spPr>
            <a:xfrm>
              <a:off x="5000628" y="1895765"/>
              <a:ext cx="3643338" cy="376238"/>
            </a:xfrm>
            <a:prstGeom prst="rect">
              <a:avLst/>
            </a:prstGeom>
            <a:noFill/>
          </p:spPr>
          <p:txBody>
            <a:bodyPr wrap="square"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sz="2665"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m</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endPar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grpSp>
      <p:grpSp>
        <p:nvGrpSpPr>
          <p:cNvPr id="41" name="组合 40"/>
          <p:cNvGrpSpPr/>
          <p:nvPr/>
        </p:nvGrpSpPr>
        <p:grpSpPr>
          <a:xfrm>
            <a:off x="7263981" y="3272782"/>
            <a:ext cx="4857784" cy="2891997"/>
            <a:chOff x="5072066" y="2715254"/>
            <a:chExt cx="3643338" cy="2168998"/>
          </a:xfrm>
        </p:grpSpPr>
        <p:grpSp>
          <p:nvGrpSpPr>
            <p:cNvPr id="17" name="组合 16"/>
            <p:cNvGrpSpPr/>
            <p:nvPr/>
          </p:nvGrpSpPr>
          <p:grpSpPr>
            <a:xfrm>
              <a:off x="5072066" y="3143248"/>
              <a:ext cx="3643338" cy="1741004"/>
              <a:chOff x="5072066" y="3143248"/>
              <a:chExt cx="3643338" cy="1741004"/>
            </a:xfrm>
          </p:grpSpPr>
          <p:sp>
            <p:nvSpPr>
              <p:cNvPr id="8" name="TextBox 7"/>
              <p:cNvSpPr txBox="1"/>
              <p:nvPr/>
            </p:nvSpPr>
            <p:spPr>
              <a:xfrm>
                <a:off x="5500694" y="4143380"/>
                <a:ext cx="1000132" cy="345281"/>
              </a:xfrm>
              <a:prstGeom prst="rect">
                <a:avLst/>
              </a:prstGeom>
              <a:noFill/>
            </p:spPr>
            <p:txBody>
              <a:bodyPr wrap="square" rtlCol="0">
                <a:spAutoFit/>
              </a:bodyPr>
              <a:lstStyle/>
              <a:p>
                <a:pPr algn="l"/>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12" name="TextBox 11"/>
              <p:cNvSpPr txBox="1"/>
              <p:nvPr/>
            </p:nvSpPr>
            <p:spPr>
              <a:xfrm>
                <a:off x="5072066" y="3143248"/>
                <a:ext cx="3643338" cy="345281"/>
              </a:xfrm>
              <a:prstGeom prst="rect">
                <a:avLst/>
              </a:prstGeom>
              <a:noFill/>
            </p:spPr>
            <p:txBody>
              <a:bodyPr wrap="square" rtlCol="0">
                <a:spAutoFit/>
              </a:bodyPr>
              <a:lstStyle/>
              <a:p>
                <a:pPr algn="l"/>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1,2</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1,</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n</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endPar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14" name="TextBox 13"/>
              <p:cNvSpPr txBox="1"/>
              <p:nvPr/>
            </p:nvSpPr>
            <p:spPr>
              <a:xfrm>
                <a:off x="5072066" y="3610277"/>
                <a:ext cx="3643338" cy="345281"/>
              </a:xfrm>
              <a:prstGeom prst="rect">
                <a:avLst/>
              </a:prstGeom>
              <a:noFill/>
            </p:spPr>
            <p:txBody>
              <a:bodyPr wrap="square" rtlCol="0">
                <a:spAutoFit/>
              </a:bodyPr>
              <a:lstStyle/>
              <a:p>
                <a:pPr algn="l"/>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2,2</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2,</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n</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endPar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15" name="TextBox 14"/>
              <p:cNvSpPr txBox="1"/>
              <p:nvPr/>
            </p:nvSpPr>
            <p:spPr>
              <a:xfrm>
                <a:off x="5072066" y="4538971"/>
                <a:ext cx="3643338" cy="345281"/>
              </a:xfrm>
              <a:prstGeom prst="rect">
                <a:avLst/>
              </a:prstGeom>
              <a:noFill/>
            </p:spPr>
            <p:txBody>
              <a:bodyPr wrap="square" rtlCol="0">
                <a:spAutoFit/>
              </a:bodyPr>
              <a:lstStyle/>
              <a:p>
                <a:pPr algn="l"/>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m</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n</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 ]</a:t>
                </a:r>
                <a:endPar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grpSp>
        <p:sp>
          <p:nvSpPr>
            <p:cNvPr id="16" name="下箭头 15"/>
            <p:cNvSpPr/>
            <p:nvPr/>
          </p:nvSpPr>
          <p:spPr>
            <a:xfrm>
              <a:off x="6500826" y="2715254"/>
              <a:ext cx="214314" cy="428628"/>
            </a:xfrm>
            <a:prstGeom prst="downArrow">
              <a:avLst/>
            </a:prstGeom>
            <a:gradFill>
              <a:gsLst>
                <a:gs pos="0">
                  <a:schemeClr val="accent6">
                    <a:tint val="50000"/>
                    <a:satMod val="300000"/>
                  </a:schemeClr>
                </a:gs>
                <a:gs pos="35000">
                  <a:srgbClr val="FFC000"/>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665">
                <a:solidFill>
                  <a:schemeClr val="tx1"/>
                </a:solidFill>
                <a:latin typeface="楷体" panose="02010609060101010101" pitchFamily="49" charset="-122"/>
                <a:ea typeface="楷体" panose="02010609060101010101" pitchFamily="49" charset="-122"/>
                <a:cs typeface="Consolas" panose="020B0609020204030204" pitchFamily="49" charset="0"/>
              </a:endParaRPr>
            </a:p>
          </p:txBody>
        </p:sp>
      </p:grpSp>
      <p:grpSp>
        <p:nvGrpSpPr>
          <p:cNvPr id="18" name="组合 17"/>
          <p:cNvGrpSpPr/>
          <p:nvPr/>
        </p:nvGrpSpPr>
        <p:grpSpPr>
          <a:xfrm>
            <a:off x="1047500" y="2459547"/>
            <a:ext cx="4641264" cy="2353749"/>
            <a:chOff x="1928794" y="3475038"/>
            <a:chExt cx="3480948" cy="1765312"/>
          </a:xfrm>
        </p:grpSpPr>
        <p:sp>
          <p:nvSpPr>
            <p:cNvPr id="19" name="TextBox 18"/>
            <p:cNvSpPr txBox="1"/>
            <p:nvPr/>
          </p:nvSpPr>
          <p:spPr>
            <a:xfrm>
              <a:off x="1928794" y="4000504"/>
              <a:ext cx="571504" cy="683895"/>
            </a:xfrm>
            <a:prstGeom prst="rect">
              <a:avLst/>
            </a:prstGeom>
            <a:noFill/>
          </p:spPr>
          <p:txBody>
            <a:bodyPr wrap="square"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 </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0" name="直接连接符 19"/>
            <p:cNvCxnSpPr/>
            <p:nvPr/>
          </p:nvCxnSpPr>
          <p:spPr>
            <a:xfrm rot="5400000">
              <a:off x="1785124" y="4331500"/>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643174" y="3487738"/>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643174" y="5200662"/>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86050" y="3519074"/>
              <a:ext cx="714380" cy="307658"/>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3428992" y="3519074"/>
              <a:ext cx="714380" cy="307658"/>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24"/>
            <p:cNvSpPr txBox="1"/>
            <p:nvPr/>
          </p:nvSpPr>
          <p:spPr>
            <a:xfrm>
              <a:off x="4643438" y="3519074"/>
              <a:ext cx="714380" cy="307658"/>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25"/>
            <p:cNvSpPr txBox="1"/>
            <p:nvPr/>
          </p:nvSpPr>
          <p:spPr>
            <a:xfrm>
              <a:off x="4071934" y="3500438"/>
              <a:ext cx="571504" cy="307658"/>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27" name="TextBox 26"/>
            <p:cNvSpPr txBox="1"/>
            <p:nvPr/>
          </p:nvSpPr>
          <p:spPr>
            <a:xfrm>
              <a:off x="2786050" y="3947702"/>
              <a:ext cx="714380" cy="307658"/>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3428992" y="3947702"/>
              <a:ext cx="714380" cy="307658"/>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2,2</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TextBox 28"/>
            <p:cNvSpPr txBox="1"/>
            <p:nvPr/>
          </p:nvSpPr>
          <p:spPr>
            <a:xfrm>
              <a:off x="4643438" y="3947702"/>
              <a:ext cx="714380" cy="307658"/>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29"/>
            <p:cNvSpPr txBox="1"/>
            <p:nvPr/>
          </p:nvSpPr>
          <p:spPr>
            <a:xfrm>
              <a:off x="4071934" y="3929066"/>
              <a:ext cx="571504" cy="307658"/>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sp>
          <p:nvSpPr>
            <p:cNvPr id="31" name="TextBox 30"/>
            <p:cNvSpPr txBox="1"/>
            <p:nvPr/>
          </p:nvSpPr>
          <p:spPr>
            <a:xfrm>
              <a:off x="2786050" y="4809720"/>
              <a:ext cx="714380" cy="307658"/>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TextBox 31"/>
            <p:cNvSpPr txBox="1"/>
            <p:nvPr/>
          </p:nvSpPr>
          <p:spPr>
            <a:xfrm>
              <a:off x="3428992" y="4809720"/>
              <a:ext cx="714380" cy="307658"/>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TextBox 32"/>
            <p:cNvSpPr txBox="1"/>
            <p:nvPr/>
          </p:nvSpPr>
          <p:spPr>
            <a:xfrm>
              <a:off x="4643438" y="4809720"/>
              <a:ext cx="714380" cy="307658"/>
            </a:xfrm>
            <a:prstGeom prst="rect">
              <a:avLst/>
            </a:prstGeom>
            <a:noFill/>
          </p:spPr>
          <p:txBody>
            <a:bodyPr wrap="square" lIns="0" tIns="0" rIns="0" bIns="0" rtlCol="0">
              <a:spAutoFit/>
            </a:bodyPr>
            <a:lstStyle/>
            <a:p>
              <a:r>
                <a:rPr lang="en-US" altLang="zh-CN" sz="2665" i="1"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665"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665" i="1" baseline="-2500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TextBox 33"/>
            <p:cNvSpPr txBox="1"/>
            <p:nvPr/>
          </p:nvSpPr>
          <p:spPr>
            <a:xfrm>
              <a:off x="4071934" y="4791084"/>
              <a:ext cx="571504" cy="307658"/>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cxnSp>
          <p:nvCxnSpPr>
            <p:cNvPr id="35" name="直接连接符 34"/>
            <p:cNvCxnSpPr/>
            <p:nvPr/>
          </p:nvCxnSpPr>
          <p:spPr>
            <a:xfrm rot="5400000">
              <a:off x="4537868" y="4369600"/>
              <a:ext cx="1714512"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265742" y="3525838"/>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265742" y="5238762"/>
              <a:ext cx="144000" cy="1588"/>
            </a:xfrm>
            <a:prstGeom prst="line">
              <a:avLst/>
            </a:prstGeom>
            <a:ln w="3810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28926" y="4357694"/>
              <a:ext cx="571504" cy="307658"/>
            </a:xfrm>
            <a:prstGeom prst="rect">
              <a:avLst/>
            </a:prstGeom>
            <a:noFill/>
          </p:spPr>
          <p:txBody>
            <a:bodyPr wrap="square" lIns="0" tIns="0" rIns="0" bIns="0" rtlCol="0">
              <a:spAutoFit/>
            </a:bodyPr>
            <a:lstStyle/>
            <a:p>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a:t>
              </a:r>
              <a:endParaRPr lang="en-US" altLang="zh-CN" sz="2665" i="1" baseline="-25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grpSp>
      <p:sp>
        <p:nvSpPr>
          <p:cNvPr id="4"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720852" y="931840"/>
            <a:ext cx="8501090" cy="398780"/>
          </a:xfrm>
          <a:prstGeom prst="rect">
            <a:avLst/>
          </a:prstGeom>
          <a:noFill/>
          <a:ln w="9525">
            <a:noFill/>
            <a:miter lim="800000"/>
          </a:ln>
          <a:effectLst/>
        </p:spPr>
        <p:txBody>
          <a:bodyPr wrap="square">
            <a:spAutoFit/>
          </a:bodyPr>
          <a:p>
            <a:pPr algn="just">
              <a:spcBef>
                <a:spcPct val="50000"/>
              </a:spcBef>
            </a:pPr>
            <a:r>
              <a:rPr kumimoji="1" lang="zh-CN" altLang="en-US" sz="2000" smtClean="0">
                <a:solidFill>
                  <a:srgbClr val="C00000"/>
                </a:solidFill>
                <a:latin typeface="微软雅黑" panose="020B0503020204020204" pitchFamily="34" charset="-122"/>
                <a:ea typeface="微软雅黑" panose="020B0503020204020204" pitchFamily="34" charset="-122"/>
                <a:cs typeface="思源黑体 CN Bold" panose="020B0800000000000000" charset="-122"/>
              </a:rPr>
              <a:t>（</a:t>
            </a:r>
            <a:r>
              <a:rPr kumimoji="1" lang="en-US" altLang="zh-CN" sz="2000">
                <a:solidFill>
                  <a:srgbClr val="C00000"/>
                </a:solidFill>
                <a:latin typeface="微软雅黑" panose="020B0503020204020204" pitchFamily="34" charset="-122"/>
                <a:ea typeface="微软雅黑" panose="020B0503020204020204" pitchFamily="34" charset="-122"/>
                <a:cs typeface="思源黑体 CN Bold" panose="020B0800000000000000" charset="-122"/>
              </a:rPr>
              <a:t>3</a:t>
            </a:r>
            <a:r>
              <a:rPr kumimoji="1" lang="zh-CN" altLang="en-US" sz="2000">
                <a:solidFill>
                  <a:srgbClr val="C00000"/>
                </a:solidFill>
                <a:latin typeface="微软雅黑" panose="020B0503020204020204" pitchFamily="34" charset="-122"/>
                <a:ea typeface="微软雅黑" panose="020B0503020204020204" pitchFamily="34" charset="-122"/>
                <a:cs typeface="思源黑体 CN Bold" panose="020B0800000000000000" charset="-122"/>
              </a:rPr>
              <a:t>）将指定位置的元素值赋给变量</a:t>
            </a:r>
            <a:r>
              <a:rPr kumimoji="1" lang="zh-CN" altLang="en-US" sz="200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2000">
                <a:solidFill>
                  <a:schemeClr val="tx1"/>
                </a:solidFill>
                <a:latin typeface="微软雅黑" panose="020B0503020204020204" pitchFamily="34" charset="-122"/>
                <a:ea typeface="微软雅黑" panose="020B0503020204020204" pitchFamily="34" charset="-122"/>
                <a:cs typeface="Consolas" panose="020B0609020204030204" pitchFamily="49" charset="0"/>
              </a:rPr>
              <a:t>执行</a:t>
            </a:r>
            <a:r>
              <a:rPr kumimoji="1" lang="en-US" altLang="zh-CN" sz="20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x</a:t>
            </a:r>
            <a:r>
              <a:rPr kumimoji="1" lang="en-US" altLang="zh-CN" sz="200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kumimoji="1" lang="en-US" altLang="zh-CN" sz="200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200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2000" i="1">
                <a:solidFill>
                  <a:srgbClr val="C00000"/>
                </a:solidFill>
                <a:latin typeface="微软雅黑" panose="020B0503020204020204" pitchFamily="34" charset="-122"/>
                <a:ea typeface="微软雅黑" panose="020B0503020204020204" pitchFamily="34" charset="-122"/>
                <a:cs typeface="Consolas" panose="020B0609020204030204" pitchFamily="49" charset="0"/>
              </a:rPr>
              <a:t>j</a:t>
            </a:r>
            <a:r>
              <a:rPr kumimoji="1" lang="en-US" altLang="zh-CN" sz="200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200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endParaRPr kumimoji="1" lang="en-US" altLang="zh-CN" sz="2000">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 Box 3"/>
          <p:cNvSpPr txBox="1">
            <a:spLocks noChangeArrowheads="1"/>
          </p:cNvSpPr>
          <p:nvPr/>
        </p:nvSpPr>
        <p:spPr bwMode="auto">
          <a:xfrm>
            <a:off x="1863696" y="1914994"/>
            <a:ext cx="7715304" cy="451548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p>
            <a:pPr algn="l">
              <a:lnSpc>
                <a:spcPts val="2300"/>
              </a:lnSpc>
            </a:pP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bool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Assign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TSMatrix</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t,ElemType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j)</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k=0;</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if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t.rows</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j&gt;=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t.cols</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false;	</a:t>
            </a:r>
            <a:r>
              <a:rPr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失败时返回</a:t>
            </a:r>
            <a:r>
              <a:rPr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false</a:t>
            </a:r>
            <a:endParaRPr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endParaRPr lang="en-US" altLang="zh-CN"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while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t.nums</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&amp;&amp;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[k].r) </a:t>
            </a:r>
            <a:r>
              <a:rPr lang="en-US" altLang="zh-CN"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查找行</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zh-CN" altLang="en-US"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while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t.nums</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&amp;&amp;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[k].r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&amp;&amp; j&gt;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[k].c</a:t>
            </a:r>
            <a:r>
              <a:rPr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查找</a:t>
            </a:r>
            <a:r>
              <a:rPr lang="zh-CN" altLang="en-US"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列</a:t>
            </a:r>
            <a:endParaRPr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endParaRPr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zh-CN" altLang="en-US"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if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[k].r==</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&amp;&amp;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[k].c==j)</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t.data</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[k].d;</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x=0</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zh-CN" altLang="en-US"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return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true;	</a:t>
            </a:r>
            <a:r>
              <a:rPr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成功时返回</a:t>
            </a:r>
            <a:r>
              <a:rPr lang="en-US" altLang="zh-CN"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true</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 Box 4"/>
          <p:cNvSpPr txBox="1">
            <a:spLocks noChangeArrowheads="1"/>
          </p:cNvSpPr>
          <p:nvPr/>
        </p:nvSpPr>
        <p:spPr bwMode="auto">
          <a:xfrm>
            <a:off x="1831340" y="1411269"/>
            <a:ext cx="8351838" cy="398780"/>
          </a:xfrm>
          <a:prstGeom prst="rect">
            <a:avLst/>
          </a:prstGeom>
          <a:noFill/>
          <a:ln w="38100" algn="ctr">
            <a:noFill/>
            <a:miter lim="800000"/>
          </a:ln>
          <a:effectLst/>
        </p:spPr>
        <p:txBody>
          <a:bodyPr>
            <a:spAutoFit/>
          </a:bodyPr>
          <a:p>
            <a:pPr algn="just">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先在三元组</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t</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中找到指定的位置，再将该处的元素值赋给</a:t>
            </a:r>
            <a:r>
              <a:rPr kumimoji="1" lang="en-US" altLang="zh-CN" sz="2000" i="1"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x</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18" name="组合 18"/>
          <p:cNvGrpSpPr/>
          <p:nvPr/>
        </p:nvGrpSpPr>
        <p:grpSpPr>
          <a:xfrm>
            <a:off x="2149449" y="3272316"/>
            <a:ext cx="8286807" cy="1000132"/>
            <a:chOff x="817507" y="2800332"/>
            <a:chExt cx="8398896" cy="1000132"/>
          </a:xfrm>
        </p:grpSpPr>
        <p:sp>
          <p:nvSpPr>
            <p:cNvPr id="19" name="矩形 18"/>
            <p:cNvSpPr/>
            <p:nvPr/>
          </p:nvSpPr>
          <p:spPr>
            <a:xfrm>
              <a:off x="817507" y="2800332"/>
              <a:ext cx="6429420" cy="1000132"/>
            </a:xfrm>
            <a:prstGeom prst="rect">
              <a:avLst/>
            </a:prstGeom>
            <a:solidFill>
              <a:schemeClr val="accent1">
                <a:alpha val="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onsolas" panose="020B0609020204030204" pitchFamily="49" charset="0"/>
                <a:cs typeface="Consolas" panose="020B0609020204030204" pitchFamily="49" charset="0"/>
              </a:endParaRPr>
            </a:p>
          </p:txBody>
        </p:sp>
        <p:sp>
          <p:nvSpPr>
            <p:cNvPr id="20" name="TextBox 7"/>
            <p:cNvSpPr txBox="1"/>
            <p:nvPr/>
          </p:nvSpPr>
          <p:spPr>
            <a:xfrm>
              <a:off x="7644799" y="2935057"/>
              <a:ext cx="1571604" cy="645160"/>
            </a:xfrm>
            <a:prstGeom prst="rect">
              <a:avLst/>
            </a:prstGeom>
            <a:noFill/>
          </p:spPr>
          <p:txBody>
            <a:bodyPr wrap="square" rtlCol="0">
              <a:spAutoFit/>
            </a:bodyPr>
            <a:p>
              <a:pPr algn="l"/>
              <a:r>
                <a:rPr lang="zh-CN" altLang="en-US"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在</a:t>
              </a:r>
              <a:r>
                <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中按行、列号查找</a:t>
              </a:r>
              <a:endParaRPr lang="zh-CN" altLang="en-US"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1" name="直接连接符 20"/>
            <p:cNvCxnSpPr/>
            <p:nvPr/>
          </p:nvCxnSpPr>
          <p:spPr>
            <a:xfrm>
              <a:off x="7273053" y="3303051"/>
              <a:ext cx="329619"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 name="组合 19"/>
          <p:cNvGrpSpPr/>
          <p:nvPr/>
        </p:nvGrpSpPr>
        <p:grpSpPr>
          <a:xfrm>
            <a:off x="2220886" y="4750075"/>
            <a:ext cx="7929618" cy="645160"/>
            <a:chOff x="785786" y="4039693"/>
            <a:chExt cx="7929618" cy="645160"/>
          </a:xfrm>
        </p:grpSpPr>
        <p:sp>
          <p:nvSpPr>
            <p:cNvPr id="23" name="矩形 22"/>
            <p:cNvSpPr/>
            <p:nvPr/>
          </p:nvSpPr>
          <p:spPr>
            <a:xfrm>
              <a:off x="785786" y="4143380"/>
              <a:ext cx="5715040" cy="428628"/>
            </a:xfrm>
            <a:prstGeom prst="rect">
              <a:avLst/>
            </a:prstGeom>
            <a:solidFill>
              <a:schemeClr val="accent1">
                <a:alpha val="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latin typeface="Consolas" panose="020B0609020204030204" pitchFamily="49" charset="0"/>
                <a:cs typeface="Consolas" panose="020B0609020204030204" pitchFamily="49" charset="0"/>
              </a:endParaRPr>
            </a:p>
          </p:txBody>
        </p:sp>
        <p:sp>
          <p:nvSpPr>
            <p:cNvPr id="24" name="TextBox 11"/>
            <p:cNvSpPr txBox="1"/>
            <p:nvPr/>
          </p:nvSpPr>
          <p:spPr>
            <a:xfrm>
              <a:off x="7500990" y="4039693"/>
              <a:ext cx="1214414" cy="645160"/>
            </a:xfrm>
            <a:prstGeom prst="rect">
              <a:avLst/>
            </a:prstGeom>
            <a:noFill/>
          </p:spPr>
          <p:txBody>
            <a:bodyPr wrap="square" rtlCol="0">
              <a:spAutoFit/>
            </a:bodyPr>
            <a:p>
              <a:pPr algn="l"/>
              <a:r>
                <a:rPr lang="zh-CN" altLang="en-US"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找到了非</a:t>
              </a:r>
              <a:r>
                <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的元素</a:t>
              </a:r>
              <a:endParaRPr lang="zh-CN" altLang="en-US"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5" name="直接连接符 24"/>
            <p:cNvCxnSpPr>
              <a:stCxn id="23" idx="3"/>
              <a:endCxn id="24" idx="1"/>
            </p:cNvCxnSpPr>
            <p:nvPr/>
          </p:nvCxnSpPr>
          <p:spPr>
            <a:xfrm>
              <a:off x="6500191" y="4358329"/>
              <a:ext cx="1000760" cy="381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组合 20"/>
          <p:cNvGrpSpPr/>
          <p:nvPr/>
        </p:nvGrpSpPr>
        <p:grpSpPr>
          <a:xfrm>
            <a:off x="2220886" y="5591987"/>
            <a:ext cx="8216004" cy="645160"/>
            <a:chOff x="785786" y="4929515"/>
            <a:chExt cx="8216004" cy="645160"/>
          </a:xfrm>
        </p:grpSpPr>
        <p:sp>
          <p:nvSpPr>
            <p:cNvPr id="27" name="矩形 26"/>
            <p:cNvSpPr/>
            <p:nvPr/>
          </p:nvSpPr>
          <p:spPr>
            <a:xfrm>
              <a:off x="785786" y="5072074"/>
              <a:ext cx="5715040" cy="357190"/>
            </a:xfrm>
            <a:prstGeom prst="rect">
              <a:avLst/>
            </a:prstGeom>
            <a:solidFill>
              <a:schemeClr val="accent1">
                <a:alpha val="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latin typeface="Consolas" panose="020B0609020204030204" pitchFamily="49" charset="0"/>
                <a:cs typeface="Consolas" panose="020B0609020204030204" pitchFamily="49" charset="0"/>
              </a:endParaRPr>
            </a:p>
          </p:txBody>
        </p:sp>
        <p:sp>
          <p:nvSpPr>
            <p:cNvPr id="28" name="TextBox 15"/>
            <p:cNvSpPr txBox="1"/>
            <p:nvPr/>
          </p:nvSpPr>
          <p:spPr>
            <a:xfrm>
              <a:off x="7644500" y="4929515"/>
              <a:ext cx="1357290" cy="645160"/>
            </a:xfrm>
            <a:prstGeom prst="rect">
              <a:avLst/>
            </a:prstGeom>
            <a:noFill/>
          </p:spPr>
          <p:txBody>
            <a:bodyPr wrap="square" rtlCol="0">
              <a:spAutoFit/>
            </a:bodyPr>
            <a:p>
              <a:pPr algn="l"/>
              <a:r>
                <a:rPr lang="zh-CN" altLang="en-US"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没有找到：为</a:t>
              </a:r>
              <a:r>
                <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元素</a:t>
              </a:r>
              <a:endParaRPr lang="zh-CN" altLang="en-US"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9" name="直接连接符 28"/>
            <p:cNvCxnSpPr>
              <a:stCxn id="27" idx="3"/>
            </p:cNvCxnSpPr>
            <p:nvPr/>
          </p:nvCxnSpPr>
          <p:spPr>
            <a:xfrm>
              <a:off x="6500826" y="5250669"/>
              <a:ext cx="104399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nodeType="clickEffect">
                                  <p:stCondLst>
                                    <p:cond delay="0"/>
                                  </p:stCondLst>
                                  <p:childTnLst>
                                    <p:animEffect transition="out" filter="wipe(down)">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
                                            <p:txEl>
                                              <p:pRg st="11" end="11"/>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9">
                                            <p:txEl>
                                              <p:pRg st="12" end="12"/>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74503" y="2203120"/>
            <a:ext cx="8572560" cy="3274695"/>
          </a:xfrm>
          <a:prstGeom prst="rect">
            <a:avLst/>
          </a:prstGeom>
        </p:spPr>
        <p:style>
          <a:lnRef idx="1">
            <a:schemeClr val="accent6"/>
          </a:lnRef>
          <a:fillRef idx="2">
            <a:schemeClr val="accent6"/>
          </a:fillRef>
          <a:effectRef idx="1">
            <a:schemeClr val="accent6"/>
          </a:effectRef>
          <a:fontRef idx="minor">
            <a:schemeClr val="dk1"/>
          </a:fontRef>
        </p:style>
        <p:txBody>
          <a:bodyPr wrap="square" tIns="144000" bIns="144000">
            <a:spAutoFit/>
          </a:bodyPr>
          <a:p>
            <a:pPr algn="just">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kumimoji="1" lang="en-US" altLang="zh-CN" sz="1800" dirty="0" err="1"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DispMat</a:t>
            </a:r>
            <a:r>
              <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TSMatrix</a:t>
            </a:r>
            <a:r>
              <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90000"/>
              </a:lnSpc>
              <a:spcBef>
                <a:spcPct val="50000"/>
              </a:spcBef>
            </a:pP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9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if (</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t.nums</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&lt;=0) return;</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9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n",t.rows,t.cols,t.nums</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9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------------------\n");</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9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for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0;i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t.nums;i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90000"/>
              </a:lnSpc>
              <a:spcBef>
                <a:spcPct val="50000"/>
              </a:spcBef>
            </a:pP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printf</a:t>
            </a: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t%d\t%d\t%d\n“,t.data[i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r,t.data</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kumimoji="1" lang="en-US" altLang="zh-CN" sz="180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c,t.data[i</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90000"/>
              </a:lnSpc>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2007206" y="1002644"/>
            <a:ext cx="3168650" cy="398780"/>
          </a:xfrm>
          <a:prstGeom prst="rect">
            <a:avLst/>
          </a:prstGeom>
          <a:noFill/>
          <a:ln w="38100" algn="ctr">
            <a:noFill/>
            <a:miter lim="800000"/>
          </a:ln>
          <a:effectLst/>
        </p:spPr>
        <p:txBody>
          <a:bodyPr>
            <a:spAutoFit/>
          </a:bodyPr>
          <a:p>
            <a:pPr algn="l"/>
            <a:r>
              <a:rPr kumimoji="1" lang="zh-CN" altLang="en-US"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a:t>
            </a:r>
            <a:r>
              <a:rPr kumimoji="1" lang="en-US" altLang="zh-CN"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4</a:t>
            </a:r>
            <a:r>
              <a:rPr kumimoji="1" lang="zh-CN" altLang="en-US"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）输出三元组    </a:t>
            </a:r>
            <a:endParaRPr kumimoji="1" lang="zh-CN" altLang="en-US"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endParaRPr>
          </a:p>
        </p:txBody>
      </p:sp>
      <p:sp>
        <p:nvSpPr>
          <p:cNvPr id="4" name="Text Box 4"/>
          <p:cNvSpPr txBox="1">
            <a:spLocks noChangeArrowheads="1"/>
          </p:cNvSpPr>
          <p:nvPr/>
        </p:nvSpPr>
        <p:spPr bwMode="auto">
          <a:xfrm>
            <a:off x="2045653" y="1554480"/>
            <a:ext cx="6175389" cy="398780"/>
          </a:xfrm>
          <a:prstGeom prst="rect">
            <a:avLst/>
          </a:prstGeom>
          <a:noFill/>
          <a:ln w="38100" algn="ctr">
            <a:noFill/>
            <a:miter lim="800000"/>
          </a:ln>
          <a:effectLst/>
        </p:spPr>
        <p:txBody>
          <a:bodyPr wrap="square">
            <a:spAutoFit/>
          </a:bodyPr>
          <a:p>
            <a:pPr algn="l">
              <a:spcBef>
                <a:spcPct val="50000"/>
              </a:spcBef>
            </a:pP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从头到尾扫描三元组</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t</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，依次输出元素值</a:t>
            </a:r>
            <a:r>
              <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77944" y="1389922"/>
            <a:ext cx="8677306" cy="645160"/>
          </a:xfrm>
          <a:prstGeom prst="rect">
            <a:avLst/>
          </a:prstGeom>
          <a:noFill/>
          <a:ln w="9525">
            <a:noFill/>
            <a:miter lim="800000"/>
          </a:ln>
          <a:effectLst/>
        </p:spPr>
        <p:txBody>
          <a:bodyPr wrap="square">
            <a:spAutoFit/>
          </a:bodyPr>
          <a:p>
            <a:pPr algn="just">
              <a:lnSpc>
                <a:spcPct val="100000"/>
              </a:lnSpc>
              <a:spcBef>
                <a:spcPts val="0"/>
              </a:spcBef>
            </a:pPr>
            <a:r>
              <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对于一个</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的矩阵</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1800" i="1" baseline="-30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kumimoji="1" lang="en-US" altLang="zh-CN" sz="1800" baseline="-30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i="1" baseline="-30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，其转置矩阵是一个</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的矩阵</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kumimoji="1" lang="en-US" altLang="zh-CN" sz="1800" i="1" baseline="-30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sz="1800" baseline="-30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i="1" baseline="-30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满足</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kumimoji="1" lang="en-US" altLang="zh-CN" sz="1800" i="1" baseline="-30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i,j</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sz="1800" i="1" baseline="-30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j,i</a:t>
            </a:r>
            <a:r>
              <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，其中</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j</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aphicFrame>
        <p:nvGraphicFramePr>
          <p:cNvPr id="3" name="Group 5"/>
          <p:cNvGraphicFramePr>
            <a:graphicFrameLocks noGrp="1"/>
          </p:cNvGraphicFramePr>
          <p:nvPr>
            <p:custDataLst>
              <p:tags r:id="rId1"/>
            </p:custDataLst>
          </p:nvPr>
        </p:nvGraphicFramePr>
        <p:xfrm>
          <a:off x="3254375" y="3985260"/>
          <a:ext cx="1445260" cy="2753995"/>
        </p:xfrm>
        <a:graphic>
          <a:graphicData uri="http://schemas.openxmlformats.org/drawingml/2006/table">
            <a:tbl>
              <a:tblPr/>
              <a:tblGrid>
                <a:gridCol w="485140"/>
                <a:gridCol w="483870"/>
                <a:gridCol w="476250"/>
              </a:tblGrid>
              <a:tr h="407035">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a:t>
                      </a:r>
                      <a:endParaRPr kumimoji="0" lang="en-US" altLang="zh-CN" sz="16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60000"/>
                        <a:lumOff val="40000"/>
                      </a:schemeClr>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j</a:t>
                      </a:r>
                      <a:endParaRPr kumimoji="0" lang="en-US" altLang="zh-CN" sz="16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60000"/>
                        <a:lumOff val="40000"/>
                      </a:schemeClr>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a</a:t>
                      </a:r>
                      <a:r>
                        <a:rPr kumimoji="0" lang="en-US" altLang="zh-CN" sz="16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ij</a:t>
                      </a:r>
                      <a:endParaRPr kumimoji="0" lang="en-US" altLang="zh-CN" sz="1600" b="1" i="1" u="none" strike="noStrike" cap="none" normalizeH="0" baseline="-2500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60000"/>
                        <a:lumOff val="40000"/>
                      </a:schemeClr>
                    </a:solid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17" name="Group 44"/>
          <p:cNvGraphicFramePr>
            <a:graphicFrameLocks noGrp="1"/>
          </p:cNvGraphicFramePr>
          <p:nvPr>
            <p:custDataLst>
              <p:tags r:id="rId2"/>
            </p:custDataLst>
          </p:nvPr>
        </p:nvGraphicFramePr>
        <p:xfrm>
          <a:off x="7507605" y="4076700"/>
          <a:ext cx="1552575" cy="2682240"/>
        </p:xfrm>
        <a:graphic>
          <a:graphicData uri="http://schemas.openxmlformats.org/drawingml/2006/table">
            <a:tbl>
              <a:tblPr/>
              <a:tblGrid>
                <a:gridCol w="508635"/>
                <a:gridCol w="525780"/>
                <a:gridCol w="518160"/>
              </a:tblGrid>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a:t>
                      </a:r>
                      <a:endParaRPr kumimoji="0" lang="en-US" altLang="zh-CN" sz="1600" b="1" i="1" u="none" strike="noStrike" cap="none" normalizeH="0" baseline="0" dirty="0" err="1"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60000"/>
                        <a:lumOff val="40000"/>
                      </a:schemeClr>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j</a:t>
                      </a:r>
                      <a:endParaRPr kumimoji="0" lang="en-US" altLang="zh-CN" sz="1600" b="1" i="1" u="none" strike="noStrike" cap="none" normalizeH="0" baseline="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60000"/>
                        <a:lumOff val="40000"/>
                      </a:schemeClr>
                    </a:solid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1" u="none" strike="noStrike" cap="none" normalizeH="0" baseline="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b</a:t>
                      </a:r>
                      <a:r>
                        <a:rPr kumimoji="0" lang="en-US" altLang="zh-CN" sz="1600" b="1" i="1" u="none" strike="noStrike" cap="none" normalizeH="0" baseline="-2500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rPr>
                        <a:t>ij</a:t>
                      </a:r>
                      <a:endParaRPr kumimoji="0" lang="en-US" altLang="zh-CN" sz="1600" b="1" i="1" u="none" strike="noStrike" cap="none" normalizeH="0" baseline="-25000" dirty="0" smtClean="0">
                        <a:ln>
                          <a:noFill/>
                        </a:ln>
                        <a:solidFill>
                          <a:srgbClr val="C00000"/>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60000"/>
                        <a:lumOff val="40000"/>
                      </a:schemeClr>
                    </a:solid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2</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0</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1</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3</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7</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5280">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6</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5</a:t>
                      </a:r>
                      <a:endParaRPr kumimoji="0" lang="en-US" alt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rPr>
                        <a:t>4</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Consolas" panose="020B0609020204030204" pitchFamily="49"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8" name="AutoShape 82"/>
          <p:cNvSpPr>
            <a:spLocks noChangeArrowheads="1"/>
          </p:cNvSpPr>
          <p:nvPr/>
        </p:nvSpPr>
        <p:spPr bwMode="auto">
          <a:xfrm>
            <a:off x="5506717" y="2860666"/>
            <a:ext cx="720725" cy="360363"/>
          </a:xfrm>
          <a:prstGeom prst="rightArrow">
            <a:avLst>
              <a:gd name="adj1" fmla="val 50000"/>
              <a:gd name="adj2" fmla="val 50000"/>
            </a:avLst>
          </a:prstGeom>
        </p:spPr>
        <p:style>
          <a:lnRef idx="1">
            <a:schemeClr val="accent6"/>
          </a:lnRef>
          <a:fillRef idx="3">
            <a:schemeClr val="accent6"/>
          </a:fillRef>
          <a:effectRef idx="2">
            <a:schemeClr val="accent6"/>
          </a:effectRef>
          <a:fontRef idx="minor">
            <a:schemeClr val="lt1"/>
          </a:fontRef>
        </p:style>
        <p:txBody>
          <a:bodyPr wrap="none" anchor="ctr"/>
          <a:p>
            <a:endParaRPr lang="zh-CN" altLang="en-US">
              <a:cs typeface="楷体" panose="02010609060101010101" pitchFamily="49" charset="-122"/>
            </a:endParaRPr>
          </a:p>
        </p:txBody>
      </p:sp>
      <p:sp>
        <p:nvSpPr>
          <p:cNvPr id="19" name="AutoShape 83"/>
          <p:cNvSpPr>
            <a:spLocks noChangeArrowheads="1"/>
          </p:cNvSpPr>
          <p:nvPr/>
        </p:nvSpPr>
        <p:spPr bwMode="auto">
          <a:xfrm>
            <a:off x="5541626" y="5151778"/>
            <a:ext cx="720725" cy="360362"/>
          </a:xfrm>
          <a:prstGeom prst="rightArrow">
            <a:avLst>
              <a:gd name="adj1" fmla="val 50000"/>
              <a:gd name="adj2" fmla="val 50000"/>
            </a:avLst>
          </a:prstGeom>
        </p:spPr>
        <p:style>
          <a:lnRef idx="1">
            <a:schemeClr val="accent6"/>
          </a:lnRef>
          <a:fillRef idx="3">
            <a:schemeClr val="accent6"/>
          </a:fillRef>
          <a:effectRef idx="2">
            <a:schemeClr val="accent6"/>
          </a:effectRef>
          <a:fontRef idx="minor">
            <a:schemeClr val="lt1"/>
          </a:fontRef>
        </p:style>
        <p:txBody>
          <a:bodyPr wrap="none" anchor="ctr"/>
          <a:p>
            <a:endParaRPr lang="zh-CN" altLang="en-US">
              <a:cs typeface="楷体" panose="02010609060101010101" pitchFamily="49" charset="-122"/>
            </a:endParaRPr>
          </a:p>
        </p:txBody>
      </p:sp>
      <p:sp>
        <p:nvSpPr>
          <p:cNvPr id="20" name="Text Box 84"/>
          <p:cNvSpPr txBox="1">
            <a:spLocks noChangeArrowheads="1"/>
          </p:cNvSpPr>
          <p:nvPr/>
        </p:nvSpPr>
        <p:spPr bwMode="auto">
          <a:xfrm>
            <a:off x="1649065" y="932157"/>
            <a:ext cx="2520950" cy="398780"/>
          </a:xfrm>
          <a:prstGeom prst="rect">
            <a:avLst/>
          </a:prstGeom>
          <a:noFill/>
          <a:ln w="9525">
            <a:noFill/>
            <a:miter lim="800000"/>
          </a:ln>
          <a:effectLst/>
        </p:spPr>
        <p:txBody>
          <a:bodyPr>
            <a:spAutoFit/>
          </a:bodyPr>
          <a:p>
            <a:pPr algn="just">
              <a:spcBef>
                <a:spcPct val="50000"/>
              </a:spcBef>
            </a:pPr>
            <a:r>
              <a:rPr kumimoji="1" lang="en-US" altLang="zh-CN"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 </a:t>
            </a:r>
            <a:r>
              <a:rPr kumimoji="1" lang="zh-CN" altLang="en-US"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a:t>
            </a:r>
            <a:r>
              <a:rPr kumimoji="1" lang="en-US" altLang="zh-CN"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5</a:t>
            </a:r>
            <a:r>
              <a:rPr kumimoji="1" lang="zh-CN" altLang="en-US"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）矩阵转置</a:t>
            </a:r>
            <a:endParaRPr kumimoji="1" lang="zh-CN" altLang="en-US"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endParaRPr>
          </a:p>
        </p:txBody>
      </p:sp>
      <p:grpSp>
        <p:nvGrpSpPr>
          <p:cNvPr id="21" name="组合 20"/>
          <p:cNvGrpSpPr/>
          <p:nvPr/>
        </p:nvGrpSpPr>
        <p:grpSpPr>
          <a:xfrm>
            <a:off x="6435725" y="2002790"/>
            <a:ext cx="2929255" cy="1988820"/>
            <a:chOff x="7988" y="2815"/>
            <a:chExt cx="4613" cy="3132"/>
          </a:xfrm>
        </p:grpSpPr>
        <p:sp>
          <p:nvSpPr>
            <p:cNvPr id="22" name="TextBox 30"/>
            <p:cNvSpPr txBox="1"/>
            <p:nvPr/>
          </p:nvSpPr>
          <p:spPr>
            <a:xfrm>
              <a:off x="7988" y="3940"/>
              <a:ext cx="1463" cy="580"/>
            </a:xfrm>
            <a:prstGeom prst="rect">
              <a:avLst/>
            </a:prstGeom>
            <a:noFill/>
          </p:spPr>
          <p:txBody>
            <a:bodyPr wrap="square" rtlCol="0">
              <a:spAutoFit/>
            </a:bodyPr>
            <a:p>
              <a:r>
                <a:rPr lang="en-US" altLang="zh-CN" sz="18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1800"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7×6</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Box 31"/>
            <p:cNvSpPr txBox="1"/>
            <p:nvPr/>
          </p:nvSpPr>
          <p:spPr>
            <a:xfrm>
              <a:off x="9788" y="2815"/>
              <a:ext cx="2813"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32"/>
            <p:cNvSpPr txBox="1"/>
            <p:nvPr/>
          </p:nvSpPr>
          <p:spPr>
            <a:xfrm>
              <a:off x="9788" y="3265"/>
              <a:ext cx="2813"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33"/>
            <p:cNvSpPr txBox="1"/>
            <p:nvPr/>
          </p:nvSpPr>
          <p:spPr>
            <a:xfrm>
              <a:off x="9788" y="3715"/>
              <a:ext cx="2813" cy="436"/>
            </a:xfrm>
            <a:prstGeom prst="rect">
              <a:avLst/>
            </a:prstGeom>
            <a:noFill/>
          </p:spPr>
          <p:txBody>
            <a:bodyPr wrap="square" lIns="0" tIns="0" rIns="0" bIns="0" rtlCol="0">
              <a:spAutoFit/>
            </a:bodyPr>
            <a:p>
              <a:pPr algn="l"/>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34"/>
            <p:cNvSpPr txBox="1"/>
            <p:nvPr/>
          </p:nvSpPr>
          <p:spPr>
            <a:xfrm>
              <a:off x="9788" y="4165"/>
              <a:ext cx="2813"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35"/>
            <p:cNvSpPr txBox="1"/>
            <p:nvPr/>
          </p:nvSpPr>
          <p:spPr>
            <a:xfrm>
              <a:off x="9788" y="4615"/>
              <a:ext cx="2813"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36"/>
            <p:cNvSpPr txBox="1"/>
            <p:nvPr/>
          </p:nvSpPr>
          <p:spPr>
            <a:xfrm>
              <a:off x="9788" y="5065"/>
              <a:ext cx="2813"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9" name="组合 28"/>
            <p:cNvGrpSpPr/>
            <p:nvPr/>
          </p:nvGrpSpPr>
          <p:grpSpPr>
            <a:xfrm>
              <a:off x="9450" y="2815"/>
              <a:ext cx="225" cy="3132"/>
              <a:chOff x="9450" y="2476"/>
              <a:chExt cx="225" cy="3132"/>
            </a:xfrm>
          </p:grpSpPr>
          <p:cxnSp>
            <p:nvCxnSpPr>
              <p:cNvPr id="47" name="直接连接符 46"/>
              <p:cNvCxnSpPr/>
              <p:nvPr/>
            </p:nvCxnSpPr>
            <p:spPr>
              <a:xfrm rot="5400000">
                <a:off x="7892" y="4036"/>
                <a:ext cx="3118"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9451" y="2476"/>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451" y="5606"/>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2038" y="2815"/>
              <a:ext cx="225" cy="3132"/>
              <a:chOff x="12038" y="2476"/>
              <a:chExt cx="225" cy="3132"/>
            </a:xfrm>
          </p:grpSpPr>
          <p:cxnSp>
            <p:nvCxnSpPr>
              <p:cNvPr id="55" name="直接连接符 54"/>
              <p:cNvCxnSpPr/>
              <p:nvPr/>
            </p:nvCxnSpPr>
            <p:spPr>
              <a:xfrm rot="5400000">
                <a:off x="10703" y="4036"/>
                <a:ext cx="3118"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2038" y="2476"/>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038" y="5606"/>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58" name="TextBox 43"/>
            <p:cNvSpPr txBox="1"/>
            <p:nvPr/>
          </p:nvSpPr>
          <p:spPr>
            <a:xfrm>
              <a:off x="9788" y="5481"/>
              <a:ext cx="2813"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59" name="组合 58"/>
          <p:cNvGrpSpPr/>
          <p:nvPr/>
        </p:nvGrpSpPr>
        <p:grpSpPr>
          <a:xfrm>
            <a:off x="2118995" y="2057400"/>
            <a:ext cx="2929890" cy="1858010"/>
            <a:chOff x="1350" y="4612"/>
            <a:chExt cx="4614" cy="2926"/>
          </a:xfrm>
        </p:grpSpPr>
        <p:sp>
          <p:nvSpPr>
            <p:cNvPr id="60" name="TextBox 9"/>
            <p:cNvSpPr txBox="1"/>
            <p:nvPr/>
          </p:nvSpPr>
          <p:spPr>
            <a:xfrm>
              <a:off x="1350" y="5850"/>
              <a:ext cx="1463" cy="580"/>
            </a:xfrm>
            <a:prstGeom prst="rect">
              <a:avLst/>
            </a:prstGeom>
            <a:noFill/>
          </p:spPr>
          <p:txBody>
            <a:bodyPr wrap="square" rtlCol="0">
              <a:spAutoFit/>
            </a:bodyPr>
            <a:p>
              <a:r>
                <a:rPr lang="en-US" altLang="zh-CN" sz="18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6×7</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TextBox 10"/>
            <p:cNvSpPr txBox="1"/>
            <p:nvPr/>
          </p:nvSpPr>
          <p:spPr>
            <a:xfrm>
              <a:off x="3150" y="472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2" name="TextBox 11"/>
            <p:cNvSpPr txBox="1"/>
            <p:nvPr/>
          </p:nvSpPr>
          <p:spPr>
            <a:xfrm>
              <a:off x="3150" y="5174"/>
              <a:ext cx="2814"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3" name="TextBox 12"/>
            <p:cNvSpPr txBox="1"/>
            <p:nvPr/>
          </p:nvSpPr>
          <p:spPr>
            <a:xfrm>
              <a:off x="3150" y="5625"/>
              <a:ext cx="2814" cy="436"/>
            </a:xfrm>
            <a:prstGeom prst="rect">
              <a:avLst/>
            </a:prstGeom>
            <a:noFill/>
          </p:spPr>
          <p:txBody>
            <a:bodyPr wrap="square" lIns="0" tIns="0" rIns="0" bIns="0" rtlCol="0">
              <a:spAutoFit/>
            </a:bodyPr>
            <a:p>
              <a:pPr algn="l"/>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0 0 0 0 0 0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4" name="TextBox 13"/>
            <p:cNvSpPr txBox="1"/>
            <p:nvPr/>
          </p:nvSpPr>
          <p:spPr>
            <a:xfrm>
              <a:off x="3150" y="60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5" name="TextBox 14"/>
            <p:cNvSpPr txBox="1"/>
            <p:nvPr/>
          </p:nvSpPr>
          <p:spPr>
            <a:xfrm>
              <a:off x="3150" y="652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6" name="TextBox 15"/>
            <p:cNvSpPr txBox="1"/>
            <p:nvPr/>
          </p:nvSpPr>
          <p:spPr>
            <a:xfrm>
              <a:off x="3150" y="6975"/>
              <a:ext cx="2701" cy="436"/>
            </a:xfrm>
            <a:prstGeom prst="rect">
              <a:avLst/>
            </a:prstGeom>
            <a:noFill/>
          </p:spPr>
          <p:txBody>
            <a:bodyPr wrap="square" lIns="0" tIns="0" rIns="0" bIns="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0 0 0 0 0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7 </a:t>
              </a:r>
              <a:r>
                <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67" name="组合 66"/>
            <p:cNvGrpSpPr/>
            <p:nvPr/>
          </p:nvGrpSpPr>
          <p:grpSpPr>
            <a:xfrm>
              <a:off x="2811" y="4612"/>
              <a:ext cx="225" cy="2926"/>
              <a:chOff x="2811" y="4725"/>
              <a:chExt cx="225" cy="2926"/>
            </a:xfrm>
          </p:grpSpPr>
          <p:cxnSp>
            <p:nvCxnSpPr>
              <p:cNvPr id="68" name="直接连接符 67"/>
              <p:cNvCxnSpPr/>
              <p:nvPr/>
            </p:nvCxnSpPr>
            <p:spPr>
              <a:xfrm rot="5400000">
                <a:off x="1350"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812"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812"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5626" y="4612"/>
              <a:ext cx="226" cy="2926"/>
              <a:chOff x="5626" y="4725"/>
              <a:chExt cx="226" cy="2926"/>
            </a:xfrm>
          </p:grpSpPr>
          <p:cxnSp>
            <p:nvCxnSpPr>
              <p:cNvPr id="72" name="直接连接符 71"/>
              <p:cNvCxnSpPr/>
              <p:nvPr/>
            </p:nvCxnSpPr>
            <p:spPr>
              <a:xfrm rot="5400000">
                <a:off x="4389" y="6188"/>
                <a:ext cx="29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626" y="4725"/>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626" y="7648"/>
                <a:ext cx="225" cy="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83"/>
          <p:cNvSpPr>
            <a:spLocks noChangeArrowheads="1"/>
          </p:cNvSpPr>
          <p:nvPr/>
        </p:nvSpPr>
        <p:spPr bwMode="auto">
          <a:xfrm>
            <a:off x="4145908" y="3790945"/>
            <a:ext cx="720725" cy="360362"/>
          </a:xfrm>
          <a:prstGeom prst="rightArrow">
            <a:avLst>
              <a:gd name="adj1" fmla="val 50000"/>
              <a:gd name="adj2" fmla="val 50000"/>
            </a:avLst>
          </a:prstGeom>
        </p:spPr>
        <p:style>
          <a:lnRef idx="1">
            <a:schemeClr val="accent6"/>
          </a:lnRef>
          <a:fillRef idx="3">
            <a:schemeClr val="accent6"/>
          </a:fillRef>
          <a:effectRef idx="2">
            <a:schemeClr val="accent6"/>
          </a:effectRef>
          <a:fontRef idx="minor">
            <a:schemeClr val="lt1"/>
          </a:fontRef>
        </p:style>
        <p:txBody>
          <a:bodyPr wrap="none" anchor="ctr"/>
          <a:p>
            <a:endParaRPr lang="zh-CN" altLang="en-US" sz="2000">
              <a:latin typeface="Consolas" panose="020B0609020204030204" pitchFamily="49" charset="0"/>
              <a:cs typeface="Consolas" panose="020B0609020204030204" pitchFamily="49" charset="0"/>
            </a:endParaRPr>
          </a:p>
        </p:txBody>
      </p:sp>
      <p:sp>
        <p:nvSpPr>
          <p:cNvPr id="5" name="TextBox 44"/>
          <p:cNvSpPr txBox="1"/>
          <p:nvPr/>
        </p:nvSpPr>
        <p:spPr>
          <a:xfrm>
            <a:off x="1720186" y="1505246"/>
            <a:ext cx="7786742" cy="398780"/>
          </a:xfrm>
          <a:prstGeom prst="rect">
            <a:avLst/>
          </a:prstGeom>
          <a:noFill/>
        </p:spPr>
        <p:txBody>
          <a:bodyPr wrap="square" rtlCol="0">
            <a:spAutoFit/>
          </a:bodyPr>
          <a:p>
            <a:pPr algn="l"/>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一种非高效的算法：按第</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进行转换</a:t>
            </a:r>
            <a:endPar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graphicFrame>
        <p:nvGraphicFramePr>
          <p:cNvPr id="6" name="表格 5"/>
          <p:cNvGraphicFramePr>
            <a:graphicFrameLocks noGrp="1"/>
          </p:cNvGraphicFramePr>
          <p:nvPr/>
        </p:nvGraphicFramePr>
        <p:xfrm>
          <a:off x="2145644" y="3576631"/>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2</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0</a:t>
                      </a:r>
                      <a:endParaRPr lang="en-US" altLang="zh-CN" smtClean="0">
                        <a:latin typeface="微软雅黑" panose="020B0503020204020204" pitchFamily="34" charset="-122"/>
                        <a:ea typeface="微软雅黑" panose="020B0503020204020204" pitchFamily="34" charset="-122"/>
                      </a:endParaRPr>
                    </a:p>
                  </a:txBody>
                  <a:tcPr/>
                </a:tc>
                <a:tc>
                  <a:txBody>
                    <a:bodyPr/>
                    <a:p>
                      <a:pPr algn="ctr">
                        <a:buClrTx/>
                        <a:buSzTx/>
                        <a:buFontTx/>
                      </a:pPr>
                      <a:r>
                        <a:rPr lang="en-US" altLang="zh-CN" smtClean="0">
                          <a:solidFill>
                            <a:srgbClr val="C00000"/>
                          </a:solidFill>
                          <a:latin typeface="微软雅黑" panose="020B0503020204020204" pitchFamily="34" charset="-122"/>
                          <a:ea typeface="微软雅黑" panose="020B0503020204020204" pitchFamily="34" charset="-122"/>
                        </a:rPr>
                        <a:t>3</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7" name="表格 6"/>
          <p:cNvGraphicFramePr>
            <a:graphicFrameLocks noGrp="1"/>
          </p:cNvGraphicFramePr>
          <p:nvPr/>
        </p:nvGraphicFramePr>
        <p:xfrm>
          <a:off x="2145644" y="3148003"/>
          <a:ext cx="1547802" cy="365760"/>
        </p:xfrm>
        <a:graphic>
          <a:graphicData uri="http://schemas.openxmlformats.org/drawingml/2006/table">
            <a:tbl>
              <a:tblPr firstRow="1" bandRow="1">
                <a:tableStyleId>{16D9F66E-5EB9-4882-86FB-DCBF35E3C3E4}</a:tableStyleId>
              </a:tblPr>
              <a:tblGrid>
                <a:gridCol w="506095"/>
                <a:gridCol w="525773"/>
                <a:gridCol w="515934"/>
              </a:tblGrid>
              <a:tr h="317488">
                <a:tc>
                  <a:txBody>
                    <a:bodyPr/>
                    <a:p>
                      <a:pPr algn="ctr"/>
                      <a:r>
                        <a:rPr lang="en-US" altLang="zh-CN" smtClean="0">
                          <a:latin typeface="微软雅黑" panose="020B0503020204020204" pitchFamily="34" charset="-122"/>
                          <a:ea typeface="微软雅黑" panose="020B0503020204020204" pitchFamily="34" charset="-122"/>
                        </a:rPr>
                        <a:t>1</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1</a:t>
                      </a:r>
                      <a:endParaRPr lang="en-US" altLang="zh-CN" smtClean="0">
                        <a:latin typeface="微软雅黑" panose="020B0503020204020204" pitchFamily="34" charset="-122"/>
                        <a:ea typeface="微软雅黑" panose="020B0503020204020204" pitchFamily="34" charset="-122"/>
                      </a:endParaRPr>
                    </a:p>
                  </a:txBody>
                  <a:tcPr/>
                </a:tc>
                <a:tc>
                  <a:txBody>
                    <a:bodyPr/>
                    <a:p>
                      <a:pPr algn="ctr">
                        <a:buClrTx/>
                        <a:buSzTx/>
                        <a:buFontTx/>
                      </a:pPr>
                      <a:r>
                        <a:rPr lang="en-US" altLang="zh-CN" smtClean="0">
                          <a:solidFill>
                            <a:srgbClr val="C00000"/>
                          </a:solidFill>
                          <a:latin typeface="微软雅黑" panose="020B0503020204020204" pitchFamily="34" charset="-122"/>
                          <a:ea typeface="微软雅黑" panose="020B0503020204020204" pitchFamily="34" charset="-122"/>
                        </a:rPr>
                        <a:t>2</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8" name="表格 7"/>
          <p:cNvGraphicFramePr>
            <a:graphicFrameLocks noGrp="1"/>
          </p:cNvGraphicFramePr>
          <p:nvPr/>
        </p:nvGraphicFramePr>
        <p:xfrm>
          <a:off x="2145644" y="2719375"/>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0</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2</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solidFill>
                            <a:srgbClr val="C00000"/>
                          </a:solidFill>
                          <a:latin typeface="微软雅黑" panose="020B0503020204020204" pitchFamily="34" charset="-122"/>
                          <a:ea typeface="微软雅黑" panose="020B0503020204020204" pitchFamily="34" charset="-122"/>
                        </a:rPr>
                        <a:t>1</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9" name="表格 8"/>
          <p:cNvGraphicFramePr>
            <a:graphicFrameLocks noGrp="1"/>
          </p:cNvGraphicFramePr>
          <p:nvPr/>
        </p:nvGraphicFramePr>
        <p:xfrm>
          <a:off x="2145644" y="4853945"/>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5</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5</a:t>
                      </a:r>
                      <a:endParaRPr lang="en-US" altLang="zh-CN" smtClean="0">
                        <a:latin typeface="微软雅黑" panose="020B0503020204020204" pitchFamily="34" charset="-122"/>
                        <a:ea typeface="微软雅黑" panose="020B0503020204020204" pitchFamily="34" charset="-122"/>
                      </a:endParaRPr>
                    </a:p>
                  </a:txBody>
                  <a:tcPr/>
                </a:tc>
                <a:tc>
                  <a:txBody>
                    <a:bodyPr/>
                    <a:p>
                      <a:pPr algn="ctr">
                        <a:buClrTx/>
                        <a:buSzTx/>
                        <a:buFontTx/>
                      </a:pPr>
                      <a:r>
                        <a:rPr lang="en-US" altLang="zh-CN" smtClean="0">
                          <a:solidFill>
                            <a:srgbClr val="C00000"/>
                          </a:solidFill>
                          <a:latin typeface="微软雅黑" panose="020B0503020204020204" pitchFamily="34" charset="-122"/>
                          <a:ea typeface="微软雅黑" panose="020B0503020204020204" pitchFamily="34" charset="-122"/>
                        </a:rPr>
                        <a:t>7</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10" name="表格 9"/>
          <p:cNvGraphicFramePr>
            <a:graphicFrameLocks noGrp="1"/>
          </p:cNvGraphicFramePr>
          <p:nvPr/>
        </p:nvGraphicFramePr>
        <p:xfrm>
          <a:off x="2145644" y="4433887"/>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4</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4</a:t>
                      </a:r>
                      <a:endParaRPr lang="en-US" altLang="zh-CN" smtClean="0">
                        <a:latin typeface="微软雅黑" panose="020B0503020204020204" pitchFamily="34" charset="-122"/>
                        <a:ea typeface="微软雅黑" panose="020B0503020204020204" pitchFamily="34" charset="-122"/>
                      </a:endParaRPr>
                    </a:p>
                  </a:txBody>
                  <a:tcPr/>
                </a:tc>
                <a:tc>
                  <a:txBody>
                    <a:bodyPr/>
                    <a:p>
                      <a:pPr algn="ctr">
                        <a:buClrTx/>
                        <a:buSzTx/>
                        <a:buFontTx/>
                      </a:pPr>
                      <a:r>
                        <a:rPr lang="en-US" altLang="zh-CN" smtClean="0">
                          <a:solidFill>
                            <a:srgbClr val="C00000"/>
                          </a:solidFill>
                          <a:latin typeface="微软雅黑" panose="020B0503020204020204" pitchFamily="34" charset="-122"/>
                          <a:ea typeface="微软雅黑" panose="020B0503020204020204" pitchFamily="34" charset="-122"/>
                        </a:rPr>
                        <a:t>6</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11" name="表格 10"/>
          <p:cNvGraphicFramePr>
            <a:graphicFrameLocks noGrp="1"/>
          </p:cNvGraphicFramePr>
          <p:nvPr/>
        </p:nvGraphicFramePr>
        <p:xfrm>
          <a:off x="2145644" y="4005259"/>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3</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3</a:t>
                      </a:r>
                      <a:endParaRPr lang="en-US" altLang="zh-CN" smtClean="0">
                        <a:latin typeface="微软雅黑" panose="020B0503020204020204" pitchFamily="34" charset="-122"/>
                        <a:ea typeface="微软雅黑" panose="020B0503020204020204" pitchFamily="34" charset="-122"/>
                      </a:endParaRPr>
                    </a:p>
                  </a:txBody>
                  <a:tcPr/>
                </a:tc>
                <a:tc>
                  <a:txBody>
                    <a:bodyPr/>
                    <a:p>
                      <a:pPr algn="ctr">
                        <a:buClrTx/>
                        <a:buSzTx/>
                        <a:buFontTx/>
                      </a:pPr>
                      <a:r>
                        <a:rPr lang="en-US" altLang="zh-CN" smtClean="0">
                          <a:solidFill>
                            <a:srgbClr val="C00000"/>
                          </a:solidFill>
                          <a:latin typeface="微软雅黑" panose="020B0503020204020204" pitchFamily="34" charset="-122"/>
                          <a:ea typeface="微软雅黑" panose="020B0503020204020204" pitchFamily="34" charset="-122"/>
                        </a:rPr>
                        <a:t>5</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12" name="表格 11"/>
          <p:cNvGraphicFramePr>
            <a:graphicFrameLocks noGrp="1"/>
          </p:cNvGraphicFramePr>
          <p:nvPr/>
        </p:nvGraphicFramePr>
        <p:xfrm>
          <a:off x="2145644" y="5282573"/>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5</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6</a:t>
                      </a:r>
                      <a:endParaRPr lang="en-US" altLang="zh-CN" smtClean="0">
                        <a:latin typeface="微软雅黑" panose="020B0503020204020204" pitchFamily="34" charset="-122"/>
                        <a:ea typeface="微软雅黑" panose="020B0503020204020204" pitchFamily="34" charset="-122"/>
                      </a:endParaRPr>
                    </a:p>
                  </a:txBody>
                  <a:tcPr/>
                </a:tc>
                <a:tc>
                  <a:txBody>
                    <a:bodyPr/>
                    <a:p>
                      <a:pPr algn="ctr">
                        <a:buClrTx/>
                        <a:buSzTx/>
                        <a:buFontTx/>
                      </a:pPr>
                      <a:r>
                        <a:rPr lang="en-US" altLang="zh-CN" smtClean="0">
                          <a:solidFill>
                            <a:srgbClr val="C00000"/>
                          </a:solidFill>
                          <a:latin typeface="微软雅黑" panose="020B0503020204020204" pitchFamily="34" charset="-122"/>
                          <a:ea typeface="微软雅黑" panose="020B0503020204020204" pitchFamily="34" charset="-122"/>
                        </a:rPr>
                        <a:t>4</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13" name="表格 12"/>
          <p:cNvGraphicFramePr>
            <a:graphicFrameLocks noGrp="1"/>
          </p:cNvGraphicFramePr>
          <p:nvPr/>
        </p:nvGraphicFramePr>
        <p:xfrm>
          <a:off x="2145644" y="2290747"/>
          <a:ext cx="1547802" cy="396240"/>
        </p:xfrm>
        <a:graphic>
          <a:graphicData uri="http://schemas.openxmlformats.org/drawingml/2006/table">
            <a:tbl>
              <a:tblPr firstRow="1" bandRow="1">
                <a:tableStyleId>{22838BEF-8BB2-4498-84A7-C5851F593DF1}</a:tableStyleId>
              </a:tblPr>
              <a:tblGrid>
                <a:gridCol w="515934"/>
                <a:gridCol w="515934"/>
                <a:gridCol w="515934"/>
              </a:tblGrid>
              <a:tr h="317488">
                <a:tc>
                  <a:txBody>
                    <a:bodyPr/>
                    <a:p>
                      <a:pPr algn="ctr"/>
                      <a:r>
                        <a:rPr lang="en-US" altLang="zh-CN" sz="20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i</a:t>
                      </a:r>
                      <a:endParaRPr lang="en-US" altLang="zh-CN" sz="20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txBody>
                  <a:tcPr>
                    <a:solidFill>
                      <a:schemeClr val="accent6">
                        <a:lumMod val="75000"/>
                      </a:schemeClr>
                    </a:solidFill>
                  </a:tcPr>
                </a:tc>
                <a:tc>
                  <a:txBody>
                    <a:bodyPr/>
                    <a:p>
                      <a:pPr algn="ctr"/>
                      <a:r>
                        <a:rPr lang="en-US" altLang="zh-CN" sz="20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sz="20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txBody>
                  <a:tcPr>
                    <a:solidFill>
                      <a:schemeClr val="accent6">
                        <a:lumMod val="75000"/>
                      </a:schemeClr>
                    </a:solidFill>
                  </a:tcPr>
                </a:tc>
                <a:tc>
                  <a:txBody>
                    <a:bodyPr/>
                    <a:p>
                      <a:pPr algn="ctr"/>
                      <a:r>
                        <a:rPr lang="en-US" altLang="zh-CN" sz="2000" i="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ij</a:t>
                      </a:r>
                      <a:endParaRPr lang="en-US" altLang="zh-CN" sz="2000" i="1" baseline="-25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txBody>
                  <a:tcPr>
                    <a:solidFill>
                      <a:schemeClr val="accent6">
                        <a:lumMod val="75000"/>
                      </a:schemeClr>
                    </a:solidFill>
                  </a:tcPr>
                </a:tc>
              </a:tr>
            </a:tbl>
          </a:graphicData>
        </a:graphic>
      </p:graphicFrame>
      <p:graphicFrame>
        <p:nvGraphicFramePr>
          <p:cNvPr id="14" name="表格 13"/>
          <p:cNvGraphicFramePr>
            <a:graphicFrameLocks noGrp="1"/>
          </p:cNvGraphicFramePr>
          <p:nvPr/>
        </p:nvGraphicFramePr>
        <p:xfrm>
          <a:off x="5598502" y="3576631"/>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2</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0</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solidFill>
                            <a:srgbClr val="C00000"/>
                          </a:solidFill>
                          <a:latin typeface="微软雅黑" panose="020B0503020204020204" pitchFamily="34" charset="-122"/>
                          <a:ea typeface="微软雅黑" panose="020B0503020204020204" pitchFamily="34" charset="-122"/>
                        </a:rPr>
                        <a:t>1</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15" name="表格 14"/>
          <p:cNvGraphicFramePr>
            <a:graphicFrameLocks noGrp="1"/>
          </p:cNvGraphicFramePr>
          <p:nvPr/>
        </p:nvGraphicFramePr>
        <p:xfrm>
          <a:off x="5598502" y="3148003"/>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1</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1</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solidFill>
                            <a:srgbClr val="C00000"/>
                          </a:solidFill>
                          <a:latin typeface="微软雅黑" panose="020B0503020204020204" pitchFamily="34" charset="-122"/>
                          <a:ea typeface="微软雅黑" panose="020B0503020204020204" pitchFamily="34" charset="-122"/>
                        </a:rPr>
                        <a:t>2</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16" name="表格 15"/>
          <p:cNvGraphicFramePr>
            <a:graphicFrameLocks noGrp="1"/>
          </p:cNvGraphicFramePr>
          <p:nvPr/>
        </p:nvGraphicFramePr>
        <p:xfrm>
          <a:off x="5598502" y="2719375"/>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0</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2</a:t>
                      </a:r>
                      <a:endParaRPr lang="en-US" altLang="zh-CN" smtClean="0">
                        <a:latin typeface="微软雅黑" panose="020B0503020204020204" pitchFamily="34" charset="-122"/>
                        <a:ea typeface="微软雅黑" panose="020B0503020204020204" pitchFamily="34" charset="-122"/>
                      </a:endParaRPr>
                    </a:p>
                  </a:txBody>
                  <a:tcPr/>
                </a:tc>
                <a:tc>
                  <a:txBody>
                    <a:bodyPr/>
                    <a:p>
                      <a:pPr algn="ctr">
                        <a:buClrTx/>
                        <a:buSzTx/>
                        <a:buFontTx/>
                      </a:pPr>
                      <a:r>
                        <a:rPr lang="en-US" altLang="zh-CN" smtClean="0">
                          <a:solidFill>
                            <a:srgbClr val="C00000"/>
                          </a:solidFill>
                          <a:latin typeface="微软雅黑" panose="020B0503020204020204" pitchFamily="34" charset="-122"/>
                          <a:ea typeface="微软雅黑" panose="020B0503020204020204" pitchFamily="34" charset="-122"/>
                        </a:rPr>
                        <a:t>3</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17" name="表格 16"/>
          <p:cNvGraphicFramePr>
            <a:graphicFrameLocks noGrp="1"/>
          </p:cNvGraphicFramePr>
          <p:nvPr/>
        </p:nvGraphicFramePr>
        <p:xfrm>
          <a:off x="5598502" y="4853945"/>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5</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5</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solidFill>
                            <a:srgbClr val="C00000"/>
                          </a:solidFill>
                          <a:latin typeface="微软雅黑" panose="020B0503020204020204" pitchFamily="34" charset="-122"/>
                          <a:ea typeface="微软雅黑" panose="020B0503020204020204" pitchFamily="34" charset="-122"/>
                        </a:rPr>
                        <a:t>7</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18" name="表格 17"/>
          <p:cNvGraphicFramePr>
            <a:graphicFrameLocks noGrp="1"/>
          </p:cNvGraphicFramePr>
          <p:nvPr/>
        </p:nvGraphicFramePr>
        <p:xfrm>
          <a:off x="5598502" y="4433887"/>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4</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4</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solidFill>
                            <a:srgbClr val="C00000"/>
                          </a:solidFill>
                          <a:latin typeface="微软雅黑" panose="020B0503020204020204" pitchFamily="34" charset="-122"/>
                          <a:ea typeface="微软雅黑" panose="020B0503020204020204" pitchFamily="34" charset="-122"/>
                        </a:rPr>
                        <a:t>6</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19" name="表格 18"/>
          <p:cNvGraphicFramePr>
            <a:graphicFrameLocks noGrp="1"/>
          </p:cNvGraphicFramePr>
          <p:nvPr/>
        </p:nvGraphicFramePr>
        <p:xfrm>
          <a:off x="5598502" y="4005259"/>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3</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3</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solidFill>
                            <a:srgbClr val="C00000"/>
                          </a:solidFill>
                          <a:latin typeface="微软雅黑" panose="020B0503020204020204" pitchFamily="34" charset="-122"/>
                          <a:ea typeface="微软雅黑" panose="020B0503020204020204" pitchFamily="34" charset="-122"/>
                        </a:rPr>
                        <a:t>5</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20" name="表格 19"/>
          <p:cNvGraphicFramePr>
            <a:graphicFrameLocks noGrp="1"/>
          </p:cNvGraphicFramePr>
          <p:nvPr/>
        </p:nvGraphicFramePr>
        <p:xfrm>
          <a:off x="5598502" y="5282573"/>
          <a:ext cx="1547802" cy="365760"/>
        </p:xfrm>
        <a:graphic>
          <a:graphicData uri="http://schemas.openxmlformats.org/drawingml/2006/table">
            <a:tbl>
              <a:tblPr firstRow="1" bandRow="1">
                <a:tableStyleId>{16D9F66E-5EB9-4882-86FB-DCBF35E3C3E4}</a:tableStyleId>
              </a:tblPr>
              <a:tblGrid>
                <a:gridCol w="515934"/>
                <a:gridCol w="515934"/>
                <a:gridCol w="515934"/>
              </a:tblGrid>
              <a:tr h="317488">
                <a:tc>
                  <a:txBody>
                    <a:bodyPr/>
                    <a:p>
                      <a:pPr algn="ctr"/>
                      <a:r>
                        <a:rPr lang="en-US" altLang="zh-CN" smtClean="0">
                          <a:latin typeface="微软雅黑" panose="020B0503020204020204" pitchFamily="34" charset="-122"/>
                          <a:ea typeface="微软雅黑" panose="020B0503020204020204" pitchFamily="34" charset="-122"/>
                        </a:rPr>
                        <a:t>6</a:t>
                      </a:r>
                      <a:endParaRPr lang="en-US" altLang="zh-CN" smtClean="0">
                        <a:latin typeface="微软雅黑" panose="020B0503020204020204" pitchFamily="34" charset="-122"/>
                        <a:ea typeface="微软雅黑" panose="020B0503020204020204" pitchFamily="34" charset="-122"/>
                      </a:endParaRPr>
                    </a:p>
                  </a:txBody>
                  <a:tcPr/>
                </a:tc>
                <a:tc>
                  <a:txBody>
                    <a:bodyPr/>
                    <a:p>
                      <a:pPr algn="ctr"/>
                      <a:r>
                        <a:rPr lang="en-US" altLang="zh-CN" smtClean="0">
                          <a:latin typeface="微软雅黑" panose="020B0503020204020204" pitchFamily="34" charset="-122"/>
                          <a:ea typeface="微软雅黑" panose="020B0503020204020204" pitchFamily="34" charset="-122"/>
                        </a:rPr>
                        <a:t>5</a:t>
                      </a:r>
                      <a:endParaRPr lang="en-US" altLang="zh-CN" smtClean="0">
                        <a:latin typeface="微软雅黑" panose="020B0503020204020204" pitchFamily="34" charset="-122"/>
                        <a:ea typeface="微软雅黑" panose="020B0503020204020204" pitchFamily="34" charset="-122"/>
                      </a:endParaRPr>
                    </a:p>
                  </a:txBody>
                  <a:tcPr/>
                </a:tc>
                <a:tc>
                  <a:txBody>
                    <a:bodyPr/>
                    <a:p>
                      <a:pPr algn="ctr">
                        <a:buClrTx/>
                        <a:buSzTx/>
                        <a:buFontTx/>
                      </a:pPr>
                      <a:r>
                        <a:rPr lang="en-US" altLang="zh-CN" smtClean="0">
                          <a:solidFill>
                            <a:srgbClr val="C00000"/>
                          </a:solidFill>
                          <a:latin typeface="微软雅黑" panose="020B0503020204020204" pitchFamily="34" charset="-122"/>
                          <a:ea typeface="微软雅黑" panose="020B0503020204020204" pitchFamily="34" charset="-122"/>
                        </a:rPr>
                        <a:t>4</a:t>
                      </a:r>
                      <a:endParaRPr lang="en-US" altLang="zh-CN" smtClean="0">
                        <a:solidFill>
                          <a:srgbClr val="C00000"/>
                        </a:solidFill>
                        <a:latin typeface="微软雅黑" panose="020B0503020204020204" pitchFamily="34" charset="-122"/>
                        <a:ea typeface="微软雅黑" panose="020B0503020204020204" pitchFamily="34" charset="-122"/>
                      </a:endParaRPr>
                    </a:p>
                  </a:txBody>
                  <a:tcPr/>
                </a:tc>
              </a:tr>
            </a:tbl>
          </a:graphicData>
        </a:graphic>
      </p:graphicFrame>
      <p:graphicFrame>
        <p:nvGraphicFramePr>
          <p:cNvPr id="21" name="表格 20"/>
          <p:cNvGraphicFramePr>
            <a:graphicFrameLocks noGrp="1"/>
          </p:cNvGraphicFramePr>
          <p:nvPr/>
        </p:nvGraphicFramePr>
        <p:xfrm>
          <a:off x="5598502" y="2290747"/>
          <a:ext cx="1547802" cy="396240"/>
        </p:xfrm>
        <a:graphic>
          <a:graphicData uri="http://schemas.openxmlformats.org/drawingml/2006/table">
            <a:tbl>
              <a:tblPr firstRow="1" bandRow="1">
                <a:tableStyleId>{22838BEF-8BB2-4498-84A7-C5851F593DF1}</a:tableStyleId>
              </a:tblPr>
              <a:tblGrid>
                <a:gridCol w="515934"/>
                <a:gridCol w="515934"/>
                <a:gridCol w="515934"/>
              </a:tblGrid>
              <a:tr h="317488">
                <a:tc>
                  <a:txBody>
                    <a:bodyPr/>
                    <a:p>
                      <a:pPr algn="ctr"/>
                      <a:r>
                        <a:rPr lang="en-US" altLang="zh-CN" sz="20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i</a:t>
                      </a:r>
                      <a:endParaRPr lang="en-US" altLang="zh-CN" sz="20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txBody>
                  <a:tcPr>
                    <a:solidFill>
                      <a:schemeClr val="accent6">
                        <a:lumMod val="75000"/>
                      </a:schemeClr>
                    </a:solidFill>
                  </a:tcPr>
                </a:tc>
                <a:tc>
                  <a:txBody>
                    <a:bodyPr/>
                    <a:p>
                      <a:pPr algn="ctr"/>
                      <a:r>
                        <a:rPr lang="en-US" altLang="zh-CN" sz="20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sz="20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txBody>
                  <a:tcPr>
                    <a:solidFill>
                      <a:schemeClr val="accent6">
                        <a:lumMod val="75000"/>
                      </a:schemeClr>
                    </a:solidFill>
                  </a:tcPr>
                </a:tc>
                <a:tc>
                  <a:txBody>
                    <a:bodyPr/>
                    <a:p>
                      <a:pPr algn="ctr"/>
                      <a:r>
                        <a:rPr lang="en-US" altLang="zh-CN" sz="2000" i="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b</a:t>
                      </a:r>
                      <a:r>
                        <a:rPr lang="en-US" altLang="zh-CN" sz="2000" i="1" baseline="-25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ij</a:t>
                      </a:r>
                      <a:endParaRPr lang="zh-CN" altLang="en-US" sz="2000" i="1" baseline="-2500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txBody>
                  <a:tcPr>
                    <a:solidFill>
                      <a:schemeClr val="accent6">
                        <a:lumMod val="75000"/>
                      </a:schemeClr>
                    </a:solidFill>
                  </a:tcPr>
                </a:tc>
              </a:tr>
            </a:tbl>
          </a:graphicData>
        </a:graphic>
      </p:graphicFrame>
      <p:grpSp>
        <p:nvGrpSpPr>
          <p:cNvPr id="22" name="组合 67"/>
          <p:cNvGrpSpPr/>
          <p:nvPr/>
        </p:nvGrpSpPr>
        <p:grpSpPr>
          <a:xfrm>
            <a:off x="5503230" y="5719773"/>
            <a:ext cx="1643074" cy="898844"/>
            <a:chOff x="4929190" y="4643448"/>
            <a:chExt cx="1643074" cy="898844"/>
          </a:xfrm>
        </p:grpSpPr>
        <p:sp>
          <p:nvSpPr>
            <p:cNvPr id="23" name="TextBox 64"/>
            <p:cNvSpPr txBox="1"/>
            <p:nvPr/>
          </p:nvSpPr>
          <p:spPr>
            <a:xfrm>
              <a:off x="4929190" y="5143512"/>
              <a:ext cx="1643074" cy="398780"/>
            </a:xfrm>
            <a:prstGeom prst="rect">
              <a:avLst/>
            </a:prstGeom>
            <a:noFill/>
          </p:spPr>
          <p:txBody>
            <a:bodyPr wrap="square" rtlCol="0">
              <a:spAutoFit/>
            </a:bodyPr>
            <a:p>
              <a:r>
                <a:rPr kumimoji="1" lang="zh-CN" altLang="en-US" sz="20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矩阵</a:t>
              </a:r>
              <a:r>
                <a:rPr lang="en-US" altLang="zh-CN" sz="2000" smtClean="0">
                  <a:solidFill>
                    <a:srgbClr val="C00000"/>
                  </a:solidFill>
                  <a:latin typeface="微软雅黑" panose="020B0503020204020204" pitchFamily="34" charset="-122"/>
                  <a:ea typeface="微软雅黑" panose="020B0503020204020204" pitchFamily="34" charset="-122"/>
                </a:rPr>
                <a:t>转</a:t>
              </a:r>
              <a:r>
                <a:rPr kumimoji="1" lang="zh-CN" altLang="en-US" sz="20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置</a:t>
              </a:r>
              <a:endParaRPr kumimoji="1" lang="zh-CN" altLang="en-US" sz="20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4" name="直接箭头连接符 23"/>
            <p:cNvCxnSpPr>
              <a:stCxn id="23" idx="0"/>
            </p:cNvCxnSpPr>
            <p:nvPr/>
          </p:nvCxnSpPr>
          <p:spPr>
            <a:xfrm rot="5400000" flipH="1" flipV="1">
              <a:off x="5519189" y="4875621"/>
              <a:ext cx="500064" cy="357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5" name="Text Box 84"/>
          <p:cNvSpPr txBox="1">
            <a:spLocks noChangeArrowheads="1"/>
          </p:cNvSpPr>
          <p:nvPr/>
        </p:nvSpPr>
        <p:spPr bwMode="auto">
          <a:xfrm>
            <a:off x="1003270" y="1003912"/>
            <a:ext cx="2520950" cy="398780"/>
          </a:xfrm>
          <a:prstGeom prst="rect">
            <a:avLst/>
          </a:prstGeom>
          <a:noFill/>
          <a:ln w="9525">
            <a:noFill/>
            <a:miter lim="800000"/>
          </a:ln>
          <a:effectLst/>
        </p:spPr>
        <p:txBody>
          <a:bodyPr>
            <a:spAutoFit/>
          </a:bodyPr>
          <a:p>
            <a:pPr algn="just">
              <a:spcBef>
                <a:spcPct val="50000"/>
              </a:spcBef>
            </a:pPr>
            <a:r>
              <a:rPr kumimoji="1" lang="en-US" altLang="zh-CN"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 </a:t>
            </a:r>
            <a:r>
              <a:rPr kumimoji="1" lang="zh-CN" altLang="en-US"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a:t>
            </a:r>
            <a:r>
              <a:rPr kumimoji="1" lang="en-US" altLang="zh-CN"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5</a:t>
            </a:r>
            <a:r>
              <a:rPr kumimoji="1" lang="zh-CN" altLang="en-US"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rPr>
              <a:t>）矩阵转置</a:t>
            </a:r>
            <a:endParaRPr kumimoji="1" lang="zh-CN" altLang="en-US" sz="2000" dirty="0">
              <a:solidFill>
                <a:srgbClr val="C00000"/>
              </a:solidFill>
              <a:latin typeface="微软雅黑" panose="020B0503020204020204" pitchFamily="34" charset="-122"/>
              <a:ea typeface="微软雅黑" panose="020B0503020204020204" pitchFamily="34" charset="-122"/>
              <a:cs typeface="思源黑体 CN Bold" panose="020B0800000000000000" charset="-122"/>
            </a:endParaRPr>
          </a:p>
        </p:txBody>
      </p:sp>
      <p:pic>
        <p:nvPicPr>
          <p:cNvPr id="26" name="图片 25" descr="卡通人物&#10;&#10;中度可信度描述已自动生成"/>
          <p:cNvPicPr>
            <a:picLocks noChangeAspect="1"/>
          </p:cNvPicPr>
          <p:nvPr/>
        </p:nvPicPr>
        <p:blipFill>
          <a:blip r:embed="rId1" cstate="print">
            <a:alphaModFix amt="70000"/>
            <a:extLst>
              <a:ext uri="{28A0092B-C50C-407E-A947-70E740481C1C}">
                <a14:useLocalDpi xmlns:a14="http://schemas.microsoft.com/office/drawing/2010/main" val="0"/>
              </a:ext>
            </a:extLst>
          </a:blip>
          <a:stretch>
            <a:fillRect/>
          </a:stretch>
        </p:blipFill>
        <p:spPr>
          <a:xfrm>
            <a:off x="7104380" y="2120900"/>
            <a:ext cx="3582035" cy="3582035"/>
          </a:xfrm>
          <a:prstGeom prst="rect">
            <a:avLst/>
          </a:prstGeom>
        </p:spPr>
      </p:pic>
      <p:sp>
        <p:nvSpPr>
          <p:cNvPr id="2"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7"/>
                                        </p:tgtEl>
                                      </p:cBhvr>
                                    </p:animEffect>
                                    <p:animScale>
                                      <p:cBhvr>
                                        <p:cTn id="20" dur="250" autoRev="1" fill="hold"/>
                                        <p:tgtEl>
                                          <p:spTgt spid="7"/>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11"/>
                                        </p:tgtEl>
                                      </p:cBhvr>
                                    </p:animEffect>
                                    <p:animScale>
                                      <p:cBhvr>
                                        <p:cTn id="38" dur="250" autoRev="1" fill="hold"/>
                                        <p:tgtEl>
                                          <p:spTgt spid="11"/>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10"/>
                                        </p:tgtEl>
                                      </p:cBhvr>
                                    </p:animEffect>
                                    <p:animScale>
                                      <p:cBhvr>
                                        <p:cTn id="47" dur="250" autoRev="1" fill="hold"/>
                                        <p:tgtEl>
                                          <p:spTgt spid="10"/>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nodeType="clickEffect">
                                  <p:stCondLst>
                                    <p:cond delay="0"/>
                                  </p:stCondLst>
                                  <p:childTnLst>
                                    <p:animEffect transition="out" filter="fade">
                                      <p:cBhvr>
                                        <p:cTn id="55" dur="500" tmFilter="0, 0; .2, .5; .8, .5; 1, 0"/>
                                        <p:tgtEl>
                                          <p:spTgt spid="9"/>
                                        </p:tgtEl>
                                      </p:cBhvr>
                                    </p:animEffect>
                                    <p:animScale>
                                      <p:cBhvr>
                                        <p:cTn id="56" dur="250" autoRev="1" fill="hold"/>
                                        <p:tgtEl>
                                          <p:spTgt spid="9"/>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6" presetClass="emph" presetSubtype="0" fill="hold" nodeType="clickEffect">
                                  <p:stCondLst>
                                    <p:cond delay="0"/>
                                  </p:stCondLst>
                                  <p:childTnLst>
                                    <p:animEffect transition="out" filter="fade">
                                      <p:cBhvr>
                                        <p:cTn id="64" dur="500" tmFilter="0, 0; .2, .5; .8, .5; 1, 0"/>
                                        <p:tgtEl>
                                          <p:spTgt spid="12"/>
                                        </p:tgtEl>
                                      </p:cBhvr>
                                    </p:animEffect>
                                    <p:animScale>
                                      <p:cBhvr>
                                        <p:cTn id="65" dur="250" autoRev="1" fill="hold"/>
                                        <p:tgtEl>
                                          <p:spTgt spid="12"/>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757998" y="1185863"/>
            <a:ext cx="8567737" cy="4783455"/>
          </a:xfrm>
          <a:prstGeom prst="rect">
            <a:avLst/>
          </a:prstGeom>
        </p:spPr>
        <p:style>
          <a:lnRef idx="2">
            <a:schemeClr val="accent6"/>
          </a:lnRef>
          <a:fillRef idx="1">
            <a:schemeClr val="lt1"/>
          </a:fillRef>
          <a:effectRef idx="0">
            <a:schemeClr val="accent6"/>
          </a:effectRef>
          <a:fontRef idx="minor">
            <a:schemeClr val="dk1"/>
          </a:fontRef>
        </p:style>
        <p:txBody>
          <a:bodyPr wrap="square" tIns="180000" bIns="180000">
            <a:spAutoFit/>
          </a:bodyPr>
          <a:p>
            <a:pPr algn="l">
              <a:lnSpc>
                <a:spcPts val="2300"/>
              </a:lnSpc>
            </a:pP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void </a:t>
            </a:r>
            <a:r>
              <a:rPr kumimoji="1" lang="en-US" altLang="zh-CN" sz="1800" dirty="0"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TranTat</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TSMatrix</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t,TSMatrix</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&amp;</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tb</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int </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p,q</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0,v</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q</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为</a:t>
            </a:r>
            <a:r>
              <a:rPr kumimoji="1" lang="en-US" altLang="zh-CN" sz="1800" dirty="0" err="1">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tb.data</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的下标</a:t>
            </a:r>
            <a:endPar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zh-CN" altLang="en-US"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tb.rows=t.cols</a:t>
            </a:r>
            <a:r>
              <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tb.cols</a:t>
            </a:r>
            <a:r>
              <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t.rows</a:t>
            </a:r>
            <a:r>
              <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tb.nums</a:t>
            </a:r>
            <a:r>
              <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t.nums</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if </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t.nums</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!=0)			</a:t>
            </a:r>
            <a:r>
              <a:rPr kumimoji="1" lang="en-US" altLang="zh-CN"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当存在非零元素时执行转置</a:t>
            </a:r>
            <a:endPar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zh-CN" altLang="en-US"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for </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v=</a:t>
            </a:r>
            <a:r>
              <a:rPr kumimoji="1" lang="en-US" altLang="zh-CN" sz="1800" dirty="0"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0;v</a:t>
            </a:r>
            <a:r>
              <a:rPr kumimoji="1" lang="en-US" altLang="zh-CN" sz="18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&lt;</a:t>
            </a:r>
            <a:r>
              <a:rPr kumimoji="1" lang="en-US" altLang="zh-CN" sz="1800" dirty="0" err="1">
                <a:solidFill>
                  <a:srgbClr val="C00000"/>
                </a:solidFill>
                <a:latin typeface="微软雅黑" panose="020B0503020204020204" pitchFamily="34" charset="-122"/>
                <a:ea typeface="微软雅黑" panose="020B0503020204020204" pitchFamily="34" charset="-122"/>
                <a:cs typeface="楷体" panose="02010609060101010101" pitchFamily="49" charset="-122"/>
              </a:rPr>
              <a:t>t.cols;v</a:t>
            </a:r>
            <a:r>
              <a:rPr kumimoji="1" lang="en-US" altLang="zh-CN" sz="18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err="1">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tb.data</a:t>
            </a:r>
            <a:r>
              <a:rPr kumimoji="1" lang="en-US" altLang="zh-CN"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[q]</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中记录以列序排列</a:t>
            </a:r>
            <a:endParaRPr kumimoji="1" lang="zh-CN" altLang="en-US"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zh-CN" altLang="en-US"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for </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(p=</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0;p</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&lt;</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t.nums;p</a:t>
            </a:r>
            <a:r>
              <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p</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为</a:t>
            </a:r>
            <a:r>
              <a:rPr kumimoji="1" lang="en-US" altLang="zh-CN" sz="1800" dirty="0" err="1">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t.data</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rPr>
              <a:t>的下标</a:t>
            </a:r>
            <a:endPar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zh-CN" altLang="en-US"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if </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t.data</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[p].c==v)</a:t>
            </a:r>
            <a:endPar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pt-BR"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tb.data[q</a:t>
            </a:r>
            <a:r>
              <a:rPr kumimoji="1" lang="pt-BR"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].r=t.data[p].c;</a:t>
            </a:r>
            <a:endParaRPr kumimoji="1" lang="pt-BR"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pt-BR"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pt-BR" altLang="zh-CN"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tb.data[q</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].c=</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t.data</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[p].r;</a:t>
            </a:r>
            <a:endPar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tb.data[q</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].d=</a:t>
            </a:r>
            <a:r>
              <a:rPr kumimoji="1" lang="en-US" altLang="zh-CN" sz="18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t.data</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[p].d;</a:t>
            </a:r>
            <a:endPar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q</a:t>
            </a: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180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300"/>
              </a:lnSpc>
            </a:pPr>
            <a:r>
              <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kumimoji="1" lang="en-US" altLang="zh-CN" sz="180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9" name="组合 6"/>
          <p:cNvGrpSpPr/>
          <p:nvPr/>
        </p:nvGrpSpPr>
        <p:grpSpPr>
          <a:xfrm>
            <a:off x="2435200" y="2756162"/>
            <a:ext cx="7500990" cy="3152163"/>
            <a:chOff x="1142976" y="2143116"/>
            <a:chExt cx="7500990" cy="3152163"/>
          </a:xfrm>
        </p:grpSpPr>
        <p:sp>
          <p:nvSpPr>
            <p:cNvPr id="10" name="矩形 9"/>
            <p:cNvSpPr/>
            <p:nvPr/>
          </p:nvSpPr>
          <p:spPr>
            <a:xfrm>
              <a:off x="1142976" y="2143116"/>
              <a:ext cx="7500990" cy="2571768"/>
            </a:xfrm>
            <a:prstGeom prst="rect">
              <a:avLst/>
            </a:prstGeom>
            <a:solidFill>
              <a:schemeClr val="accent1">
                <a:alpha val="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cxnSp>
          <p:nvCxnSpPr>
            <p:cNvPr id="11" name="直接箭头连接符 10"/>
            <p:cNvCxnSpPr/>
            <p:nvPr/>
          </p:nvCxnSpPr>
          <p:spPr>
            <a:xfrm>
              <a:off x="4867276" y="4714604"/>
              <a:ext cx="0" cy="36576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5"/>
            <p:cNvSpPr txBox="1"/>
            <p:nvPr/>
          </p:nvSpPr>
          <p:spPr>
            <a:xfrm>
              <a:off x="2928926" y="4926979"/>
              <a:ext cx="4572032" cy="368300"/>
            </a:xfrm>
            <a:prstGeom prst="rect">
              <a:avLst/>
            </a:prstGeom>
            <a:noFill/>
          </p:spPr>
          <p:txBody>
            <a:bodyPr wrap="square" rtlCol="0">
              <a:spAutoFit/>
            </a:bodyPr>
            <a:p>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按第</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18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 </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进行</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rPr>
                <a:t>转换</a:t>
              </a:r>
              <a:endPar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Symbol" panose="05050102010706020507"/>
              </a:endParaRPr>
            </a:p>
          </p:txBody>
        </p:sp>
      </p:grpSp>
      <p:sp>
        <p:nvSpPr>
          <p:cNvPr id="13" name="TextBox 7"/>
          <p:cNvSpPr txBox="1"/>
          <p:nvPr/>
        </p:nvSpPr>
        <p:spPr>
          <a:xfrm>
            <a:off x="2364396" y="6072523"/>
            <a:ext cx="6858048" cy="398780"/>
          </a:xfrm>
          <a:prstGeom prst="rect">
            <a:avLst/>
          </a:prstGeom>
          <a:noFill/>
        </p:spPr>
        <p:txBody>
          <a:bodyPr wrap="square" rtlCol="0">
            <a:spAutoFit/>
          </a:bodyPr>
          <a:p>
            <a:pPr algn="l"/>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a:t>
            </a:r>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t</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个非</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元素，时间复杂度为</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O(</a:t>
            </a:r>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Object 2"/>
          <p:cNvGraphicFramePr>
            <a:graphicFrameLocks noChangeAspect="1"/>
          </p:cNvGraphicFramePr>
          <p:nvPr/>
        </p:nvGraphicFramePr>
        <p:xfrm>
          <a:off x="4699962" y="1898646"/>
          <a:ext cx="2808287" cy="1246187"/>
        </p:xfrm>
        <a:graphic>
          <a:graphicData uri="http://schemas.openxmlformats.org/presentationml/2006/ole">
            <mc:AlternateContent xmlns:mc="http://schemas.openxmlformats.org/markup-compatibility/2006">
              <mc:Choice xmlns:v="urn:schemas-microsoft-com:vml" Requires="v">
                <p:oleObj spid="_x0000_s40" name="" r:id="rId1" imgW="28346400" imgH="12496800" progId="Equations">
                  <p:embed/>
                </p:oleObj>
              </mc:Choice>
              <mc:Fallback>
                <p:oleObj name="" r:id="rId1" imgW="28346400" imgH="12496800" progId="Equations">
                  <p:embed/>
                  <p:pic>
                    <p:nvPicPr>
                      <p:cNvPr id="0" name="图片 2048"/>
                      <p:cNvPicPr>
                        <a:picLocks noChangeAspect="1"/>
                      </p:cNvPicPr>
                      <p:nvPr/>
                    </p:nvPicPr>
                    <p:blipFill>
                      <a:blip r:embed="rId2"/>
                      <a:stretch>
                        <a:fillRect/>
                      </a:stretch>
                    </p:blipFill>
                    <p:spPr>
                      <a:xfrm>
                        <a:off x="4699962" y="1898646"/>
                        <a:ext cx="2808287" cy="1246187"/>
                      </a:xfrm>
                      <a:prstGeom prst="rect">
                        <a:avLst/>
                      </a:prstGeom>
                      <a:noFill/>
                      <a:ln w="9525">
                        <a:noFill/>
                      </a:ln>
                    </p:spPr>
                  </p:pic>
                </p:oleObj>
              </mc:Fallback>
            </mc:AlternateContent>
          </a:graphicData>
        </a:graphic>
      </p:graphicFrame>
      <p:sp>
        <p:nvSpPr>
          <p:cNvPr id="41" name="Text Box 2"/>
          <p:cNvSpPr txBox="1">
            <a:spLocks noChangeArrowheads="1"/>
          </p:cNvSpPr>
          <p:nvPr/>
        </p:nvSpPr>
        <p:spPr bwMode="auto">
          <a:xfrm>
            <a:off x="1936085" y="1430955"/>
            <a:ext cx="5032381" cy="491490"/>
          </a:xfrm>
          <a:prstGeom prst="rect">
            <a:avLst/>
          </a:prstGeom>
          <a:noFill/>
          <a:ln w="9525">
            <a:noFill/>
            <a:miter lim="800000"/>
          </a:ln>
          <a:effectLst/>
        </p:spPr>
        <p:txBody>
          <a:bodyPr wrap="square">
            <a:spAutoFit/>
          </a:bodyPr>
          <a:p>
            <a:pPr marL="457200" indent="-457200" algn="l">
              <a:lnSpc>
                <a:spcPct val="130000"/>
              </a:lnSpc>
              <a:spcBef>
                <a:spcPct val="50000"/>
              </a:spcBef>
              <a:buBlip>
                <a:blip r:embed="rId3"/>
              </a:buBlip>
            </a:pPr>
            <a:r>
              <a:rPr kumimoji="1" lang="zh-CN" altLang="en-US" sz="20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每个非零元素对应</a:t>
            </a:r>
            <a:r>
              <a:rPr kumimoji="1" lang="zh-CN" altLang="en-US" sz="200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一</a:t>
            </a:r>
            <a:r>
              <a:rPr kumimoji="1" lang="zh-CN" altLang="en-US" sz="200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个结点。</a:t>
            </a:r>
            <a:endParaRPr kumimoji="1" lang="zh-CN" altLang="en-US" sz="20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2" name="组合 4"/>
          <p:cNvGrpSpPr/>
          <p:nvPr/>
        </p:nvGrpSpPr>
        <p:grpSpPr>
          <a:xfrm>
            <a:off x="3850028" y="3924307"/>
            <a:ext cx="1620838" cy="863600"/>
            <a:chOff x="2051050" y="1866900"/>
            <a:chExt cx="1620838" cy="863600"/>
          </a:xfrm>
        </p:grpSpPr>
        <p:sp>
          <p:nvSpPr>
            <p:cNvPr id="43" name="Rectangle 49"/>
            <p:cNvSpPr>
              <a:spLocks noChangeArrowheads="1"/>
            </p:cNvSpPr>
            <p:nvPr/>
          </p:nvSpPr>
          <p:spPr bwMode="auto">
            <a:xfrm>
              <a:off x="2051050"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44" name="Rectangle 50"/>
            <p:cNvSpPr>
              <a:spLocks noChangeArrowheads="1"/>
            </p:cNvSpPr>
            <p:nvPr/>
          </p:nvSpPr>
          <p:spPr bwMode="auto">
            <a:xfrm>
              <a:off x="259238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45" name="Rectangle 51"/>
            <p:cNvSpPr>
              <a:spLocks noChangeArrowheads="1"/>
            </p:cNvSpPr>
            <p:nvPr/>
          </p:nvSpPr>
          <p:spPr bwMode="auto">
            <a:xfrm>
              <a:off x="313213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46" name="Rectangle 52"/>
            <p:cNvSpPr>
              <a:spLocks noChangeArrowheads="1"/>
            </p:cNvSpPr>
            <p:nvPr/>
          </p:nvSpPr>
          <p:spPr bwMode="auto">
            <a:xfrm>
              <a:off x="2051050" y="22987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48" name="Rectangle 53"/>
            <p:cNvSpPr>
              <a:spLocks noChangeArrowheads="1"/>
            </p:cNvSpPr>
            <p:nvPr/>
          </p:nvSpPr>
          <p:spPr bwMode="auto">
            <a:xfrm>
              <a:off x="2844800" y="22987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50" name="组合 10"/>
          <p:cNvGrpSpPr/>
          <p:nvPr/>
        </p:nvGrpSpPr>
        <p:grpSpPr>
          <a:xfrm>
            <a:off x="7169808" y="5213048"/>
            <a:ext cx="1620838" cy="863600"/>
            <a:chOff x="7451725" y="4408488"/>
            <a:chExt cx="1620838" cy="863600"/>
          </a:xfrm>
        </p:grpSpPr>
        <p:sp>
          <p:nvSpPr>
            <p:cNvPr id="51" name="Rectangle 54"/>
            <p:cNvSpPr>
              <a:spLocks noChangeArrowheads="1"/>
            </p:cNvSpPr>
            <p:nvPr/>
          </p:nvSpPr>
          <p:spPr bwMode="auto">
            <a:xfrm>
              <a:off x="7451725"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2" name="Rectangle 55"/>
            <p:cNvSpPr>
              <a:spLocks noChangeArrowheads="1"/>
            </p:cNvSpPr>
            <p:nvPr/>
          </p:nvSpPr>
          <p:spPr bwMode="auto">
            <a:xfrm>
              <a:off x="799306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53" name="Rectangle 56"/>
            <p:cNvSpPr>
              <a:spLocks noChangeArrowheads="1"/>
            </p:cNvSpPr>
            <p:nvPr/>
          </p:nvSpPr>
          <p:spPr bwMode="auto">
            <a:xfrm>
              <a:off x="853281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4</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54" name="Rectangle 57"/>
            <p:cNvSpPr>
              <a:spLocks noChangeArrowheads="1"/>
            </p:cNvSpPr>
            <p:nvPr/>
          </p:nvSpPr>
          <p:spPr bwMode="auto">
            <a:xfrm>
              <a:off x="7451725" y="4840288"/>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55" name="Rectangle 58"/>
            <p:cNvSpPr>
              <a:spLocks noChangeArrowheads="1"/>
            </p:cNvSpPr>
            <p:nvPr/>
          </p:nvSpPr>
          <p:spPr bwMode="auto">
            <a:xfrm>
              <a:off x="8245475" y="4840288"/>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56" name="组合 16"/>
          <p:cNvGrpSpPr/>
          <p:nvPr/>
        </p:nvGrpSpPr>
        <p:grpSpPr>
          <a:xfrm>
            <a:off x="7959113" y="3902082"/>
            <a:ext cx="1620838" cy="863600"/>
            <a:chOff x="7451725" y="1844675"/>
            <a:chExt cx="1620838" cy="863600"/>
          </a:xfrm>
        </p:grpSpPr>
        <p:sp>
          <p:nvSpPr>
            <p:cNvPr id="57" name="Rectangle 59"/>
            <p:cNvSpPr>
              <a:spLocks noChangeArrowheads="1"/>
            </p:cNvSpPr>
            <p:nvPr/>
          </p:nvSpPr>
          <p:spPr bwMode="auto">
            <a:xfrm>
              <a:off x="7451725"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8" name="Rectangle 60"/>
            <p:cNvSpPr>
              <a:spLocks noChangeArrowheads="1"/>
            </p:cNvSpPr>
            <p:nvPr/>
          </p:nvSpPr>
          <p:spPr bwMode="auto">
            <a:xfrm>
              <a:off x="799306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9" name="Rectangle 61"/>
            <p:cNvSpPr>
              <a:spLocks noChangeArrowheads="1"/>
            </p:cNvSpPr>
            <p:nvPr/>
          </p:nvSpPr>
          <p:spPr bwMode="auto">
            <a:xfrm>
              <a:off x="853281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60" name="Rectangle 62"/>
            <p:cNvSpPr>
              <a:spLocks noChangeArrowheads="1"/>
            </p:cNvSpPr>
            <p:nvPr/>
          </p:nvSpPr>
          <p:spPr bwMode="auto">
            <a:xfrm>
              <a:off x="7451725" y="2276475"/>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61" name="Rectangle 63"/>
            <p:cNvSpPr>
              <a:spLocks noChangeArrowheads="1"/>
            </p:cNvSpPr>
            <p:nvPr/>
          </p:nvSpPr>
          <p:spPr bwMode="auto">
            <a:xfrm>
              <a:off x="8245475" y="2276475"/>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62" name="组合 22"/>
          <p:cNvGrpSpPr/>
          <p:nvPr/>
        </p:nvGrpSpPr>
        <p:grpSpPr>
          <a:xfrm>
            <a:off x="5924573" y="3938610"/>
            <a:ext cx="1620838" cy="863600"/>
            <a:chOff x="5632450" y="3213100"/>
            <a:chExt cx="1620838" cy="863600"/>
          </a:xfrm>
        </p:grpSpPr>
        <p:sp>
          <p:nvSpPr>
            <p:cNvPr id="63" name="Rectangle 64"/>
            <p:cNvSpPr>
              <a:spLocks noChangeArrowheads="1"/>
            </p:cNvSpPr>
            <p:nvPr/>
          </p:nvSpPr>
          <p:spPr bwMode="auto">
            <a:xfrm>
              <a:off x="5632450"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64" name="Rectangle 65"/>
            <p:cNvSpPr>
              <a:spLocks noChangeArrowheads="1"/>
            </p:cNvSpPr>
            <p:nvPr/>
          </p:nvSpPr>
          <p:spPr bwMode="auto">
            <a:xfrm>
              <a:off x="617378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65" name="Rectangle 66"/>
            <p:cNvSpPr>
              <a:spLocks noChangeArrowheads="1"/>
            </p:cNvSpPr>
            <p:nvPr/>
          </p:nvSpPr>
          <p:spPr bwMode="auto">
            <a:xfrm>
              <a:off x="671353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66" name="Rectangle 67"/>
            <p:cNvSpPr>
              <a:spLocks noChangeArrowheads="1"/>
            </p:cNvSpPr>
            <p:nvPr/>
          </p:nvSpPr>
          <p:spPr bwMode="auto">
            <a:xfrm>
              <a:off x="5632450" y="36449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67" name="Rectangle 68"/>
            <p:cNvSpPr>
              <a:spLocks noChangeArrowheads="1"/>
            </p:cNvSpPr>
            <p:nvPr/>
          </p:nvSpPr>
          <p:spPr bwMode="auto">
            <a:xfrm>
              <a:off x="6426200" y="36449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68" name="组合 51"/>
          <p:cNvGrpSpPr/>
          <p:nvPr/>
        </p:nvGrpSpPr>
        <p:grpSpPr>
          <a:xfrm>
            <a:off x="7092321" y="1955787"/>
            <a:ext cx="1750125" cy="1946356"/>
            <a:chOff x="5441956" y="1597012"/>
            <a:chExt cx="1750125" cy="1946356"/>
          </a:xfrm>
        </p:grpSpPr>
        <p:sp>
          <p:nvSpPr>
            <p:cNvPr id="69" name="椭圆 68"/>
            <p:cNvSpPr/>
            <p:nvPr/>
          </p:nvSpPr>
          <p:spPr>
            <a:xfrm>
              <a:off x="5441956" y="1597012"/>
              <a:ext cx="285752" cy="357190"/>
            </a:xfrm>
            <a:prstGeom prst="ellipse">
              <a:avLst/>
            </a:prstGeom>
            <a:solidFill>
              <a:schemeClr val="accent1">
                <a:alpha val="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楷体" panose="02010609060101010101" pitchFamily="49" charset="-122"/>
              </a:endParaRPr>
            </a:p>
          </p:txBody>
        </p:sp>
        <p:cxnSp>
          <p:nvCxnSpPr>
            <p:cNvPr id="70" name="直接箭头连接符 69"/>
            <p:cNvCxnSpPr>
              <a:stCxn id="69" idx="5"/>
              <a:endCxn id="58" idx="0"/>
            </p:cNvCxnSpPr>
            <p:nvPr/>
          </p:nvCxnSpPr>
          <p:spPr>
            <a:xfrm>
              <a:off x="5685861" y="1902528"/>
              <a:ext cx="1506220" cy="16408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1" name="组合 49"/>
          <p:cNvGrpSpPr/>
          <p:nvPr/>
        </p:nvGrpSpPr>
        <p:grpSpPr>
          <a:xfrm>
            <a:off x="4782185" y="1955787"/>
            <a:ext cx="1238566" cy="1543698"/>
            <a:chOff x="3131820" y="1597012"/>
            <a:chExt cx="1238566" cy="1543698"/>
          </a:xfrm>
        </p:grpSpPr>
        <p:sp>
          <p:nvSpPr>
            <p:cNvPr id="72" name="椭圆 71"/>
            <p:cNvSpPr/>
            <p:nvPr/>
          </p:nvSpPr>
          <p:spPr>
            <a:xfrm>
              <a:off x="4084634" y="1597012"/>
              <a:ext cx="285752" cy="357190"/>
            </a:xfrm>
            <a:prstGeom prst="ellipse">
              <a:avLst/>
            </a:prstGeom>
            <a:solidFill>
              <a:schemeClr val="accent1">
                <a:alpha val="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楷体" panose="02010609060101010101" pitchFamily="49" charset="-122"/>
              </a:endParaRPr>
            </a:p>
          </p:txBody>
        </p:sp>
        <p:cxnSp>
          <p:nvCxnSpPr>
            <p:cNvPr id="73" name="直接箭头连接符 72"/>
            <p:cNvCxnSpPr>
              <a:stCxn id="72" idx="3"/>
            </p:cNvCxnSpPr>
            <p:nvPr/>
          </p:nvCxnSpPr>
          <p:spPr>
            <a:xfrm flipH="1">
              <a:off x="3131820" y="1902460"/>
              <a:ext cx="994410" cy="123825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4" name="组合 50"/>
          <p:cNvGrpSpPr/>
          <p:nvPr/>
        </p:nvGrpSpPr>
        <p:grpSpPr>
          <a:xfrm>
            <a:off x="6638290" y="2320925"/>
            <a:ext cx="285750" cy="1466850"/>
            <a:chOff x="4987928" y="1962140"/>
            <a:chExt cx="285752" cy="1552724"/>
          </a:xfrm>
        </p:grpSpPr>
        <p:sp>
          <p:nvSpPr>
            <p:cNvPr id="75" name="椭圆 74"/>
            <p:cNvSpPr/>
            <p:nvPr/>
          </p:nvSpPr>
          <p:spPr>
            <a:xfrm>
              <a:off x="4987928" y="1962140"/>
              <a:ext cx="285752" cy="357190"/>
            </a:xfrm>
            <a:prstGeom prst="ellipse">
              <a:avLst/>
            </a:prstGeom>
            <a:solidFill>
              <a:schemeClr val="accent1">
                <a:alpha val="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楷体" panose="02010609060101010101" pitchFamily="49" charset="-122"/>
              </a:endParaRPr>
            </a:p>
          </p:txBody>
        </p:sp>
        <p:cxnSp>
          <p:nvCxnSpPr>
            <p:cNvPr id="76" name="直接箭头连接符 75"/>
            <p:cNvCxnSpPr>
              <a:stCxn id="75" idx="4"/>
            </p:cNvCxnSpPr>
            <p:nvPr/>
          </p:nvCxnSpPr>
          <p:spPr>
            <a:xfrm flipH="1">
              <a:off x="5123819" y="2319065"/>
              <a:ext cx="6985" cy="119579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7" name="组合 52"/>
          <p:cNvGrpSpPr/>
          <p:nvPr/>
        </p:nvGrpSpPr>
        <p:grpSpPr>
          <a:xfrm>
            <a:off x="7092321" y="2644767"/>
            <a:ext cx="714369" cy="2510798"/>
            <a:chOff x="5441956" y="2285992"/>
            <a:chExt cx="714369" cy="2510798"/>
          </a:xfrm>
        </p:grpSpPr>
        <p:sp>
          <p:nvSpPr>
            <p:cNvPr id="78" name="椭圆 77"/>
            <p:cNvSpPr/>
            <p:nvPr/>
          </p:nvSpPr>
          <p:spPr>
            <a:xfrm>
              <a:off x="5441956" y="2285992"/>
              <a:ext cx="285752" cy="357190"/>
            </a:xfrm>
            <a:prstGeom prst="ellipse">
              <a:avLst/>
            </a:prstGeom>
            <a:solidFill>
              <a:schemeClr val="accent1">
                <a:alpha val="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楷体" panose="02010609060101010101" pitchFamily="49" charset="-122"/>
              </a:endParaRPr>
            </a:p>
          </p:txBody>
        </p:sp>
        <p:cxnSp>
          <p:nvCxnSpPr>
            <p:cNvPr id="79" name="直接箭头连接符 78"/>
            <p:cNvCxnSpPr>
              <a:stCxn id="78" idx="5"/>
            </p:cNvCxnSpPr>
            <p:nvPr/>
          </p:nvCxnSpPr>
          <p:spPr>
            <a:xfrm>
              <a:off x="5685790" y="2591435"/>
              <a:ext cx="470535" cy="220535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82" name="Rectangle 7" descr="信纸">
            <a:hlinkClick r:id="" action="ppaction://hlinkshowjump?jump=nextslide"/>
          </p:cNvPr>
          <p:cNvSpPr>
            <a:spLocks noChangeArrowheads="1"/>
          </p:cNvSpPr>
          <p:nvPr/>
        </p:nvSpPr>
        <p:spPr bwMode="auto">
          <a:xfrm>
            <a:off x="1148715" y="92646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6.2.2 稀疏矩阵的十字链表表示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pic>
        <p:nvPicPr>
          <p:cNvPr id="83" name="图片 82" descr="fax-1889011_1920"/>
          <p:cNvPicPr>
            <a:picLocks noChangeAspect="1"/>
          </p:cNvPicPr>
          <p:nvPr/>
        </p:nvPicPr>
        <p:blipFill>
          <a:blip r:embed="rId4"/>
          <a:stretch>
            <a:fillRect/>
          </a:stretch>
        </p:blipFill>
        <p:spPr>
          <a:xfrm>
            <a:off x="1271905" y="2261235"/>
            <a:ext cx="3103245" cy="3103245"/>
          </a:xfrm>
          <a:prstGeom prst="rect">
            <a:avLst/>
          </a:prstGeom>
        </p:spPr>
      </p:pic>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2"/>
                                        </p:tgtEl>
                                        <p:attrNameLst>
                                          <p:attrName>style.visibility</p:attrName>
                                        </p:attrNameLst>
                                      </p:cBhvr>
                                      <p:to>
                                        <p:strVal val="visible"/>
                                      </p:to>
                                    </p:set>
                                  </p:childTnLst>
                                </p:cTn>
                              </p:par>
                            </p:childTnLst>
                          </p:cTn>
                        </p:par>
                        <p:par>
                          <p:cTn id="10" fill="hold">
                            <p:stCondLst>
                              <p:cond delay="0"/>
                            </p:stCondLst>
                            <p:childTnLst>
                              <p:par>
                                <p:cTn id="11" presetID="22" presetClass="exit" presetSubtype="4" fill="hold" nodeType="afterEffect">
                                  <p:stCondLst>
                                    <p:cond delay="0"/>
                                  </p:stCondLst>
                                  <p:childTnLst>
                                    <p:animEffect transition="out" filter="wipe(down)">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par>
                          <p:cTn id="21" fill="hold">
                            <p:stCondLst>
                              <p:cond delay="0"/>
                            </p:stCondLst>
                            <p:childTnLst>
                              <p:par>
                                <p:cTn id="22" presetID="22" presetClass="exit" presetSubtype="4" fill="hold" nodeType="afterEffect">
                                  <p:stCondLst>
                                    <p:cond delay="0"/>
                                  </p:stCondLst>
                                  <p:childTnLst>
                                    <p:animEffect transition="out" filter="wipe(down)">
                                      <p:cBhvr>
                                        <p:cTn id="23" dur="500"/>
                                        <p:tgtEl>
                                          <p:spTgt spid="68"/>
                                        </p:tgtEl>
                                      </p:cBhvr>
                                    </p:animEffect>
                                    <p:set>
                                      <p:cBhvr>
                                        <p:cTn id="24" dur="1" fill="hold">
                                          <p:stCondLst>
                                            <p:cond delay="499"/>
                                          </p:stCondLst>
                                        </p:cTn>
                                        <p:tgtEl>
                                          <p:spTgt spid="6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childTnLst>
                                </p:cTn>
                              </p:par>
                            </p:childTnLst>
                          </p:cTn>
                        </p:par>
                        <p:par>
                          <p:cTn id="32" fill="hold">
                            <p:stCondLst>
                              <p:cond delay="0"/>
                            </p:stCondLst>
                            <p:childTnLst>
                              <p:par>
                                <p:cTn id="33" presetID="22" presetClass="exit" presetSubtype="4" fill="hold" nodeType="afterEffect">
                                  <p:stCondLst>
                                    <p:cond delay="0"/>
                                  </p:stCondLst>
                                  <p:childTnLst>
                                    <p:animEffect transition="out" filter="wipe(down)">
                                      <p:cBhvr>
                                        <p:cTn id="34" dur="500"/>
                                        <p:tgtEl>
                                          <p:spTgt spid="74"/>
                                        </p:tgtEl>
                                      </p:cBhvr>
                                    </p:animEffect>
                                    <p:set>
                                      <p:cBhvr>
                                        <p:cTn id="35" dur="1" fill="hold">
                                          <p:stCondLst>
                                            <p:cond delay="499"/>
                                          </p:stCondLst>
                                        </p:cTn>
                                        <p:tgtEl>
                                          <p:spTgt spid="7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7"/>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par>
                          <p:cTn id="43" fill="hold">
                            <p:stCondLst>
                              <p:cond delay="0"/>
                            </p:stCondLst>
                            <p:childTnLst>
                              <p:par>
                                <p:cTn id="44" presetID="22" presetClass="exit" presetSubtype="4" fill="hold" nodeType="afterEffect">
                                  <p:stCondLst>
                                    <p:cond delay="0"/>
                                  </p:stCondLst>
                                  <p:childTnLst>
                                    <p:animEffect transition="out" filter="wipe(down)">
                                      <p:cBhvr>
                                        <p:cTn id="45" dur="500"/>
                                        <p:tgtEl>
                                          <p:spTgt spid="77"/>
                                        </p:tgtEl>
                                      </p:cBhvr>
                                    </p:animEffect>
                                    <p:set>
                                      <p:cBhvr>
                                        <p:cTn id="46"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7" descr="信纸">
            <a:hlinkClick r:id="" action="ppaction://hlinkshowjump?jump=nextslide"/>
          </p:cNvPr>
          <p:cNvSpPr>
            <a:spLocks noChangeArrowheads="1"/>
          </p:cNvSpPr>
          <p:nvPr/>
        </p:nvSpPr>
        <p:spPr bwMode="auto">
          <a:xfrm>
            <a:off x="1148715" y="92646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6.2.2 稀疏矩阵的十字链表表示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5" name="Text Box 2"/>
          <p:cNvSpPr txBox="1">
            <a:spLocks noChangeArrowheads="1"/>
          </p:cNvSpPr>
          <p:nvPr/>
        </p:nvSpPr>
        <p:spPr bwMode="auto">
          <a:xfrm>
            <a:off x="1863696" y="1512566"/>
            <a:ext cx="8229600" cy="891540"/>
          </a:xfrm>
          <a:prstGeom prst="rect">
            <a:avLst/>
          </a:prstGeom>
          <a:noFill/>
          <a:ln w="9525">
            <a:noFill/>
            <a:miter lim="800000"/>
          </a:ln>
          <a:effectLst/>
        </p:spPr>
        <p:txBody>
          <a:bodyPr>
            <a:spAutoFit/>
          </a:bodyPr>
          <a:p>
            <a:pPr marL="457200" indent="-457200" algn="l">
              <a:lnSpc>
                <a:spcPct val="130000"/>
              </a:lnSpc>
              <a:spcBef>
                <a:spcPct val="50000"/>
              </a:spcBef>
              <a:buBlip>
                <a:blip r:embed="rId1"/>
              </a:buBlip>
            </a:pPr>
            <a:r>
              <a:rPr kumimoji="1" lang="zh-CN" altLang="en-US" sz="20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每</a:t>
            </a:r>
            <a:r>
              <a:rPr kumimoji="1" lang="zh-CN" altLang="en-US" sz="2000" dirty="0">
                <a:solidFill>
                  <a:srgbClr val="C00000"/>
                </a:solidFill>
                <a:latin typeface="微软雅黑" panose="020B0503020204020204" pitchFamily="34" charset="-122"/>
                <a:ea typeface="微软雅黑" panose="020B0503020204020204" pitchFamily="34" charset="-122"/>
                <a:cs typeface="楷体" panose="02010609060101010101" pitchFamily="49" charset="-122"/>
              </a:rPr>
              <a:t>行</a:t>
            </a:r>
            <a:r>
              <a:rPr kumimoji="1" lang="zh-CN" altLang="en-US" sz="200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所有结点链</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起来构成一个</a:t>
            </a:r>
            <a:r>
              <a:rPr kumimoji="1" lang="zh-CN" altLang="en-US" sz="2000">
                <a:solidFill>
                  <a:schemeClr val="tx1"/>
                </a:solidFill>
                <a:latin typeface="微软雅黑" panose="020B0503020204020204" pitchFamily="34" charset="-122"/>
                <a:ea typeface="微软雅黑" panose="020B0503020204020204" pitchFamily="34" charset="-122"/>
                <a:cs typeface="楷体" panose="02010609060101010101" pitchFamily="49" charset="-122"/>
              </a:rPr>
              <a:t>带</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行头结点的</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循环单链表。以</a:t>
            </a:r>
            <a:r>
              <a:rPr kumimoji="1" lang="en-US" altLang="zh-CN" sz="2000" i="1"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h</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en-US" altLang="zh-CN" sz="20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）作为第</a:t>
            </a:r>
            <a:r>
              <a:rPr kumimoji="1" lang="en-US" altLang="zh-CN" sz="20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a:t>
            </a:r>
            <a:r>
              <a:rPr kumimoji="1" lang="zh-CN" altLang="en-US" sz="200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头结点。</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41" name="组合 4"/>
          <p:cNvGrpSpPr>
            <a:grpSpLocks noChangeAspect="1"/>
          </p:cNvGrpSpPr>
          <p:nvPr/>
        </p:nvGrpSpPr>
        <p:grpSpPr>
          <a:xfrm>
            <a:off x="3671882" y="2696541"/>
            <a:ext cx="1296670" cy="690880"/>
            <a:chOff x="2051050" y="1866900"/>
            <a:chExt cx="1620838" cy="863600"/>
          </a:xfrm>
        </p:grpSpPr>
        <p:sp>
          <p:nvSpPr>
            <p:cNvPr id="47" name="Rectangle 49"/>
            <p:cNvSpPr>
              <a:spLocks noChangeArrowheads="1"/>
            </p:cNvSpPr>
            <p:nvPr/>
          </p:nvSpPr>
          <p:spPr bwMode="auto">
            <a:xfrm>
              <a:off x="2051050"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1" name="Rectangle 50"/>
            <p:cNvSpPr>
              <a:spLocks noChangeArrowheads="1"/>
            </p:cNvSpPr>
            <p:nvPr/>
          </p:nvSpPr>
          <p:spPr bwMode="auto">
            <a:xfrm>
              <a:off x="259238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2" name="Rectangle 51"/>
            <p:cNvSpPr>
              <a:spLocks noChangeArrowheads="1"/>
            </p:cNvSpPr>
            <p:nvPr/>
          </p:nvSpPr>
          <p:spPr bwMode="auto">
            <a:xfrm>
              <a:off x="313213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3" name="Rectangle 52"/>
            <p:cNvSpPr>
              <a:spLocks noChangeArrowheads="1"/>
            </p:cNvSpPr>
            <p:nvPr/>
          </p:nvSpPr>
          <p:spPr bwMode="auto">
            <a:xfrm>
              <a:off x="2051050" y="22987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55" name="Rectangle 53"/>
            <p:cNvSpPr>
              <a:spLocks noChangeArrowheads="1"/>
            </p:cNvSpPr>
            <p:nvPr/>
          </p:nvSpPr>
          <p:spPr bwMode="auto">
            <a:xfrm>
              <a:off x="2844800" y="22987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57" name="组合 10"/>
          <p:cNvGrpSpPr>
            <a:grpSpLocks noChangeAspect="1"/>
          </p:cNvGrpSpPr>
          <p:nvPr/>
        </p:nvGrpSpPr>
        <p:grpSpPr>
          <a:xfrm>
            <a:off x="8710958" y="5111133"/>
            <a:ext cx="1296670" cy="690880"/>
            <a:chOff x="7451725" y="4408488"/>
            <a:chExt cx="1620838" cy="863600"/>
          </a:xfrm>
        </p:grpSpPr>
        <p:sp>
          <p:nvSpPr>
            <p:cNvPr id="58" name="Rectangle 54"/>
            <p:cNvSpPr>
              <a:spLocks noChangeArrowheads="1"/>
            </p:cNvSpPr>
            <p:nvPr/>
          </p:nvSpPr>
          <p:spPr bwMode="auto">
            <a:xfrm>
              <a:off x="7451725"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9" name="Rectangle 55"/>
            <p:cNvSpPr>
              <a:spLocks noChangeArrowheads="1"/>
            </p:cNvSpPr>
            <p:nvPr/>
          </p:nvSpPr>
          <p:spPr bwMode="auto">
            <a:xfrm>
              <a:off x="799306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60" name="Rectangle 56"/>
            <p:cNvSpPr>
              <a:spLocks noChangeArrowheads="1"/>
            </p:cNvSpPr>
            <p:nvPr/>
          </p:nvSpPr>
          <p:spPr bwMode="auto">
            <a:xfrm>
              <a:off x="853281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4</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61" name="Rectangle 57"/>
            <p:cNvSpPr>
              <a:spLocks noChangeArrowheads="1"/>
            </p:cNvSpPr>
            <p:nvPr/>
          </p:nvSpPr>
          <p:spPr bwMode="auto">
            <a:xfrm>
              <a:off x="7451725" y="4840288"/>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63" name="Rectangle 58"/>
            <p:cNvSpPr>
              <a:spLocks noChangeArrowheads="1"/>
            </p:cNvSpPr>
            <p:nvPr/>
          </p:nvSpPr>
          <p:spPr bwMode="auto">
            <a:xfrm>
              <a:off x="8245475" y="4840288"/>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65" name="组合 16"/>
          <p:cNvGrpSpPr>
            <a:grpSpLocks noChangeAspect="1"/>
          </p:cNvGrpSpPr>
          <p:nvPr/>
        </p:nvGrpSpPr>
        <p:grpSpPr>
          <a:xfrm>
            <a:off x="8710958" y="2696541"/>
            <a:ext cx="1296670" cy="690880"/>
            <a:chOff x="7451725" y="1844675"/>
            <a:chExt cx="1620838" cy="863600"/>
          </a:xfrm>
        </p:grpSpPr>
        <p:sp>
          <p:nvSpPr>
            <p:cNvPr id="67" name="Rectangle 59"/>
            <p:cNvSpPr>
              <a:spLocks noChangeArrowheads="1"/>
            </p:cNvSpPr>
            <p:nvPr/>
          </p:nvSpPr>
          <p:spPr bwMode="auto">
            <a:xfrm>
              <a:off x="7451725"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69" name="Rectangle 60"/>
            <p:cNvSpPr>
              <a:spLocks noChangeArrowheads="1"/>
            </p:cNvSpPr>
            <p:nvPr/>
          </p:nvSpPr>
          <p:spPr bwMode="auto">
            <a:xfrm>
              <a:off x="799306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71" name="Rectangle 61"/>
            <p:cNvSpPr>
              <a:spLocks noChangeArrowheads="1"/>
            </p:cNvSpPr>
            <p:nvPr/>
          </p:nvSpPr>
          <p:spPr bwMode="auto">
            <a:xfrm>
              <a:off x="853281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72" name="Rectangle 62"/>
            <p:cNvSpPr>
              <a:spLocks noChangeArrowheads="1"/>
            </p:cNvSpPr>
            <p:nvPr/>
          </p:nvSpPr>
          <p:spPr bwMode="auto">
            <a:xfrm>
              <a:off x="7451725" y="2276475"/>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73" name="Rectangle 63"/>
            <p:cNvSpPr>
              <a:spLocks noChangeArrowheads="1"/>
            </p:cNvSpPr>
            <p:nvPr/>
          </p:nvSpPr>
          <p:spPr bwMode="auto">
            <a:xfrm>
              <a:off x="8245475" y="2276475"/>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74" name="组合 22"/>
          <p:cNvGrpSpPr>
            <a:grpSpLocks noChangeAspect="1"/>
          </p:cNvGrpSpPr>
          <p:nvPr/>
        </p:nvGrpSpPr>
        <p:grpSpPr>
          <a:xfrm>
            <a:off x="6853570" y="3933212"/>
            <a:ext cx="1296670" cy="690880"/>
            <a:chOff x="5632450" y="3213100"/>
            <a:chExt cx="1620838" cy="863600"/>
          </a:xfrm>
        </p:grpSpPr>
        <p:sp>
          <p:nvSpPr>
            <p:cNvPr id="75" name="Rectangle 64"/>
            <p:cNvSpPr>
              <a:spLocks noChangeArrowheads="1"/>
            </p:cNvSpPr>
            <p:nvPr/>
          </p:nvSpPr>
          <p:spPr bwMode="auto">
            <a:xfrm>
              <a:off x="5632450"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76" name="Rectangle 65"/>
            <p:cNvSpPr>
              <a:spLocks noChangeArrowheads="1"/>
            </p:cNvSpPr>
            <p:nvPr/>
          </p:nvSpPr>
          <p:spPr bwMode="auto">
            <a:xfrm>
              <a:off x="617378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77" name="Rectangle 66"/>
            <p:cNvSpPr>
              <a:spLocks noChangeArrowheads="1"/>
            </p:cNvSpPr>
            <p:nvPr/>
          </p:nvSpPr>
          <p:spPr bwMode="auto">
            <a:xfrm>
              <a:off x="671353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78" name="Rectangle 67"/>
            <p:cNvSpPr>
              <a:spLocks noChangeArrowheads="1"/>
            </p:cNvSpPr>
            <p:nvPr/>
          </p:nvSpPr>
          <p:spPr bwMode="auto">
            <a:xfrm>
              <a:off x="5632450" y="36449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79" name="Rectangle 68"/>
            <p:cNvSpPr>
              <a:spLocks noChangeArrowheads="1"/>
            </p:cNvSpPr>
            <p:nvPr/>
          </p:nvSpPr>
          <p:spPr bwMode="auto">
            <a:xfrm>
              <a:off x="6426200" y="36449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83" name="组合 28"/>
          <p:cNvGrpSpPr>
            <a:grpSpLocks noChangeAspect="1"/>
          </p:cNvGrpSpPr>
          <p:nvPr/>
        </p:nvGrpSpPr>
        <p:grpSpPr>
          <a:xfrm>
            <a:off x="1777982" y="2696541"/>
            <a:ext cx="1296670" cy="690880"/>
            <a:chOff x="122238" y="1865313"/>
            <a:chExt cx="1620837" cy="863600"/>
          </a:xfrm>
        </p:grpSpPr>
        <p:sp>
          <p:nvSpPr>
            <p:cNvPr id="84"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85"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86"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87"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88"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89" name="组合 34"/>
          <p:cNvGrpSpPr>
            <a:grpSpLocks noChangeAspect="1"/>
          </p:cNvGrpSpPr>
          <p:nvPr/>
        </p:nvGrpSpPr>
        <p:grpSpPr>
          <a:xfrm>
            <a:off x="1777982" y="3933212"/>
            <a:ext cx="1296670" cy="690880"/>
            <a:chOff x="122238" y="3213100"/>
            <a:chExt cx="1620837" cy="863600"/>
          </a:xfrm>
        </p:grpSpPr>
        <p:sp>
          <p:nvSpPr>
            <p:cNvPr id="90" name="Rectangle 14"/>
            <p:cNvSpPr>
              <a:spLocks noChangeArrowheads="1"/>
            </p:cNvSpPr>
            <p:nvPr/>
          </p:nvSpPr>
          <p:spPr bwMode="auto">
            <a:xfrm>
              <a:off x="12223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91" name="Rectangle 15"/>
            <p:cNvSpPr>
              <a:spLocks noChangeArrowheads="1"/>
            </p:cNvSpPr>
            <p:nvPr/>
          </p:nvSpPr>
          <p:spPr bwMode="auto">
            <a:xfrm>
              <a:off x="663575"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92" name="Rectangle 16"/>
            <p:cNvSpPr>
              <a:spLocks noChangeArrowheads="1"/>
            </p:cNvSpPr>
            <p:nvPr/>
          </p:nvSpPr>
          <p:spPr bwMode="auto">
            <a:xfrm>
              <a:off x="1203325"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93" name="Rectangle 17"/>
            <p:cNvSpPr>
              <a:spLocks noChangeArrowheads="1"/>
            </p:cNvSpPr>
            <p:nvPr/>
          </p:nvSpPr>
          <p:spPr bwMode="auto">
            <a:xfrm>
              <a:off x="122238" y="36449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94" name="Rectangle 18"/>
            <p:cNvSpPr>
              <a:spLocks noChangeArrowheads="1"/>
            </p:cNvSpPr>
            <p:nvPr/>
          </p:nvSpPr>
          <p:spPr bwMode="auto">
            <a:xfrm>
              <a:off x="915988" y="36449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98" name="组合 40"/>
          <p:cNvGrpSpPr>
            <a:grpSpLocks noChangeAspect="1"/>
          </p:cNvGrpSpPr>
          <p:nvPr/>
        </p:nvGrpSpPr>
        <p:grpSpPr>
          <a:xfrm>
            <a:off x="1814494" y="5111133"/>
            <a:ext cx="1296670" cy="690880"/>
            <a:chOff x="158750" y="4406900"/>
            <a:chExt cx="1620838" cy="863600"/>
          </a:xfrm>
        </p:grpSpPr>
        <p:sp>
          <p:nvSpPr>
            <p:cNvPr id="104" name="Rectangle 19"/>
            <p:cNvSpPr>
              <a:spLocks noChangeArrowheads="1"/>
            </p:cNvSpPr>
            <p:nvPr/>
          </p:nvSpPr>
          <p:spPr bwMode="auto">
            <a:xfrm>
              <a:off x="158750"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06" name="Rectangle 20"/>
            <p:cNvSpPr>
              <a:spLocks noChangeArrowheads="1"/>
            </p:cNvSpPr>
            <p:nvPr/>
          </p:nvSpPr>
          <p:spPr bwMode="auto">
            <a:xfrm>
              <a:off x="700088"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07" name="Rectangle 21"/>
            <p:cNvSpPr>
              <a:spLocks noChangeArrowheads="1"/>
            </p:cNvSpPr>
            <p:nvPr/>
          </p:nvSpPr>
          <p:spPr bwMode="auto">
            <a:xfrm>
              <a:off x="1239838"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08" name="Rectangle 22"/>
            <p:cNvSpPr>
              <a:spLocks noChangeArrowheads="1"/>
            </p:cNvSpPr>
            <p:nvPr/>
          </p:nvSpPr>
          <p:spPr bwMode="auto">
            <a:xfrm>
              <a:off x="158750" y="48387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09" name="Rectangle 23"/>
            <p:cNvSpPr>
              <a:spLocks noChangeArrowheads="1"/>
            </p:cNvSpPr>
            <p:nvPr/>
          </p:nvSpPr>
          <p:spPr bwMode="auto">
            <a:xfrm>
              <a:off x="952500" y="48387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cxnSp>
        <p:nvCxnSpPr>
          <p:cNvPr id="110" name="直接箭头连接符 109"/>
          <p:cNvCxnSpPr/>
          <p:nvPr/>
        </p:nvCxnSpPr>
        <p:spPr>
          <a:xfrm flipV="1">
            <a:off x="4649778" y="3214701"/>
            <a:ext cx="406118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flipV="1">
            <a:off x="2720952" y="3214701"/>
            <a:ext cx="95093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13" name="组合 62"/>
          <p:cNvGrpSpPr/>
          <p:nvPr/>
        </p:nvGrpSpPr>
        <p:grpSpPr>
          <a:xfrm>
            <a:off x="2506638" y="2502858"/>
            <a:ext cx="7716098" cy="723906"/>
            <a:chOff x="1071538" y="1498288"/>
            <a:chExt cx="7716098" cy="723906"/>
          </a:xfrm>
        </p:grpSpPr>
        <p:cxnSp>
          <p:nvCxnSpPr>
            <p:cNvPr id="114" name="直接连接符 113"/>
            <p:cNvCxnSpPr/>
            <p:nvPr/>
          </p:nvCxnSpPr>
          <p:spPr>
            <a:xfrm>
              <a:off x="8358214" y="2220606"/>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5400000">
              <a:off x="8429652" y="1863416"/>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0800000">
              <a:off x="1071538" y="1506226"/>
              <a:ext cx="77153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rot="5400000">
              <a:off x="968300" y="1606288"/>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18" name="直接箭头连接符 117"/>
          <p:cNvCxnSpPr/>
          <p:nvPr/>
        </p:nvCxnSpPr>
        <p:spPr>
          <a:xfrm flipV="1">
            <a:off x="2720952" y="4451372"/>
            <a:ext cx="4132618"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19" name="组合 64"/>
          <p:cNvGrpSpPr/>
          <p:nvPr/>
        </p:nvGrpSpPr>
        <p:grpSpPr>
          <a:xfrm>
            <a:off x="2506638" y="3748956"/>
            <a:ext cx="5858710" cy="716066"/>
            <a:chOff x="1071538" y="2744386"/>
            <a:chExt cx="5858710" cy="716066"/>
          </a:xfrm>
        </p:grpSpPr>
        <p:cxnSp>
          <p:nvCxnSpPr>
            <p:cNvPr id="120" name="直接连接符 119"/>
            <p:cNvCxnSpPr/>
            <p:nvPr/>
          </p:nvCxnSpPr>
          <p:spPr>
            <a:xfrm>
              <a:off x="6500826" y="3458864"/>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5400000">
              <a:off x="6572264" y="3101674"/>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rot="10800000" flipV="1">
              <a:off x="1071538" y="2754010"/>
              <a:ext cx="58579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rot="5400000">
              <a:off x="976238" y="2852386"/>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24" name="组合 66"/>
          <p:cNvGrpSpPr/>
          <p:nvPr/>
        </p:nvGrpSpPr>
        <p:grpSpPr>
          <a:xfrm>
            <a:off x="2506638" y="4892062"/>
            <a:ext cx="7716098" cy="723906"/>
            <a:chOff x="1071538" y="3887492"/>
            <a:chExt cx="7716098" cy="723906"/>
          </a:xfrm>
        </p:grpSpPr>
        <p:cxnSp>
          <p:nvCxnSpPr>
            <p:cNvPr id="125" name="直接连接符 124"/>
            <p:cNvCxnSpPr/>
            <p:nvPr/>
          </p:nvCxnSpPr>
          <p:spPr>
            <a:xfrm>
              <a:off x="8358214" y="4609810"/>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rot="5400000">
              <a:off x="8429652" y="4252620"/>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rot="10800000">
              <a:off x="1071538" y="3895430"/>
              <a:ext cx="77153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rot="5400000">
              <a:off x="968300" y="3995492"/>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29" name="直接箭头连接符 128"/>
          <p:cNvCxnSpPr/>
          <p:nvPr/>
        </p:nvCxnSpPr>
        <p:spPr>
          <a:xfrm flipV="1">
            <a:off x="2792390" y="5629293"/>
            <a:ext cx="5918568"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0" name="TextBox 110"/>
          <p:cNvSpPr txBox="1"/>
          <p:nvPr/>
        </p:nvSpPr>
        <p:spPr>
          <a:xfrm>
            <a:off x="1649382" y="6004572"/>
            <a:ext cx="1928826" cy="398780"/>
          </a:xfrm>
          <a:prstGeom prst="rect">
            <a:avLst/>
          </a:prstGeom>
          <a:noFill/>
        </p:spPr>
        <p:txBody>
          <a:bodyPr wrap="square" rtlCol="0">
            <a:spAutoFit/>
          </a:bodyPr>
          <a:p>
            <a:r>
              <a:rPr kumimoji="1" lang="en-US" altLang="zh-CN"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3</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个行头结点</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par>
                          <p:cTn id="7" fill="hold">
                            <p:stCondLst>
                              <p:cond delay="0"/>
                            </p:stCondLst>
                            <p:childTnLst>
                              <p:par>
                                <p:cTn id="8" presetID="18" presetClass="entr" presetSubtype="6" fill="hold" nodeType="after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strips(downRight)">
                                      <p:cBhvr>
                                        <p:cTn id="10" dur="1000"/>
                                        <p:tgtEl>
                                          <p:spTgt spid="112"/>
                                        </p:tgtEl>
                                      </p:cBhvr>
                                    </p:animEffect>
                                  </p:childTnLst>
                                </p:cTn>
                              </p:par>
                              <p:par>
                                <p:cTn id="11" presetID="18" presetClass="entr" presetSubtype="6"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strips(downRight)">
                                      <p:cBhvr>
                                        <p:cTn id="13" dur="500"/>
                                        <p:tgtEl>
                                          <p:spTgt spid="110"/>
                                        </p:tgtEl>
                                      </p:cBhvr>
                                    </p:animEffect>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strips(downLeft)">
                                      <p:cBhvr>
                                        <p:cTn id="17" dur="10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childTnLst>
                                </p:cTn>
                              </p:par>
                            </p:childTnLst>
                          </p:cTn>
                        </p:par>
                        <p:par>
                          <p:cTn id="22" fill="hold">
                            <p:stCondLst>
                              <p:cond delay="0"/>
                            </p:stCondLst>
                            <p:childTnLst>
                              <p:par>
                                <p:cTn id="23" presetID="18" presetClass="entr" presetSubtype="6" fill="hold" nodeType="after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strips(downRight)">
                                      <p:cBhvr>
                                        <p:cTn id="25" dur="1000"/>
                                        <p:tgtEl>
                                          <p:spTgt spid="118"/>
                                        </p:tgtEl>
                                      </p:cBhvr>
                                    </p:animEffect>
                                  </p:childTnLst>
                                </p:cTn>
                              </p:par>
                            </p:childTnLst>
                          </p:cTn>
                        </p:par>
                        <p:par>
                          <p:cTn id="26" fill="hold">
                            <p:stCondLst>
                              <p:cond delay="1000"/>
                            </p:stCondLst>
                            <p:childTnLst>
                              <p:par>
                                <p:cTn id="27" presetID="18" presetClass="entr" presetSubtype="12" fill="hold" nodeType="afterEffect">
                                  <p:stCondLst>
                                    <p:cond delay="0"/>
                                  </p:stCondLst>
                                  <p:childTnLst>
                                    <p:set>
                                      <p:cBhvr>
                                        <p:cTn id="28" dur="1" fill="hold">
                                          <p:stCondLst>
                                            <p:cond delay="0"/>
                                          </p:stCondLst>
                                        </p:cTn>
                                        <p:tgtEl>
                                          <p:spTgt spid="119"/>
                                        </p:tgtEl>
                                        <p:attrNameLst>
                                          <p:attrName>style.visibility</p:attrName>
                                        </p:attrNameLst>
                                      </p:cBhvr>
                                      <p:to>
                                        <p:strVal val="visible"/>
                                      </p:to>
                                    </p:set>
                                    <p:animEffect transition="in" filter="strips(downLeft)">
                                      <p:cBhvr>
                                        <p:cTn id="29" dur="1000"/>
                                        <p:tgtEl>
                                          <p:spTgt spid="11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8"/>
                                        </p:tgtEl>
                                        <p:attrNameLst>
                                          <p:attrName>style.visibility</p:attrName>
                                        </p:attrNameLst>
                                      </p:cBhvr>
                                      <p:to>
                                        <p:strVal val="visible"/>
                                      </p:to>
                                    </p:set>
                                  </p:childTnLst>
                                </p:cTn>
                              </p:par>
                            </p:childTnLst>
                          </p:cTn>
                        </p:par>
                        <p:par>
                          <p:cTn id="34" fill="hold">
                            <p:stCondLst>
                              <p:cond delay="0"/>
                            </p:stCondLst>
                            <p:childTnLst>
                              <p:par>
                                <p:cTn id="35" presetID="18" presetClass="entr" presetSubtype="6"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strips(downRight)">
                                      <p:cBhvr>
                                        <p:cTn id="37" dur="1000"/>
                                        <p:tgtEl>
                                          <p:spTgt spid="129"/>
                                        </p:tgtEl>
                                      </p:cBhvr>
                                    </p:animEffect>
                                  </p:childTnLst>
                                </p:cTn>
                              </p:par>
                            </p:childTnLst>
                          </p:cTn>
                        </p:par>
                        <p:par>
                          <p:cTn id="38" fill="hold">
                            <p:stCondLst>
                              <p:cond delay="1000"/>
                            </p:stCondLst>
                            <p:childTnLst>
                              <p:par>
                                <p:cTn id="39" presetID="18" presetClass="entr" presetSubtype="12" fill="hold" nodeType="afterEffect">
                                  <p:stCondLst>
                                    <p:cond delay="0"/>
                                  </p:stCondLst>
                                  <p:childTnLst>
                                    <p:set>
                                      <p:cBhvr>
                                        <p:cTn id="40" dur="1" fill="hold">
                                          <p:stCondLst>
                                            <p:cond delay="0"/>
                                          </p:stCondLst>
                                        </p:cTn>
                                        <p:tgtEl>
                                          <p:spTgt spid="124"/>
                                        </p:tgtEl>
                                        <p:attrNameLst>
                                          <p:attrName>style.visibility</p:attrName>
                                        </p:attrNameLst>
                                      </p:cBhvr>
                                      <p:to>
                                        <p:strVal val="visible"/>
                                      </p:to>
                                    </p:set>
                                    <p:animEffect transition="in" filter="strips(downLeft)">
                                      <p:cBhvr>
                                        <p:cTn id="41" dur="1000"/>
                                        <p:tgtEl>
                                          <p:spTgt spid="12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7" descr="信纸">
            <a:hlinkClick r:id="" action="ppaction://hlinkshowjump?jump=nextslide"/>
          </p:cNvPr>
          <p:cNvSpPr>
            <a:spLocks noChangeArrowheads="1"/>
          </p:cNvSpPr>
          <p:nvPr/>
        </p:nvSpPr>
        <p:spPr bwMode="auto">
          <a:xfrm>
            <a:off x="1148715" y="92646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6.2.2 稀疏矩阵的十字链表表示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60" name="组合 4"/>
          <p:cNvGrpSpPr>
            <a:grpSpLocks noChangeAspect="1"/>
          </p:cNvGrpSpPr>
          <p:nvPr/>
        </p:nvGrpSpPr>
        <p:grpSpPr>
          <a:xfrm>
            <a:off x="3600127" y="3055316"/>
            <a:ext cx="1296670" cy="690880"/>
            <a:chOff x="2051050" y="1866900"/>
            <a:chExt cx="1620838" cy="863600"/>
          </a:xfrm>
        </p:grpSpPr>
        <p:sp>
          <p:nvSpPr>
            <p:cNvPr id="61" name="Rectangle 49"/>
            <p:cNvSpPr>
              <a:spLocks noChangeArrowheads="1"/>
            </p:cNvSpPr>
            <p:nvPr/>
          </p:nvSpPr>
          <p:spPr bwMode="auto">
            <a:xfrm>
              <a:off x="2051050"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63" name="Rectangle 50"/>
            <p:cNvSpPr>
              <a:spLocks noChangeArrowheads="1"/>
            </p:cNvSpPr>
            <p:nvPr/>
          </p:nvSpPr>
          <p:spPr bwMode="auto">
            <a:xfrm>
              <a:off x="259238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65" name="Rectangle 51"/>
            <p:cNvSpPr>
              <a:spLocks noChangeArrowheads="1"/>
            </p:cNvSpPr>
            <p:nvPr/>
          </p:nvSpPr>
          <p:spPr bwMode="auto">
            <a:xfrm>
              <a:off x="313213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67" name="Rectangle 52"/>
            <p:cNvSpPr>
              <a:spLocks noChangeArrowheads="1"/>
            </p:cNvSpPr>
            <p:nvPr/>
          </p:nvSpPr>
          <p:spPr bwMode="auto">
            <a:xfrm>
              <a:off x="2051050" y="22987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69" name="Rectangle 53"/>
            <p:cNvSpPr>
              <a:spLocks noChangeArrowheads="1"/>
            </p:cNvSpPr>
            <p:nvPr/>
          </p:nvSpPr>
          <p:spPr bwMode="auto">
            <a:xfrm>
              <a:off x="2844800" y="22987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71" name="组合 10"/>
          <p:cNvGrpSpPr>
            <a:grpSpLocks noChangeAspect="1"/>
          </p:cNvGrpSpPr>
          <p:nvPr/>
        </p:nvGrpSpPr>
        <p:grpSpPr>
          <a:xfrm>
            <a:off x="8639203" y="5469908"/>
            <a:ext cx="1296670" cy="690880"/>
            <a:chOff x="7451725" y="4408488"/>
            <a:chExt cx="1620838" cy="863600"/>
          </a:xfrm>
        </p:grpSpPr>
        <p:sp>
          <p:nvSpPr>
            <p:cNvPr id="72" name="Rectangle 54"/>
            <p:cNvSpPr>
              <a:spLocks noChangeArrowheads="1"/>
            </p:cNvSpPr>
            <p:nvPr/>
          </p:nvSpPr>
          <p:spPr bwMode="auto">
            <a:xfrm>
              <a:off x="7451725"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78" name="Rectangle 55"/>
            <p:cNvSpPr>
              <a:spLocks noChangeArrowheads="1"/>
            </p:cNvSpPr>
            <p:nvPr/>
          </p:nvSpPr>
          <p:spPr bwMode="auto">
            <a:xfrm>
              <a:off x="799306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84" name="Rectangle 56"/>
            <p:cNvSpPr>
              <a:spLocks noChangeArrowheads="1"/>
            </p:cNvSpPr>
            <p:nvPr/>
          </p:nvSpPr>
          <p:spPr bwMode="auto">
            <a:xfrm>
              <a:off x="853281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4</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90" name="Rectangle 57"/>
            <p:cNvSpPr>
              <a:spLocks noChangeArrowheads="1"/>
            </p:cNvSpPr>
            <p:nvPr/>
          </p:nvSpPr>
          <p:spPr bwMode="auto">
            <a:xfrm>
              <a:off x="7451725" y="4840288"/>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04" name="Rectangle 58"/>
            <p:cNvSpPr>
              <a:spLocks noChangeArrowheads="1"/>
            </p:cNvSpPr>
            <p:nvPr/>
          </p:nvSpPr>
          <p:spPr bwMode="auto">
            <a:xfrm>
              <a:off x="8245475" y="4840288"/>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06" name="组合 16"/>
          <p:cNvGrpSpPr>
            <a:grpSpLocks noChangeAspect="1"/>
          </p:cNvGrpSpPr>
          <p:nvPr/>
        </p:nvGrpSpPr>
        <p:grpSpPr>
          <a:xfrm>
            <a:off x="8639203" y="3055316"/>
            <a:ext cx="1296670" cy="690880"/>
            <a:chOff x="7451725" y="1844675"/>
            <a:chExt cx="1620838" cy="863600"/>
          </a:xfrm>
        </p:grpSpPr>
        <p:sp>
          <p:nvSpPr>
            <p:cNvPr id="107" name="Rectangle 59"/>
            <p:cNvSpPr>
              <a:spLocks noChangeArrowheads="1"/>
            </p:cNvSpPr>
            <p:nvPr/>
          </p:nvSpPr>
          <p:spPr bwMode="auto">
            <a:xfrm>
              <a:off x="7451725"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109" name="Rectangle 60"/>
            <p:cNvSpPr>
              <a:spLocks noChangeArrowheads="1"/>
            </p:cNvSpPr>
            <p:nvPr/>
          </p:nvSpPr>
          <p:spPr bwMode="auto">
            <a:xfrm>
              <a:off x="799306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0" name="Rectangle 61"/>
            <p:cNvSpPr>
              <a:spLocks noChangeArrowheads="1"/>
            </p:cNvSpPr>
            <p:nvPr/>
          </p:nvSpPr>
          <p:spPr bwMode="auto">
            <a:xfrm>
              <a:off x="853281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2" name="Rectangle 62"/>
            <p:cNvSpPr>
              <a:spLocks noChangeArrowheads="1"/>
            </p:cNvSpPr>
            <p:nvPr/>
          </p:nvSpPr>
          <p:spPr bwMode="auto">
            <a:xfrm>
              <a:off x="7451725" y="2276475"/>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14" name="Rectangle 63"/>
            <p:cNvSpPr>
              <a:spLocks noChangeArrowheads="1"/>
            </p:cNvSpPr>
            <p:nvPr/>
          </p:nvSpPr>
          <p:spPr bwMode="auto">
            <a:xfrm>
              <a:off x="8245475" y="2276475"/>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15" name="组合 22"/>
          <p:cNvGrpSpPr>
            <a:grpSpLocks noChangeAspect="1"/>
          </p:cNvGrpSpPr>
          <p:nvPr/>
        </p:nvGrpSpPr>
        <p:grpSpPr>
          <a:xfrm>
            <a:off x="6781815" y="4291987"/>
            <a:ext cx="1296670" cy="690880"/>
            <a:chOff x="5632450" y="3213100"/>
            <a:chExt cx="1620838" cy="863600"/>
          </a:xfrm>
        </p:grpSpPr>
        <p:sp>
          <p:nvSpPr>
            <p:cNvPr id="116" name="Rectangle 64"/>
            <p:cNvSpPr>
              <a:spLocks noChangeArrowheads="1"/>
            </p:cNvSpPr>
            <p:nvPr/>
          </p:nvSpPr>
          <p:spPr bwMode="auto">
            <a:xfrm>
              <a:off x="5632450"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8" name="Rectangle 65"/>
            <p:cNvSpPr>
              <a:spLocks noChangeArrowheads="1"/>
            </p:cNvSpPr>
            <p:nvPr/>
          </p:nvSpPr>
          <p:spPr bwMode="auto">
            <a:xfrm>
              <a:off x="617378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9" name="Rectangle 66"/>
            <p:cNvSpPr>
              <a:spLocks noChangeArrowheads="1"/>
            </p:cNvSpPr>
            <p:nvPr/>
          </p:nvSpPr>
          <p:spPr bwMode="auto">
            <a:xfrm>
              <a:off x="671353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120" name="Rectangle 67"/>
            <p:cNvSpPr>
              <a:spLocks noChangeArrowheads="1"/>
            </p:cNvSpPr>
            <p:nvPr/>
          </p:nvSpPr>
          <p:spPr bwMode="auto">
            <a:xfrm>
              <a:off x="5632450" y="36449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22" name="Rectangle 68"/>
            <p:cNvSpPr>
              <a:spLocks noChangeArrowheads="1"/>
            </p:cNvSpPr>
            <p:nvPr/>
          </p:nvSpPr>
          <p:spPr bwMode="auto">
            <a:xfrm>
              <a:off x="6426200" y="36449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23" name="组合 28"/>
          <p:cNvGrpSpPr>
            <a:grpSpLocks noChangeAspect="1"/>
          </p:cNvGrpSpPr>
          <p:nvPr/>
        </p:nvGrpSpPr>
        <p:grpSpPr>
          <a:xfrm>
            <a:off x="1706227" y="3055316"/>
            <a:ext cx="1296670" cy="690880"/>
            <a:chOff x="122238" y="1865313"/>
            <a:chExt cx="1620837" cy="863600"/>
          </a:xfrm>
        </p:grpSpPr>
        <p:sp>
          <p:nvSpPr>
            <p:cNvPr id="124"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26"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28"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30"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32"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34" name="组合 34"/>
          <p:cNvGrpSpPr>
            <a:grpSpLocks noChangeAspect="1"/>
          </p:cNvGrpSpPr>
          <p:nvPr/>
        </p:nvGrpSpPr>
        <p:grpSpPr>
          <a:xfrm>
            <a:off x="1706227" y="4291987"/>
            <a:ext cx="1296670" cy="690880"/>
            <a:chOff x="122238" y="3213100"/>
            <a:chExt cx="1620837" cy="863600"/>
          </a:xfrm>
        </p:grpSpPr>
        <p:sp>
          <p:nvSpPr>
            <p:cNvPr id="136" name="Rectangle 14"/>
            <p:cNvSpPr>
              <a:spLocks noChangeArrowheads="1"/>
            </p:cNvSpPr>
            <p:nvPr/>
          </p:nvSpPr>
          <p:spPr bwMode="auto">
            <a:xfrm>
              <a:off x="12223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40" name="Rectangle 15"/>
            <p:cNvSpPr>
              <a:spLocks noChangeArrowheads="1"/>
            </p:cNvSpPr>
            <p:nvPr/>
          </p:nvSpPr>
          <p:spPr bwMode="auto">
            <a:xfrm>
              <a:off x="663575"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42" name="Rectangle 16"/>
            <p:cNvSpPr>
              <a:spLocks noChangeArrowheads="1"/>
            </p:cNvSpPr>
            <p:nvPr/>
          </p:nvSpPr>
          <p:spPr bwMode="auto">
            <a:xfrm>
              <a:off x="1203325"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44" name="Rectangle 17"/>
            <p:cNvSpPr>
              <a:spLocks noChangeArrowheads="1"/>
            </p:cNvSpPr>
            <p:nvPr/>
          </p:nvSpPr>
          <p:spPr bwMode="auto">
            <a:xfrm>
              <a:off x="122238" y="36449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49" name="Rectangle 18"/>
            <p:cNvSpPr>
              <a:spLocks noChangeArrowheads="1"/>
            </p:cNvSpPr>
            <p:nvPr/>
          </p:nvSpPr>
          <p:spPr bwMode="auto">
            <a:xfrm>
              <a:off x="915988" y="36449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52" name="组合 40"/>
          <p:cNvGrpSpPr>
            <a:grpSpLocks noChangeAspect="1"/>
          </p:cNvGrpSpPr>
          <p:nvPr/>
        </p:nvGrpSpPr>
        <p:grpSpPr>
          <a:xfrm>
            <a:off x="1742739" y="5469908"/>
            <a:ext cx="1296670" cy="690880"/>
            <a:chOff x="158750" y="4406900"/>
            <a:chExt cx="1620838" cy="863600"/>
          </a:xfrm>
        </p:grpSpPr>
        <p:sp>
          <p:nvSpPr>
            <p:cNvPr id="153" name="Rectangle 19"/>
            <p:cNvSpPr>
              <a:spLocks noChangeArrowheads="1"/>
            </p:cNvSpPr>
            <p:nvPr/>
          </p:nvSpPr>
          <p:spPr bwMode="auto">
            <a:xfrm>
              <a:off x="158750"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54" name="Rectangle 20"/>
            <p:cNvSpPr>
              <a:spLocks noChangeArrowheads="1"/>
            </p:cNvSpPr>
            <p:nvPr/>
          </p:nvSpPr>
          <p:spPr bwMode="auto">
            <a:xfrm>
              <a:off x="700088"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55" name="Rectangle 21"/>
            <p:cNvSpPr>
              <a:spLocks noChangeArrowheads="1"/>
            </p:cNvSpPr>
            <p:nvPr/>
          </p:nvSpPr>
          <p:spPr bwMode="auto">
            <a:xfrm>
              <a:off x="1239838"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56" name="Rectangle 22"/>
            <p:cNvSpPr>
              <a:spLocks noChangeArrowheads="1"/>
            </p:cNvSpPr>
            <p:nvPr/>
          </p:nvSpPr>
          <p:spPr bwMode="auto">
            <a:xfrm>
              <a:off x="158750" y="48387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57" name="Rectangle 23"/>
            <p:cNvSpPr>
              <a:spLocks noChangeArrowheads="1"/>
            </p:cNvSpPr>
            <p:nvPr/>
          </p:nvSpPr>
          <p:spPr bwMode="auto">
            <a:xfrm>
              <a:off x="952500" y="48387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cxnSp>
        <p:nvCxnSpPr>
          <p:cNvPr id="158" name="直接箭头连接符 157"/>
          <p:cNvCxnSpPr/>
          <p:nvPr/>
        </p:nvCxnSpPr>
        <p:spPr>
          <a:xfrm flipV="1">
            <a:off x="4578023" y="3573476"/>
            <a:ext cx="406118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2649197" y="3573476"/>
            <a:ext cx="95093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9721559" y="3583951"/>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rot="5400000">
            <a:off x="9792997" y="3226761"/>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rot="10800000">
            <a:off x="2434883" y="2869571"/>
            <a:ext cx="77153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rot="5400000">
            <a:off x="2331645" y="2969633"/>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2649197" y="4810147"/>
            <a:ext cx="4132618"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7864171" y="4822209"/>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rot="5400000">
            <a:off x="7935609" y="4465019"/>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rot="10800000" flipV="1">
            <a:off x="2434883" y="4117355"/>
            <a:ext cx="58579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rot="5400000">
            <a:off x="2339583" y="4215731"/>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9721559" y="5973155"/>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rot="5400000">
            <a:off x="9792997" y="5615965"/>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rot="10800000">
            <a:off x="2434883" y="5258775"/>
            <a:ext cx="77153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rot="5400000">
            <a:off x="2331645" y="5358837"/>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2720635" y="5988068"/>
            <a:ext cx="5918568"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4" name="TextBox 110"/>
          <p:cNvSpPr txBox="1"/>
          <p:nvPr/>
        </p:nvSpPr>
        <p:spPr>
          <a:xfrm>
            <a:off x="1506189" y="6220154"/>
            <a:ext cx="1785950" cy="398780"/>
          </a:xfrm>
          <a:prstGeom prst="rect">
            <a:avLst/>
          </a:prstGeom>
          <a:noFill/>
        </p:spPr>
        <p:txBody>
          <a:bodyPr wrap="square" rtlCol="0">
            <a:spAutoFit/>
          </a:bodyPr>
          <a:p>
            <a:r>
              <a:rPr kumimoji="1" lang="en-US" altLang="zh-CN"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3</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个行头结点</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175" name="组合 174"/>
          <p:cNvGrpSpPr>
            <a:grpSpLocks noChangeAspect="1"/>
          </p:cNvGrpSpPr>
          <p:nvPr/>
        </p:nvGrpSpPr>
        <p:grpSpPr>
          <a:xfrm>
            <a:off x="3577891" y="1935776"/>
            <a:ext cx="1296670" cy="690880"/>
            <a:chOff x="122238" y="1865313"/>
            <a:chExt cx="1620837" cy="863600"/>
          </a:xfrm>
        </p:grpSpPr>
        <p:sp>
          <p:nvSpPr>
            <p:cNvPr id="176"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77"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78"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79"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80"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81" name="组合 28"/>
          <p:cNvGrpSpPr>
            <a:grpSpLocks noChangeAspect="1"/>
          </p:cNvGrpSpPr>
          <p:nvPr/>
        </p:nvGrpSpPr>
        <p:grpSpPr>
          <a:xfrm>
            <a:off x="5202241" y="1935776"/>
            <a:ext cx="1296670" cy="690880"/>
            <a:chOff x="122238" y="1865313"/>
            <a:chExt cx="1620837" cy="863600"/>
          </a:xfrm>
        </p:grpSpPr>
        <p:sp>
          <p:nvSpPr>
            <p:cNvPr id="182"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83"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84"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85"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86"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87" name="组合 28"/>
          <p:cNvGrpSpPr>
            <a:grpSpLocks noChangeAspect="1"/>
          </p:cNvGrpSpPr>
          <p:nvPr/>
        </p:nvGrpSpPr>
        <p:grpSpPr>
          <a:xfrm>
            <a:off x="6792601" y="1935776"/>
            <a:ext cx="1296670" cy="690880"/>
            <a:chOff x="122238" y="1865313"/>
            <a:chExt cx="1620837" cy="863600"/>
          </a:xfrm>
        </p:grpSpPr>
        <p:sp>
          <p:nvSpPr>
            <p:cNvPr id="188"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89"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0"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1"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2"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93" name="组合 28"/>
          <p:cNvGrpSpPr>
            <a:grpSpLocks noChangeAspect="1"/>
          </p:cNvGrpSpPr>
          <p:nvPr/>
        </p:nvGrpSpPr>
        <p:grpSpPr>
          <a:xfrm>
            <a:off x="8639203" y="1935776"/>
            <a:ext cx="1296670" cy="690880"/>
            <a:chOff x="122238" y="1865313"/>
            <a:chExt cx="1620837" cy="863600"/>
          </a:xfrm>
        </p:grpSpPr>
        <p:sp>
          <p:nvSpPr>
            <p:cNvPr id="194"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5"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6"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7"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8"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cxnSp>
        <p:nvCxnSpPr>
          <p:cNvPr id="199" name="直接箭头连接符 198"/>
          <p:cNvCxnSpPr/>
          <p:nvPr/>
        </p:nvCxnSpPr>
        <p:spPr>
          <a:xfrm rot="5400000">
            <a:off x="8542832" y="2638886"/>
            <a:ext cx="78581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nvCxnSpPr>
        <p:spPr>
          <a:xfrm rot="5400000">
            <a:off x="8007047" y="4531993"/>
            <a:ext cx="185738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p:nvPr/>
        </p:nvCxnSpPr>
        <p:spPr>
          <a:xfrm rot="5400000">
            <a:off x="5994315" y="3295415"/>
            <a:ext cx="2016000" cy="920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p:nvPr/>
        </p:nvCxnSpPr>
        <p:spPr>
          <a:xfrm>
            <a:off x="3775075" y="2277745"/>
            <a:ext cx="17145" cy="777875"/>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grpSp>
        <p:nvGrpSpPr>
          <p:cNvPr id="203" name="组合 109"/>
          <p:cNvGrpSpPr/>
          <p:nvPr/>
        </p:nvGrpSpPr>
        <p:grpSpPr>
          <a:xfrm>
            <a:off x="8435675" y="2006263"/>
            <a:ext cx="500860" cy="4359306"/>
            <a:chOff x="7072330" y="642918"/>
            <a:chExt cx="500860" cy="4359306"/>
          </a:xfrm>
        </p:grpSpPr>
        <p:cxnSp>
          <p:nvCxnSpPr>
            <p:cNvPr id="204" name="直接连接符 203"/>
            <p:cNvCxnSpPr/>
            <p:nvPr/>
          </p:nvCxnSpPr>
          <p:spPr>
            <a:xfrm rot="5400000">
              <a:off x="7393801" y="4822041"/>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rot="16200000" flipH="1">
              <a:off x="4894330" y="2822636"/>
              <a:ext cx="4356000" cy="0"/>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7072330" y="5000636"/>
              <a:ext cx="500066"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p:nvPr/>
          </p:nvCxnSpPr>
          <p:spPr>
            <a:xfrm>
              <a:off x="7072330" y="642918"/>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grpSp>
      <p:grpSp>
        <p:nvGrpSpPr>
          <p:cNvPr id="208" name="组合 108"/>
          <p:cNvGrpSpPr/>
          <p:nvPr/>
        </p:nvGrpSpPr>
        <p:grpSpPr>
          <a:xfrm>
            <a:off x="6590193" y="2002295"/>
            <a:ext cx="432794" cy="3156766"/>
            <a:chOff x="5226848" y="638950"/>
            <a:chExt cx="432794" cy="3156766"/>
          </a:xfrm>
        </p:grpSpPr>
        <p:cxnSp>
          <p:nvCxnSpPr>
            <p:cNvPr id="209" name="直接连接符 208"/>
            <p:cNvCxnSpPr/>
            <p:nvPr/>
          </p:nvCxnSpPr>
          <p:spPr>
            <a:xfrm rot="5400000">
              <a:off x="3652642" y="2213156"/>
              <a:ext cx="3150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5227642" y="3794128"/>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rot="5400000">
              <a:off x="5477675" y="3607595"/>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p:nvPr/>
          </p:nvCxnSpPr>
          <p:spPr>
            <a:xfrm>
              <a:off x="5233666" y="642918"/>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grpSp>
      <p:grpSp>
        <p:nvGrpSpPr>
          <p:cNvPr id="213" name="组合 106"/>
          <p:cNvGrpSpPr/>
          <p:nvPr/>
        </p:nvGrpSpPr>
        <p:grpSpPr>
          <a:xfrm>
            <a:off x="4993951" y="2221528"/>
            <a:ext cx="449462" cy="573092"/>
            <a:chOff x="3630606" y="642918"/>
            <a:chExt cx="449462" cy="573092"/>
          </a:xfrm>
        </p:grpSpPr>
        <p:cxnSp>
          <p:nvCxnSpPr>
            <p:cNvPr id="214" name="直接箭头连接符 213"/>
            <p:cNvCxnSpPr/>
            <p:nvPr/>
          </p:nvCxnSpPr>
          <p:spPr>
            <a:xfrm>
              <a:off x="3630606" y="642918"/>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rot="5400000">
              <a:off x="3357554" y="928670"/>
              <a:ext cx="571504"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3648068" y="1214422"/>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rot="5400000">
              <a:off x="3893339" y="1035827"/>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grpSp>
      <p:grpSp>
        <p:nvGrpSpPr>
          <p:cNvPr id="218" name="组合 105"/>
          <p:cNvGrpSpPr/>
          <p:nvPr/>
        </p:nvGrpSpPr>
        <p:grpSpPr>
          <a:xfrm>
            <a:off x="3361663" y="2018963"/>
            <a:ext cx="446614" cy="1933938"/>
            <a:chOff x="1998318" y="655618"/>
            <a:chExt cx="446614" cy="1933938"/>
          </a:xfrm>
        </p:grpSpPr>
        <p:cxnSp>
          <p:nvCxnSpPr>
            <p:cNvPr id="219" name="直接箭头连接符 218"/>
            <p:cNvCxnSpPr/>
            <p:nvPr/>
          </p:nvCxnSpPr>
          <p:spPr>
            <a:xfrm>
              <a:off x="1998318" y="655618"/>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2012932" y="2578888"/>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rot="5400000">
              <a:off x="2250265" y="2392355"/>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rot="5400000">
              <a:off x="1041994" y="1625762"/>
              <a:ext cx="1926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grpSp>
      <p:sp>
        <p:nvSpPr>
          <p:cNvPr id="223" name="TextBox 150"/>
          <p:cNvSpPr txBox="1"/>
          <p:nvPr/>
        </p:nvSpPr>
        <p:spPr>
          <a:xfrm>
            <a:off x="1255046" y="1880849"/>
            <a:ext cx="1928826" cy="398780"/>
          </a:xfrm>
          <a:prstGeom prst="rect">
            <a:avLst/>
          </a:prstGeom>
          <a:noFill/>
        </p:spPr>
        <p:txBody>
          <a:bodyPr wrap="square" rtlCol="0">
            <a:spAutoFit/>
          </a:bodyPr>
          <a:p>
            <a:r>
              <a:rPr kumimoji="1" lang="en-US" altLang="zh-CN"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kumimoji="1" lang="zh-CN" altLang="en-US"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a:t>
            </a:r>
            <a:r>
              <a:rPr kumimoji="1" lang="zh-CN" altLang="en-US"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列头结点</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4" name="Text Box 2"/>
          <p:cNvSpPr txBox="1">
            <a:spLocks noChangeArrowheads="1"/>
          </p:cNvSpPr>
          <p:nvPr/>
        </p:nvSpPr>
        <p:spPr bwMode="auto">
          <a:xfrm>
            <a:off x="41910" y="1356995"/>
            <a:ext cx="12424410" cy="475615"/>
          </a:xfrm>
          <a:prstGeom prst="rect">
            <a:avLst/>
          </a:prstGeom>
          <a:noFill/>
          <a:ln w="9525">
            <a:noFill/>
            <a:miter lim="800000"/>
          </a:ln>
          <a:effectLst/>
        </p:spPr>
        <p:txBody>
          <a:bodyPr wrap="square">
            <a:spAutoFit/>
          </a:bodyPr>
          <a:p>
            <a:pPr marL="457200" indent="-457200" algn="l">
              <a:lnSpc>
                <a:spcPts val="3000"/>
              </a:lnSpc>
              <a:spcBef>
                <a:spcPts val="0"/>
              </a:spcBef>
              <a:buBlip>
                <a:blip r:embed="rId1"/>
              </a:buBlip>
            </a:pPr>
            <a:r>
              <a:rPr kumimoji="1" lang="zh-CN" altLang="en-US" sz="2000" dirty="0"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每列</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的所有结点链</a:t>
            </a:r>
            <a:r>
              <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起来构成一个带</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列头结点的</a:t>
            </a:r>
            <a:r>
              <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循环单链表。以</a:t>
            </a:r>
            <a:r>
              <a:rPr kumimoji="1" lang="en-US" altLang="zh-CN" sz="2000" i="1"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h</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0≤</a:t>
            </a:r>
            <a:r>
              <a:rPr kumimoji="1" lang="en-US" altLang="zh-CN" sz="20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en-US" altLang="zh-CN" sz="2000"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kumimoji="1" lang="en-US" altLang="zh-CN" sz="2000" i="1" dirty="0" err="1">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kumimoji="1" lang="en-US" altLang="zh-CN"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kumimoji="1" lang="zh-CN" altLang="en-US" sz="200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）作为第</a:t>
            </a:r>
            <a:r>
              <a:rPr kumimoji="1" lang="en-US" altLang="zh-CN" sz="2000" i="1" dirty="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的头结点。</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par>
                          <p:cTn id="7" fill="hold">
                            <p:stCondLst>
                              <p:cond delay="0"/>
                            </p:stCondLst>
                            <p:childTnLst>
                              <p:par>
                                <p:cTn id="8" presetID="18" presetClass="entr" presetSubtype="12" fill="hold" nodeType="after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strips(downLeft)">
                                      <p:cBhvr>
                                        <p:cTn id="10" dur="1000"/>
                                        <p:tgtEl>
                                          <p:spTgt spid="202"/>
                                        </p:tgtEl>
                                      </p:cBhvr>
                                    </p:animEffect>
                                  </p:childTnLst>
                                </p:cTn>
                              </p:par>
                            </p:childTnLst>
                          </p:cTn>
                        </p:par>
                        <p:par>
                          <p:cTn id="11" fill="hold">
                            <p:stCondLst>
                              <p:cond delay="1000"/>
                            </p:stCondLst>
                            <p:childTnLst>
                              <p:par>
                                <p:cTn id="12" presetID="18" presetClass="entr" presetSubtype="3" fill="hold" nodeType="afterEffect">
                                  <p:stCondLst>
                                    <p:cond delay="0"/>
                                  </p:stCondLst>
                                  <p:childTnLst>
                                    <p:set>
                                      <p:cBhvr>
                                        <p:cTn id="13" dur="1" fill="hold">
                                          <p:stCondLst>
                                            <p:cond delay="0"/>
                                          </p:stCondLst>
                                        </p:cTn>
                                        <p:tgtEl>
                                          <p:spTgt spid="218"/>
                                        </p:tgtEl>
                                        <p:attrNameLst>
                                          <p:attrName>style.visibility</p:attrName>
                                        </p:attrNameLst>
                                      </p:cBhvr>
                                      <p:to>
                                        <p:strVal val="visible"/>
                                      </p:to>
                                    </p:set>
                                    <p:animEffect transition="in" filter="strips(upRight)">
                                      <p:cBhvr>
                                        <p:cTn id="14" dur="1000"/>
                                        <p:tgtEl>
                                          <p:spTgt spid="2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
                                        </p:tgtEl>
                                        <p:attrNameLst>
                                          <p:attrName>style.visibility</p:attrName>
                                        </p:attrNameLst>
                                      </p:cBhvr>
                                      <p:to>
                                        <p:strVal val="visible"/>
                                      </p:to>
                                    </p:set>
                                  </p:childTnLst>
                                </p:cTn>
                              </p:par>
                            </p:childTnLst>
                          </p:cTn>
                        </p:par>
                        <p:par>
                          <p:cTn id="19" fill="hold">
                            <p:stCondLst>
                              <p:cond delay="0"/>
                            </p:stCondLst>
                            <p:childTnLst>
                              <p:par>
                                <p:cTn id="20" presetID="18" presetClass="entr" presetSubtype="3" fill="hold" nodeType="afterEffect">
                                  <p:stCondLst>
                                    <p:cond delay="0"/>
                                  </p:stCondLst>
                                  <p:childTnLst>
                                    <p:set>
                                      <p:cBhvr>
                                        <p:cTn id="21" dur="1" fill="hold">
                                          <p:stCondLst>
                                            <p:cond delay="0"/>
                                          </p:stCondLst>
                                        </p:cTn>
                                        <p:tgtEl>
                                          <p:spTgt spid="213"/>
                                        </p:tgtEl>
                                        <p:attrNameLst>
                                          <p:attrName>style.visibility</p:attrName>
                                        </p:attrNameLst>
                                      </p:cBhvr>
                                      <p:to>
                                        <p:strVal val="visible"/>
                                      </p:to>
                                    </p:set>
                                    <p:animEffect transition="in" filter="strips(upRight)">
                                      <p:cBhvr>
                                        <p:cTn id="22" dur="1000"/>
                                        <p:tgtEl>
                                          <p:spTgt spid="2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7"/>
                                        </p:tgtEl>
                                        <p:attrNameLst>
                                          <p:attrName>style.visibility</p:attrName>
                                        </p:attrNameLst>
                                      </p:cBhvr>
                                      <p:to>
                                        <p:strVal val="visible"/>
                                      </p:to>
                                    </p:set>
                                  </p:childTnLst>
                                </p:cTn>
                              </p:par>
                            </p:childTnLst>
                          </p:cTn>
                        </p:par>
                        <p:par>
                          <p:cTn id="27" fill="hold">
                            <p:stCondLst>
                              <p:cond delay="0"/>
                            </p:stCondLst>
                            <p:childTnLst>
                              <p:par>
                                <p:cTn id="28" presetID="18" presetClass="entr" presetSubtype="12" fill="hold" nodeType="afterEffect">
                                  <p:stCondLst>
                                    <p:cond delay="0"/>
                                  </p:stCondLst>
                                  <p:childTnLst>
                                    <p:set>
                                      <p:cBhvr>
                                        <p:cTn id="29" dur="1" fill="hold">
                                          <p:stCondLst>
                                            <p:cond delay="0"/>
                                          </p:stCondLst>
                                        </p:cTn>
                                        <p:tgtEl>
                                          <p:spTgt spid="201"/>
                                        </p:tgtEl>
                                        <p:attrNameLst>
                                          <p:attrName>style.visibility</p:attrName>
                                        </p:attrNameLst>
                                      </p:cBhvr>
                                      <p:to>
                                        <p:strVal val="visible"/>
                                      </p:to>
                                    </p:set>
                                    <p:animEffect transition="in" filter="strips(downLeft)">
                                      <p:cBhvr>
                                        <p:cTn id="30" dur="1000"/>
                                        <p:tgtEl>
                                          <p:spTgt spid="201"/>
                                        </p:tgtEl>
                                      </p:cBhvr>
                                    </p:animEffect>
                                  </p:childTnLst>
                                </p:cTn>
                              </p:par>
                            </p:childTnLst>
                          </p:cTn>
                        </p:par>
                        <p:par>
                          <p:cTn id="31" fill="hold">
                            <p:stCondLst>
                              <p:cond delay="1000"/>
                            </p:stCondLst>
                            <p:childTnLst>
                              <p:par>
                                <p:cTn id="32" presetID="18" presetClass="entr" presetSubtype="3" fill="hold" nodeType="afterEffect">
                                  <p:stCondLst>
                                    <p:cond delay="0"/>
                                  </p:stCondLst>
                                  <p:childTnLst>
                                    <p:set>
                                      <p:cBhvr>
                                        <p:cTn id="33" dur="1" fill="hold">
                                          <p:stCondLst>
                                            <p:cond delay="0"/>
                                          </p:stCondLst>
                                        </p:cTn>
                                        <p:tgtEl>
                                          <p:spTgt spid="208"/>
                                        </p:tgtEl>
                                        <p:attrNameLst>
                                          <p:attrName>style.visibility</p:attrName>
                                        </p:attrNameLst>
                                      </p:cBhvr>
                                      <p:to>
                                        <p:strVal val="visible"/>
                                      </p:to>
                                    </p:set>
                                    <p:animEffect transition="in" filter="strips(upRight)">
                                      <p:cBhvr>
                                        <p:cTn id="34" dur="1000"/>
                                        <p:tgtEl>
                                          <p:spTgt spid="20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3"/>
                                        </p:tgtEl>
                                        <p:attrNameLst>
                                          <p:attrName>style.visibility</p:attrName>
                                        </p:attrNameLst>
                                      </p:cBhvr>
                                      <p:to>
                                        <p:strVal val="visible"/>
                                      </p:to>
                                    </p:set>
                                  </p:childTnLst>
                                </p:cTn>
                              </p:par>
                            </p:childTnLst>
                          </p:cTn>
                        </p:par>
                        <p:par>
                          <p:cTn id="39" fill="hold">
                            <p:stCondLst>
                              <p:cond delay="0"/>
                            </p:stCondLst>
                            <p:childTnLst>
                              <p:par>
                                <p:cTn id="40" presetID="18" presetClass="entr" presetSubtype="12" fill="hold" nodeType="afterEffect">
                                  <p:stCondLst>
                                    <p:cond delay="0"/>
                                  </p:stCondLst>
                                  <p:childTnLst>
                                    <p:set>
                                      <p:cBhvr>
                                        <p:cTn id="41" dur="1" fill="hold">
                                          <p:stCondLst>
                                            <p:cond delay="0"/>
                                          </p:stCondLst>
                                        </p:cTn>
                                        <p:tgtEl>
                                          <p:spTgt spid="199"/>
                                        </p:tgtEl>
                                        <p:attrNameLst>
                                          <p:attrName>style.visibility</p:attrName>
                                        </p:attrNameLst>
                                      </p:cBhvr>
                                      <p:to>
                                        <p:strVal val="visible"/>
                                      </p:to>
                                    </p:set>
                                    <p:animEffect transition="in" filter="strips(downLeft)">
                                      <p:cBhvr>
                                        <p:cTn id="42" dur="1000"/>
                                        <p:tgtEl>
                                          <p:spTgt spid="199"/>
                                        </p:tgtEl>
                                      </p:cBhvr>
                                    </p:animEffect>
                                  </p:childTnLst>
                                </p:cTn>
                              </p:par>
                            </p:childTnLst>
                          </p:cTn>
                        </p:par>
                        <p:par>
                          <p:cTn id="43" fill="hold">
                            <p:stCondLst>
                              <p:cond delay="1000"/>
                            </p:stCondLst>
                            <p:childTnLst>
                              <p:par>
                                <p:cTn id="44" presetID="18" presetClass="entr" presetSubtype="12" fill="hold" nodeType="after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strips(downLeft)">
                                      <p:cBhvr>
                                        <p:cTn id="46" dur="1000"/>
                                        <p:tgtEl>
                                          <p:spTgt spid="200"/>
                                        </p:tgtEl>
                                      </p:cBhvr>
                                    </p:animEffect>
                                  </p:childTnLst>
                                </p:cTn>
                              </p:par>
                            </p:childTnLst>
                          </p:cTn>
                        </p:par>
                        <p:par>
                          <p:cTn id="47" fill="hold">
                            <p:stCondLst>
                              <p:cond delay="2000"/>
                            </p:stCondLst>
                            <p:childTnLst>
                              <p:par>
                                <p:cTn id="48" presetID="18" presetClass="entr" presetSubtype="3" fill="hold" nodeType="afterEffect">
                                  <p:stCondLst>
                                    <p:cond delay="0"/>
                                  </p:stCondLst>
                                  <p:childTnLst>
                                    <p:set>
                                      <p:cBhvr>
                                        <p:cTn id="49" dur="1" fill="hold">
                                          <p:stCondLst>
                                            <p:cond delay="0"/>
                                          </p:stCondLst>
                                        </p:cTn>
                                        <p:tgtEl>
                                          <p:spTgt spid="203"/>
                                        </p:tgtEl>
                                        <p:attrNameLst>
                                          <p:attrName>style.visibility</p:attrName>
                                        </p:attrNameLst>
                                      </p:cBhvr>
                                      <p:to>
                                        <p:strVal val="visible"/>
                                      </p:to>
                                    </p:set>
                                    <p:animEffect transition="in" filter="strips(upRight)">
                                      <p:cBhvr>
                                        <p:cTn id="50" dur="1000"/>
                                        <p:tgtEl>
                                          <p:spTgt spid="20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7" descr="信纸">
            <a:hlinkClick r:id="" action="ppaction://hlinkshowjump?jump=nextslide"/>
          </p:cNvPr>
          <p:cNvSpPr>
            <a:spLocks noChangeArrowheads="1"/>
          </p:cNvSpPr>
          <p:nvPr/>
        </p:nvSpPr>
        <p:spPr bwMode="auto">
          <a:xfrm>
            <a:off x="1148715" y="92646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6.2.2 稀疏矩阵的十字链表表示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6" name="TextBox 2"/>
          <p:cNvSpPr txBox="1"/>
          <p:nvPr/>
        </p:nvSpPr>
        <p:spPr>
          <a:xfrm>
            <a:off x="1616999" y="1557952"/>
            <a:ext cx="3929090" cy="398780"/>
          </a:xfrm>
          <a:prstGeom prst="rect">
            <a:avLst/>
          </a:prstGeom>
          <a:noFill/>
        </p:spPr>
        <p:txBody>
          <a:bodyPr wrap="square" rtlCol="0">
            <a:spAutoFit/>
          </a:bodyPr>
          <a:p>
            <a:pPr marL="342900" indent="-342900" algn="l">
              <a:buBlip>
                <a:blip r:embed="rId1"/>
              </a:buBlip>
            </a:pPr>
            <a:r>
              <a:rPr kumimoji="1" lang="zh-CN" altLang="en-US"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行、</a:t>
            </a:r>
            <a:r>
              <a:rPr kumimoji="1" lang="zh-CN" altLang="en-US"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列头结点可以共享的</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7" name="组合 36"/>
          <p:cNvGrpSpPr/>
          <p:nvPr/>
        </p:nvGrpSpPr>
        <p:grpSpPr>
          <a:xfrm>
            <a:off x="2118995" y="2161540"/>
            <a:ext cx="3475355" cy="1345565"/>
            <a:chOff x="1189" y="4045"/>
            <a:chExt cx="5473" cy="2119"/>
          </a:xfrm>
        </p:grpSpPr>
        <p:sp>
          <p:nvSpPr>
            <p:cNvPr id="38" name="Rectangle 19"/>
            <p:cNvSpPr>
              <a:spLocks noChangeArrowheads="1"/>
            </p:cNvSpPr>
            <p:nvPr/>
          </p:nvSpPr>
          <p:spPr bwMode="auto">
            <a:xfrm>
              <a:off x="1302" y="4719"/>
              <a:ext cx="680"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i="1">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39" name="Rectangle 20"/>
            <p:cNvSpPr>
              <a:spLocks noChangeArrowheads="1"/>
            </p:cNvSpPr>
            <p:nvPr/>
          </p:nvSpPr>
          <p:spPr bwMode="auto">
            <a:xfrm>
              <a:off x="1984" y="4719"/>
              <a:ext cx="680"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i="1">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40" name="Rectangle 21"/>
            <p:cNvSpPr>
              <a:spLocks noChangeArrowheads="1"/>
            </p:cNvSpPr>
            <p:nvPr/>
          </p:nvSpPr>
          <p:spPr bwMode="auto">
            <a:xfrm>
              <a:off x="2664" y="4719"/>
              <a:ext cx="680"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41" name="Rectangle 22"/>
            <p:cNvSpPr>
              <a:spLocks noChangeArrowheads="1"/>
            </p:cNvSpPr>
            <p:nvPr/>
          </p:nvSpPr>
          <p:spPr bwMode="auto">
            <a:xfrm>
              <a:off x="1302" y="5263"/>
              <a:ext cx="998"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42" name="Rectangle 23"/>
            <p:cNvSpPr>
              <a:spLocks noChangeArrowheads="1"/>
            </p:cNvSpPr>
            <p:nvPr/>
          </p:nvSpPr>
          <p:spPr bwMode="auto">
            <a:xfrm>
              <a:off x="2291" y="5272"/>
              <a:ext cx="1042" cy="535"/>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43" name="TextBox 9"/>
            <p:cNvSpPr txBox="1"/>
            <p:nvPr/>
          </p:nvSpPr>
          <p:spPr>
            <a:xfrm>
              <a:off x="1189" y="4045"/>
              <a:ext cx="2588" cy="628"/>
            </a:xfrm>
            <a:prstGeom prst="rect">
              <a:avLst/>
            </a:prstGeom>
            <a:noFill/>
          </p:spPr>
          <p:txBody>
            <a:bodyPr wrap="square" rtlCol="0">
              <a:spAutoFit/>
            </a:bodyPr>
            <a:p>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a:t>
              </a:r>
              <a:r>
                <a:rPr kumimoji="1"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的头结点</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cxnSp>
          <p:nvCxnSpPr>
            <p:cNvPr id="44" name="直接箭头连接符 43"/>
            <p:cNvCxnSpPr/>
            <p:nvPr/>
          </p:nvCxnSpPr>
          <p:spPr>
            <a:xfrm>
              <a:off x="2942" y="5540"/>
              <a:ext cx="1125" cy="3"/>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45" name="TextBox 30"/>
            <p:cNvSpPr txBox="1"/>
            <p:nvPr/>
          </p:nvSpPr>
          <p:spPr>
            <a:xfrm>
              <a:off x="3889" y="5051"/>
              <a:ext cx="2773" cy="1113"/>
            </a:xfrm>
            <a:prstGeom prst="rect">
              <a:avLst/>
            </a:prstGeom>
            <a:noFill/>
          </p:spPr>
          <p:txBody>
            <a:bodyPr wrap="square" rtlCol="0">
              <a:spAutoFit/>
            </a:bodyPr>
            <a:p>
              <a:pPr algn="l"/>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a:t>
              </a:r>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循环单链表的首结点</a:t>
              </a:r>
              <a:endPar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46" name="组合 45"/>
          <p:cNvGrpSpPr/>
          <p:nvPr/>
        </p:nvGrpSpPr>
        <p:grpSpPr>
          <a:xfrm>
            <a:off x="5689600" y="2186940"/>
            <a:ext cx="3398520" cy="1850390"/>
            <a:chOff x="7152" y="3896"/>
            <a:chExt cx="5352" cy="2914"/>
          </a:xfrm>
        </p:grpSpPr>
        <p:sp>
          <p:nvSpPr>
            <p:cNvPr id="47" name="Rectangle 19"/>
            <p:cNvSpPr>
              <a:spLocks noChangeArrowheads="1"/>
            </p:cNvSpPr>
            <p:nvPr/>
          </p:nvSpPr>
          <p:spPr bwMode="auto">
            <a:xfrm>
              <a:off x="7602" y="4643"/>
              <a:ext cx="680"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i="1">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48" name="Rectangle 20"/>
            <p:cNvSpPr>
              <a:spLocks noChangeArrowheads="1"/>
            </p:cNvSpPr>
            <p:nvPr/>
          </p:nvSpPr>
          <p:spPr bwMode="auto">
            <a:xfrm>
              <a:off x="8284" y="4643"/>
              <a:ext cx="680"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i="1">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49" name="Rectangle 21"/>
            <p:cNvSpPr>
              <a:spLocks noChangeArrowheads="1"/>
            </p:cNvSpPr>
            <p:nvPr/>
          </p:nvSpPr>
          <p:spPr bwMode="auto">
            <a:xfrm>
              <a:off x="8964" y="4643"/>
              <a:ext cx="680"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50" name="Rectangle 22"/>
            <p:cNvSpPr>
              <a:spLocks noChangeArrowheads="1"/>
            </p:cNvSpPr>
            <p:nvPr/>
          </p:nvSpPr>
          <p:spPr bwMode="auto">
            <a:xfrm>
              <a:off x="7602" y="5187"/>
              <a:ext cx="998"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51" name="Rectangle 23"/>
            <p:cNvSpPr>
              <a:spLocks noChangeArrowheads="1"/>
            </p:cNvSpPr>
            <p:nvPr/>
          </p:nvSpPr>
          <p:spPr bwMode="auto">
            <a:xfrm>
              <a:off x="8602" y="5187"/>
              <a:ext cx="1042"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54" name="TextBox 17"/>
            <p:cNvSpPr txBox="1"/>
            <p:nvPr/>
          </p:nvSpPr>
          <p:spPr>
            <a:xfrm>
              <a:off x="7540" y="3896"/>
              <a:ext cx="2700" cy="628"/>
            </a:xfrm>
            <a:prstGeom prst="rect">
              <a:avLst/>
            </a:prstGeom>
            <a:noFill/>
          </p:spPr>
          <p:txBody>
            <a:bodyPr wrap="square" rtlCol="0">
              <a:spAutoFit/>
            </a:bodyPr>
            <a:p>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kumimoji="1"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的头结点</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cxnSp>
          <p:nvCxnSpPr>
            <p:cNvPr id="56" name="直接箭头连接符 55"/>
            <p:cNvCxnSpPr/>
            <p:nvPr/>
          </p:nvCxnSpPr>
          <p:spPr>
            <a:xfrm rot="5400000">
              <a:off x="7723" y="5787"/>
              <a:ext cx="788" cy="3"/>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57" name="TextBox 31"/>
            <p:cNvSpPr txBox="1"/>
            <p:nvPr/>
          </p:nvSpPr>
          <p:spPr>
            <a:xfrm>
              <a:off x="7152" y="6182"/>
              <a:ext cx="5352" cy="628"/>
            </a:xfrm>
            <a:prstGeom prst="rect">
              <a:avLst/>
            </a:prstGeom>
            <a:noFill/>
          </p:spPr>
          <p:txBody>
            <a:bodyPr wrap="square" rtlCol="0">
              <a:spAutoFit/>
            </a:bodyPr>
            <a:p>
              <a:pPr algn="l"/>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循环单链表的首结点</a:t>
              </a:r>
              <a:endPar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nvGrpSpPr>
          <p:cNvPr id="58" name="组合 57"/>
          <p:cNvGrpSpPr/>
          <p:nvPr/>
        </p:nvGrpSpPr>
        <p:grpSpPr>
          <a:xfrm>
            <a:off x="3385185" y="4065905"/>
            <a:ext cx="6503035" cy="2322830"/>
            <a:chOff x="3184" y="7081"/>
            <a:chExt cx="10241" cy="3658"/>
          </a:xfrm>
        </p:grpSpPr>
        <p:sp>
          <p:nvSpPr>
            <p:cNvPr id="59" name="下箭头 58"/>
            <p:cNvSpPr/>
            <p:nvPr/>
          </p:nvSpPr>
          <p:spPr>
            <a:xfrm>
              <a:off x="6364" y="7081"/>
              <a:ext cx="450" cy="67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p>
              <a:pPr algn="ctr"/>
              <a:endParaRPr lang="zh-CN" altLang="en-US"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60" name="Rectangle 19"/>
            <p:cNvSpPr>
              <a:spLocks noChangeArrowheads="1"/>
            </p:cNvSpPr>
            <p:nvPr/>
          </p:nvSpPr>
          <p:spPr bwMode="auto">
            <a:xfrm>
              <a:off x="5512" y="8466"/>
              <a:ext cx="680"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i="1">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61" name="Rectangle 20"/>
            <p:cNvSpPr>
              <a:spLocks noChangeArrowheads="1"/>
            </p:cNvSpPr>
            <p:nvPr/>
          </p:nvSpPr>
          <p:spPr bwMode="auto">
            <a:xfrm>
              <a:off x="6194" y="8466"/>
              <a:ext cx="680"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i="1">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62" name="Rectangle 21"/>
            <p:cNvSpPr>
              <a:spLocks noChangeArrowheads="1"/>
            </p:cNvSpPr>
            <p:nvPr/>
          </p:nvSpPr>
          <p:spPr bwMode="auto">
            <a:xfrm>
              <a:off x="6874" y="8466"/>
              <a:ext cx="680"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63" name="Rectangle 22"/>
            <p:cNvSpPr>
              <a:spLocks noChangeArrowheads="1"/>
            </p:cNvSpPr>
            <p:nvPr/>
          </p:nvSpPr>
          <p:spPr bwMode="auto">
            <a:xfrm>
              <a:off x="5512" y="9010"/>
              <a:ext cx="998"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64" name="Rectangle 23"/>
            <p:cNvSpPr>
              <a:spLocks noChangeArrowheads="1"/>
            </p:cNvSpPr>
            <p:nvPr/>
          </p:nvSpPr>
          <p:spPr bwMode="auto">
            <a:xfrm>
              <a:off x="6512" y="9010"/>
              <a:ext cx="1042" cy="544"/>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200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65" name="TextBox 27"/>
            <p:cNvSpPr txBox="1"/>
            <p:nvPr/>
          </p:nvSpPr>
          <p:spPr>
            <a:xfrm>
              <a:off x="5239" y="7755"/>
              <a:ext cx="3150" cy="628"/>
            </a:xfrm>
            <a:prstGeom prst="rect">
              <a:avLst/>
            </a:prstGeom>
            <a:noFill/>
          </p:spPr>
          <p:txBody>
            <a:bodyPr wrap="square" rtlCol="0">
              <a:spAutoFit/>
            </a:bodyPr>
            <a:p>
              <a:pPr algn="l"/>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a:t>
              </a:r>
              <a:r>
                <a:rPr kumimoji="1"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kumimoji="1"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kumimoji="1"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的头结点</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cxnSp>
          <p:nvCxnSpPr>
            <p:cNvPr id="66" name="直接箭头连接符 65"/>
            <p:cNvCxnSpPr/>
            <p:nvPr/>
          </p:nvCxnSpPr>
          <p:spPr>
            <a:xfrm>
              <a:off x="7152" y="9287"/>
              <a:ext cx="1125" cy="3"/>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67" name="直接箭头连接符 66"/>
            <p:cNvCxnSpPr/>
            <p:nvPr/>
          </p:nvCxnSpPr>
          <p:spPr>
            <a:xfrm rot="5400000">
              <a:off x="5586" y="9716"/>
              <a:ext cx="788" cy="3"/>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68" name="TextBox 33"/>
            <p:cNvSpPr txBox="1"/>
            <p:nvPr/>
          </p:nvSpPr>
          <p:spPr>
            <a:xfrm>
              <a:off x="3184" y="10111"/>
              <a:ext cx="4755" cy="628"/>
            </a:xfrm>
            <a:prstGeom prst="rect">
              <a:avLst/>
            </a:prstGeom>
            <a:noFill/>
          </p:spPr>
          <p:txBody>
            <a:bodyPr wrap="square" rtlCol="0">
              <a:spAutoFit/>
            </a:bodyPr>
            <a:p>
              <a:pPr algn="l"/>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循环单链表的首结点</a:t>
              </a:r>
              <a:endPar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69" name="TextBox 34"/>
            <p:cNvSpPr txBox="1"/>
            <p:nvPr/>
          </p:nvSpPr>
          <p:spPr>
            <a:xfrm>
              <a:off x="8277" y="8879"/>
              <a:ext cx="5148" cy="628"/>
            </a:xfrm>
            <a:prstGeom prst="rect">
              <a:avLst/>
            </a:prstGeom>
            <a:noFill/>
          </p:spPr>
          <p:txBody>
            <a:bodyPr wrap="square" rtlCol="0">
              <a:spAutoFit/>
            </a:bodyPr>
            <a:p>
              <a:pPr algn="l"/>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a:t>
              </a:r>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循环单链表的首结点</a:t>
              </a:r>
              <a:endPar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4"/>
          <p:cNvGrpSpPr>
            <a:grpSpLocks noChangeAspect="1"/>
          </p:cNvGrpSpPr>
          <p:nvPr/>
        </p:nvGrpSpPr>
        <p:grpSpPr>
          <a:xfrm>
            <a:off x="3743637" y="2694639"/>
            <a:ext cx="1296670" cy="690880"/>
            <a:chOff x="2051050" y="1866900"/>
            <a:chExt cx="1620838" cy="863600"/>
          </a:xfrm>
        </p:grpSpPr>
        <p:sp>
          <p:nvSpPr>
            <p:cNvPr id="55" name="Rectangle 49"/>
            <p:cNvSpPr>
              <a:spLocks noChangeArrowheads="1"/>
            </p:cNvSpPr>
            <p:nvPr/>
          </p:nvSpPr>
          <p:spPr bwMode="auto">
            <a:xfrm>
              <a:off x="2051050"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7" name="Rectangle 50"/>
            <p:cNvSpPr>
              <a:spLocks noChangeArrowheads="1"/>
            </p:cNvSpPr>
            <p:nvPr/>
          </p:nvSpPr>
          <p:spPr bwMode="auto">
            <a:xfrm>
              <a:off x="259238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8" name="Rectangle 51"/>
            <p:cNvSpPr>
              <a:spLocks noChangeArrowheads="1"/>
            </p:cNvSpPr>
            <p:nvPr/>
          </p:nvSpPr>
          <p:spPr bwMode="auto">
            <a:xfrm>
              <a:off x="313213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9" name="Rectangle 52"/>
            <p:cNvSpPr>
              <a:spLocks noChangeArrowheads="1"/>
            </p:cNvSpPr>
            <p:nvPr/>
          </p:nvSpPr>
          <p:spPr bwMode="auto">
            <a:xfrm>
              <a:off x="2051050" y="22987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60" name="Rectangle 53"/>
            <p:cNvSpPr>
              <a:spLocks noChangeArrowheads="1"/>
            </p:cNvSpPr>
            <p:nvPr/>
          </p:nvSpPr>
          <p:spPr bwMode="auto">
            <a:xfrm>
              <a:off x="2844800" y="22987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61" name="组合 10"/>
          <p:cNvGrpSpPr>
            <a:grpSpLocks noChangeAspect="1"/>
          </p:cNvGrpSpPr>
          <p:nvPr/>
        </p:nvGrpSpPr>
        <p:grpSpPr>
          <a:xfrm>
            <a:off x="8782713" y="5109231"/>
            <a:ext cx="1296670" cy="690880"/>
            <a:chOff x="7451725" y="4408488"/>
            <a:chExt cx="1620838" cy="863600"/>
          </a:xfrm>
        </p:grpSpPr>
        <p:sp>
          <p:nvSpPr>
            <p:cNvPr id="63" name="Rectangle 54"/>
            <p:cNvSpPr>
              <a:spLocks noChangeArrowheads="1"/>
            </p:cNvSpPr>
            <p:nvPr/>
          </p:nvSpPr>
          <p:spPr bwMode="auto">
            <a:xfrm>
              <a:off x="7451725"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65" name="Rectangle 55"/>
            <p:cNvSpPr>
              <a:spLocks noChangeArrowheads="1"/>
            </p:cNvSpPr>
            <p:nvPr/>
          </p:nvSpPr>
          <p:spPr bwMode="auto">
            <a:xfrm>
              <a:off x="799306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67" name="Rectangle 56"/>
            <p:cNvSpPr>
              <a:spLocks noChangeArrowheads="1"/>
            </p:cNvSpPr>
            <p:nvPr/>
          </p:nvSpPr>
          <p:spPr bwMode="auto">
            <a:xfrm>
              <a:off x="853281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4</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69" name="Rectangle 57"/>
            <p:cNvSpPr>
              <a:spLocks noChangeArrowheads="1"/>
            </p:cNvSpPr>
            <p:nvPr/>
          </p:nvSpPr>
          <p:spPr bwMode="auto">
            <a:xfrm>
              <a:off x="7451725" y="4840288"/>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71" name="Rectangle 58"/>
            <p:cNvSpPr>
              <a:spLocks noChangeArrowheads="1"/>
            </p:cNvSpPr>
            <p:nvPr/>
          </p:nvSpPr>
          <p:spPr bwMode="auto">
            <a:xfrm>
              <a:off x="8245475" y="4840288"/>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72" name="组合 16"/>
          <p:cNvGrpSpPr>
            <a:grpSpLocks noChangeAspect="1"/>
          </p:cNvGrpSpPr>
          <p:nvPr/>
        </p:nvGrpSpPr>
        <p:grpSpPr>
          <a:xfrm>
            <a:off x="8782713" y="2694639"/>
            <a:ext cx="1296670" cy="690880"/>
            <a:chOff x="7451725" y="1844675"/>
            <a:chExt cx="1620838" cy="863600"/>
          </a:xfrm>
        </p:grpSpPr>
        <p:sp>
          <p:nvSpPr>
            <p:cNvPr id="78" name="Rectangle 59"/>
            <p:cNvSpPr>
              <a:spLocks noChangeArrowheads="1"/>
            </p:cNvSpPr>
            <p:nvPr/>
          </p:nvSpPr>
          <p:spPr bwMode="auto">
            <a:xfrm>
              <a:off x="7451725"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84" name="Rectangle 60"/>
            <p:cNvSpPr>
              <a:spLocks noChangeArrowheads="1"/>
            </p:cNvSpPr>
            <p:nvPr/>
          </p:nvSpPr>
          <p:spPr bwMode="auto">
            <a:xfrm>
              <a:off x="799306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90" name="Rectangle 61"/>
            <p:cNvSpPr>
              <a:spLocks noChangeArrowheads="1"/>
            </p:cNvSpPr>
            <p:nvPr/>
          </p:nvSpPr>
          <p:spPr bwMode="auto">
            <a:xfrm>
              <a:off x="853281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104" name="Rectangle 62"/>
            <p:cNvSpPr>
              <a:spLocks noChangeArrowheads="1"/>
            </p:cNvSpPr>
            <p:nvPr/>
          </p:nvSpPr>
          <p:spPr bwMode="auto">
            <a:xfrm>
              <a:off x="7451725" y="2276475"/>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06" name="Rectangle 63"/>
            <p:cNvSpPr>
              <a:spLocks noChangeArrowheads="1"/>
            </p:cNvSpPr>
            <p:nvPr/>
          </p:nvSpPr>
          <p:spPr bwMode="auto">
            <a:xfrm>
              <a:off x="8245475" y="2276475"/>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07" name="组合 22"/>
          <p:cNvGrpSpPr>
            <a:grpSpLocks noChangeAspect="1"/>
          </p:cNvGrpSpPr>
          <p:nvPr/>
        </p:nvGrpSpPr>
        <p:grpSpPr>
          <a:xfrm>
            <a:off x="6925325" y="3931310"/>
            <a:ext cx="1296670" cy="690880"/>
            <a:chOff x="5632450" y="3213100"/>
            <a:chExt cx="1620838" cy="863600"/>
          </a:xfrm>
        </p:grpSpPr>
        <p:sp>
          <p:nvSpPr>
            <p:cNvPr id="109" name="Rectangle 64"/>
            <p:cNvSpPr>
              <a:spLocks noChangeArrowheads="1"/>
            </p:cNvSpPr>
            <p:nvPr/>
          </p:nvSpPr>
          <p:spPr bwMode="auto">
            <a:xfrm>
              <a:off x="5632450"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0" name="Rectangle 65"/>
            <p:cNvSpPr>
              <a:spLocks noChangeArrowheads="1"/>
            </p:cNvSpPr>
            <p:nvPr/>
          </p:nvSpPr>
          <p:spPr bwMode="auto">
            <a:xfrm>
              <a:off x="617378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2" name="Rectangle 66"/>
            <p:cNvSpPr>
              <a:spLocks noChangeArrowheads="1"/>
            </p:cNvSpPr>
            <p:nvPr/>
          </p:nvSpPr>
          <p:spPr bwMode="auto">
            <a:xfrm>
              <a:off x="671353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4" name="Rectangle 67"/>
            <p:cNvSpPr>
              <a:spLocks noChangeArrowheads="1"/>
            </p:cNvSpPr>
            <p:nvPr/>
          </p:nvSpPr>
          <p:spPr bwMode="auto">
            <a:xfrm>
              <a:off x="5632450" y="36449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15" name="Rectangle 68"/>
            <p:cNvSpPr>
              <a:spLocks noChangeArrowheads="1"/>
            </p:cNvSpPr>
            <p:nvPr/>
          </p:nvSpPr>
          <p:spPr bwMode="auto">
            <a:xfrm>
              <a:off x="6426200" y="36449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18" name="组合 28"/>
          <p:cNvGrpSpPr>
            <a:grpSpLocks noChangeAspect="1"/>
          </p:cNvGrpSpPr>
          <p:nvPr/>
        </p:nvGrpSpPr>
        <p:grpSpPr>
          <a:xfrm>
            <a:off x="1849737" y="2694639"/>
            <a:ext cx="1296670" cy="690880"/>
            <a:chOff x="122238" y="1865313"/>
            <a:chExt cx="1620837" cy="863600"/>
          </a:xfrm>
        </p:grpSpPr>
        <p:sp>
          <p:nvSpPr>
            <p:cNvPr id="120"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24"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26"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30"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42"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51" name="组合 34"/>
          <p:cNvGrpSpPr>
            <a:grpSpLocks noChangeAspect="1"/>
          </p:cNvGrpSpPr>
          <p:nvPr/>
        </p:nvGrpSpPr>
        <p:grpSpPr>
          <a:xfrm>
            <a:off x="1849737" y="3931310"/>
            <a:ext cx="1296670" cy="690880"/>
            <a:chOff x="122238" y="3213100"/>
            <a:chExt cx="1620837" cy="863600"/>
          </a:xfrm>
        </p:grpSpPr>
        <p:sp>
          <p:nvSpPr>
            <p:cNvPr id="152" name="Rectangle 14"/>
            <p:cNvSpPr>
              <a:spLocks noChangeArrowheads="1"/>
            </p:cNvSpPr>
            <p:nvPr/>
          </p:nvSpPr>
          <p:spPr bwMode="auto">
            <a:xfrm>
              <a:off x="12223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53" name="Rectangle 15"/>
            <p:cNvSpPr>
              <a:spLocks noChangeArrowheads="1"/>
            </p:cNvSpPr>
            <p:nvPr/>
          </p:nvSpPr>
          <p:spPr bwMode="auto">
            <a:xfrm>
              <a:off x="663575"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54" name="Rectangle 16"/>
            <p:cNvSpPr>
              <a:spLocks noChangeArrowheads="1"/>
            </p:cNvSpPr>
            <p:nvPr/>
          </p:nvSpPr>
          <p:spPr bwMode="auto">
            <a:xfrm>
              <a:off x="1203325"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55" name="Rectangle 17"/>
            <p:cNvSpPr>
              <a:spLocks noChangeArrowheads="1"/>
            </p:cNvSpPr>
            <p:nvPr/>
          </p:nvSpPr>
          <p:spPr bwMode="auto">
            <a:xfrm>
              <a:off x="122238" y="36449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56" name="Rectangle 18"/>
            <p:cNvSpPr>
              <a:spLocks noChangeArrowheads="1"/>
            </p:cNvSpPr>
            <p:nvPr/>
          </p:nvSpPr>
          <p:spPr bwMode="auto">
            <a:xfrm>
              <a:off x="915988" y="36449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57" name="组合 40"/>
          <p:cNvGrpSpPr>
            <a:grpSpLocks noChangeAspect="1"/>
          </p:cNvGrpSpPr>
          <p:nvPr/>
        </p:nvGrpSpPr>
        <p:grpSpPr>
          <a:xfrm>
            <a:off x="1886249" y="5109231"/>
            <a:ext cx="1296670" cy="690880"/>
            <a:chOff x="158750" y="4406900"/>
            <a:chExt cx="1620838" cy="863600"/>
          </a:xfrm>
        </p:grpSpPr>
        <p:sp>
          <p:nvSpPr>
            <p:cNvPr id="159" name="Rectangle 19"/>
            <p:cNvSpPr>
              <a:spLocks noChangeArrowheads="1"/>
            </p:cNvSpPr>
            <p:nvPr/>
          </p:nvSpPr>
          <p:spPr bwMode="auto">
            <a:xfrm>
              <a:off x="158750"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60" name="Rectangle 20"/>
            <p:cNvSpPr>
              <a:spLocks noChangeArrowheads="1"/>
            </p:cNvSpPr>
            <p:nvPr/>
          </p:nvSpPr>
          <p:spPr bwMode="auto">
            <a:xfrm>
              <a:off x="700088"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61" name="Rectangle 21"/>
            <p:cNvSpPr>
              <a:spLocks noChangeArrowheads="1"/>
            </p:cNvSpPr>
            <p:nvPr/>
          </p:nvSpPr>
          <p:spPr bwMode="auto">
            <a:xfrm>
              <a:off x="1239838"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62" name="Rectangle 22"/>
            <p:cNvSpPr>
              <a:spLocks noChangeArrowheads="1"/>
            </p:cNvSpPr>
            <p:nvPr/>
          </p:nvSpPr>
          <p:spPr bwMode="auto">
            <a:xfrm>
              <a:off x="158750" y="48387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63" name="Rectangle 23"/>
            <p:cNvSpPr>
              <a:spLocks noChangeArrowheads="1"/>
            </p:cNvSpPr>
            <p:nvPr/>
          </p:nvSpPr>
          <p:spPr bwMode="auto">
            <a:xfrm>
              <a:off x="952500" y="48387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cxnSp>
        <p:nvCxnSpPr>
          <p:cNvPr id="164" name="直接箭头连接符 163"/>
          <p:cNvCxnSpPr/>
          <p:nvPr/>
        </p:nvCxnSpPr>
        <p:spPr>
          <a:xfrm flipV="1">
            <a:off x="4721533" y="3212799"/>
            <a:ext cx="406118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2792707" y="3212799"/>
            <a:ext cx="95093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9865069" y="3223274"/>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rot="5400000">
            <a:off x="9936507" y="2866084"/>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rot="10800000">
            <a:off x="2578393" y="2508894"/>
            <a:ext cx="77153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rot="5400000">
            <a:off x="2475155" y="2608956"/>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V="1">
            <a:off x="2792707" y="4449470"/>
            <a:ext cx="4132618"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8007681" y="4461532"/>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rot="5400000">
            <a:off x="8079119" y="4104342"/>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rot="10800000" flipV="1">
            <a:off x="2578393" y="3756678"/>
            <a:ext cx="58579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p:nvPr/>
        </p:nvCxnSpPr>
        <p:spPr>
          <a:xfrm rot="5400000">
            <a:off x="2483093" y="3855054"/>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9865069" y="5612478"/>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rot="5400000">
            <a:off x="9936507" y="5255288"/>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rot="10800000">
            <a:off x="2578393" y="4898098"/>
            <a:ext cx="77153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rot="5400000">
            <a:off x="2475155" y="4998160"/>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flipV="1">
            <a:off x="2864145" y="5627391"/>
            <a:ext cx="5918568"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0" name="TextBox 110"/>
          <p:cNvSpPr txBox="1"/>
          <p:nvPr/>
        </p:nvSpPr>
        <p:spPr>
          <a:xfrm>
            <a:off x="1792575" y="860402"/>
            <a:ext cx="2357454" cy="398780"/>
          </a:xfrm>
          <a:prstGeom prst="rect">
            <a:avLst/>
          </a:prstGeom>
          <a:noFill/>
        </p:spPr>
        <p:txBody>
          <a:bodyPr wrap="square" rtlCol="0">
            <a:spAutoFit/>
          </a:bodyPr>
          <a:p>
            <a:pPr algn="l"/>
            <a:r>
              <a:rPr kumimoji="1" lang="zh-CN" altLang="en-US" sz="2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行、</a:t>
            </a:r>
            <a:r>
              <a:rPr kumimoji="1" lang="zh-CN" altLang="en-US" sz="20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列头结点共享</a:t>
            </a:r>
            <a:endParaRPr kumimoji="1" lang="zh-CN" altLang="en-US" sz="20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81" name="组合 180"/>
          <p:cNvGrpSpPr>
            <a:grpSpLocks noChangeAspect="1"/>
          </p:cNvGrpSpPr>
          <p:nvPr/>
        </p:nvGrpSpPr>
        <p:grpSpPr>
          <a:xfrm>
            <a:off x="3721401" y="1359834"/>
            <a:ext cx="1296670" cy="690880"/>
            <a:chOff x="122238" y="1865313"/>
            <a:chExt cx="1620837" cy="863600"/>
          </a:xfrm>
        </p:grpSpPr>
        <p:sp>
          <p:nvSpPr>
            <p:cNvPr id="182"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83"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84"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85"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86"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87" name="组合 28"/>
          <p:cNvGrpSpPr>
            <a:grpSpLocks noChangeAspect="1"/>
          </p:cNvGrpSpPr>
          <p:nvPr/>
        </p:nvGrpSpPr>
        <p:grpSpPr>
          <a:xfrm>
            <a:off x="5345751" y="1359834"/>
            <a:ext cx="1296670" cy="690880"/>
            <a:chOff x="122238" y="1865313"/>
            <a:chExt cx="1620837" cy="863600"/>
          </a:xfrm>
        </p:grpSpPr>
        <p:sp>
          <p:nvSpPr>
            <p:cNvPr id="188"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89"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0"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1"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2"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93" name="组合 28"/>
          <p:cNvGrpSpPr>
            <a:grpSpLocks noChangeAspect="1"/>
          </p:cNvGrpSpPr>
          <p:nvPr/>
        </p:nvGrpSpPr>
        <p:grpSpPr>
          <a:xfrm>
            <a:off x="6925316" y="1356024"/>
            <a:ext cx="1296670" cy="690880"/>
            <a:chOff x="122238" y="1865313"/>
            <a:chExt cx="1620837" cy="863600"/>
          </a:xfrm>
        </p:grpSpPr>
        <p:sp>
          <p:nvSpPr>
            <p:cNvPr id="194"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5"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6"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7"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8"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99" name="组合 28"/>
          <p:cNvGrpSpPr>
            <a:grpSpLocks noChangeAspect="1"/>
          </p:cNvGrpSpPr>
          <p:nvPr/>
        </p:nvGrpSpPr>
        <p:grpSpPr>
          <a:xfrm>
            <a:off x="8782713" y="1359834"/>
            <a:ext cx="1296670" cy="690880"/>
            <a:chOff x="122238" y="1865313"/>
            <a:chExt cx="1620837" cy="863600"/>
          </a:xfrm>
        </p:grpSpPr>
        <p:sp>
          <p:nvSpPr>
            <p:cNvPr id="200"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201"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202"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203"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204"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cxnSp>
        <p:nvCxnSpPr>
          <p:cNvPr id="205" name="直接箭头连接符 204"/>
          <p:cNvCxnSpPr/>
          <p:nvPr/>
        </p:nvCxnSpPr>
        <p:spPr>
          <a:xfrm rot="5400000">
            <a:off x="8686342" y="2278209"/>
            <a:ext cx="78581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p:nvPr/>
        </p:nvCxnSpPr>
        <p:spPr>
          <a:xfrm rot="5400000">
            <a:off x="8150557" y="4171316"/>
            <a:ext cx="185738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rot="5400000">
            <a:off x="8900656" y="5824709"/>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rot="16200000" flipH="1">
            <a:off x="6401185" y="3825304"/>
            <a:ext cx="4356000" cy="0"/>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09" name="直接箭头连接符 208"/>
          <p:cNvCxnSpPr/>
          <p:nvPr/>
        </p:nvCxnSpPr>
        <p:spPr>
          <a:xfrm rot="5400000">
            <a:off x="6137825" y="2934738"/>
            <a:ext cx="2016000" cy="920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p:nvPr/>
        </p:nvCxnSpPr>
        <p:spPr>
          <a:xfrm rot="16200000" flipH="1">
            <a:off x="3518346" y="2277269"/>
            <a:ext cx="834739"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8579185" y="6003304"/>
            <a:ext cx="500066"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p:nvPr/>
        </p:nvCxnSpPr>
        <p:spPr>
          <a:xfrm>
            <a:off x="8579185" y="1645586"/>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rot="5400000">
            <a:off x="5159497" y="3215824"/>
            <a:ext cx="3150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6721797" y="4796796"/>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rot="5400000">
            <a:off x="6971830" y="4610263"/>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p:nvPr/>
        </p:nvCxnSpPr>
        <p:spPr>
          <a:xfrm>
            <a:off x="6740521" y="1645586"/>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5137461" y="1645586"/>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rot="5400000">
            <a:off x="4864409" y="1931338"/>
            <a:ext cx="571504"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5154923" y="2217090"/>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rot="5400000">
            <a:off x="5400194" y="2038495"/>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p:nvPr/>
        </p:nvCxnSpPr>
        <p:spPr>
          <a:xfrm>
            <a:off x="3505173" y="1658286"/>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3519787" y="3581556"/>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rot="5400000">
            <a:off x="3757120" y="3395023"/>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rot="5400000">
            <a:off x="2548849" y="2628430"/>
            <a:ext cx="1926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grpSp>
        <p:nvGrpSpPr>
          <p:cNvPr id="225" name="组合 123"/>
          <p:cNvGrpSpPr/>
          <p:nvPr/>
        </p:nvGrpSpPr>
        <p:grpSpPr>
          <a:xfrm>
            <a:off x="1721137" y="1359834"/>
            <a:ext cx="1928826" cy="1214446"/>
            <a:chOff x="214282" y="785794"/>
            <a:chExt cx="1928826" cy="1214446"/>
          </a:xfrm>
        </p:grpSpPr>
        <p:sp>
          <p:nvSpPr>
            <p:cNvPr id="226" name="TextBox 115"/>
            <p:cNvSpPr txBox="1"/>
            <p:nvPr/>
          </p:nvSpPr>
          <p:spPr>
            <a:xfrm>
              <a:off x="214282" y="857232"/>
              <a:ext cx="1500198" cy="645160"/>
            </a:xfrm>
            <a:prstGeom prst="rect">
              <a:avLst/>
            </a:prstGeom>
            <a:noFill/>
          </p:spPr>
          <p:txBody>
            <a:bodyPr wrap="square" rtlCol="0">
              <a:spAutoFit/>
            </a:bodyPr>
            <a:p>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第</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行、第</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的头结点</a:t>
              </a:r>
              <a:endPar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cxnSp>
          <p:nvCxnSpPr>
            <p:cNvPr id="227" name="直接箭头连接符 226"/>
            <p:cNvCxnSpPr/>
            <p:nvPr/>
          </p:nvCxnSpPr>
          <p:spPr>
            <a:xfrm rot="5400000">
              <a:off x="500034" y="1785132"/>
              <a:ext cx="428628"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p:nvPr/>
          </p:nvCxnSpPr>
          <p:spPr>
            <a:xfrm flipV="1">
              <a:off x="1714480" y="785794"/>
              <a:ext cx="428628" cy="14287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9" name="组合 155"/>
          <p:cNvGrpSpPr/>
          <p:nvPr/>
        </p:nvGrpSpPr>
        <p:grpSpPr>
          <a:xfrm>
            <a:off x="3149897" y="2145654"/>
            <a:ext cx="2786717" cy="4359934"/>
            <a:chOff x="1643042" y="1571614"/>
            <a:chExt cx="2786717" cy="4359934"/>
          </a:xfrm>
        </p:grpSpPr>
        <p:sp>
          <p:nvSpPr>
            <p:cNvPr id="230" name="TextBox 122"/>
            <p:cNvSpPr txBox="1"/>
            <p:nvPr/>
          </p:nvSpPr>
          <p:spPr>
            <a:xfrm>
              <a:off x="2857488" y="5286388"/>
              <a:ext cx="1500198" cy="645160"/>
            </a:xfrm>
            <a:prstGeom prst="rect">
              <a:avLst/>
            </a:prstGeom>
            <a:noFill/>
          </p:spPr>
          <p:txBody>
            <a:bodyPr wrap="square" rtlCol="0">
              <a:spAutoFit/>
            </a:bodyPr>
            <a:p>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第</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行、第</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的头结点</a:t>
              </a:r>
              <a:endPar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cxnSp>
          <p:nvCxnSpPr>
            <p:cNvPr id="231" name="直接箭头连接符 230"/>
            <p:cNvCxnSpPr>
              <a:stCxn id="230" idx="0"/>
            </p:cNvCxnSpPr>
            <p:nvPr/>
          </p:nvCxnSpPr>
          <p:spPr>
            <a:xfrm rot="5400000" flipH="1" flipV="1">
              <a:off x="2161603" y="3018233"/>
              <a:ext cx="3714775" cy="82153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rot="10800000">
              <a:off x="1643042" y="4000504"/>
              <a:ext cx="1428760" cy="13573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33" name="组合 156"/>
          <p:cNvGrpSpPr/>
          <p:nvPr/>
        </p:nvGrpSpPr>
        <p:grpSpPr>
          <a:xfrm>
            <a:off x="3221336" y="2145658"/>
            <a:ext cx="4144039" cy="4359930"/>
            <a:chOff x="1714481" y="1571618"/>
            <a:chExt cx="4144039" cy="4359930"/>
          </a:xfrm>
        </p:grpSpPr>
        <p:sp>
          <p:nvSpPr>
            <p:cNvPr id="234" name="TextBox 133"/>
            <p:cNvSpPr txBox="1"/>
            <p:nvPr/>
          </p:nvSpPr>
          <p:spPr>
            <a:xfrm>
              <a:off x="4286249" y="5286388"/>
              <a:ext cx="1500198" cy="645160"/>
            </a:xfrm>
            <a:prstGeom prst="rect">
              <a:avLst/>
            </a:prstGeom>
            <a:noFill/>
          </p:spPr>
          <p:txBody>
            <a:bodyPr wrap="square" rtlCol="0">
              <a:spAutoFit/>
            </a:bodyPr>
            <a:p>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第</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3</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行、第</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3</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的头结点</a:t>
              </a:r>
              <a:endPar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cxnSp>
          <p:nvCxnSpPr>
            <p:cNvPr id="235" name="直接箭头连接符 234"/>
            <p:cNvCxnSpPr>
              <a:stCxn id="234" idx="0"/>
            </p:cNvCxnSpPr>
            <p:nvPr/>
          </p:nvCxnSpPr>
          <p:spPr>
            <a:xfrm rot="5400000" flipH="1" flipV="1">
              <a:off x="3590366" y="3018235"/>
              <a:ext cx="3714771" cy="82153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p:nvPr/>
          </p:nvCxnSpPr>
          <p:spPr>
            <a:xfrm rot="10800000">
              <a:off x="1714481" y="4857760"/>
              <a:ext cx="2786083" cy="50006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37" name="组合 158"/>
          <p:cNvGrpSpPr/>
          <p:nvPr/>
        </p:nvGrpSpPr>
        <p:grpSpPr>
          <a:xfrm>
            <a:off x="7293301" y="2074215"/>
            <a:ext cx="2286019" cy="4723619"/>
            <a:chOff x="5786446" y="1500175"/>
            <a:chExt cx="2286019" cy="4723619"/>
          </a:xfrm>
        </p:grpSpPr>
        <p:sp>
          <p:nvSpPr>
            <p:cNvPr id="238" name="TextBox 143"/>
            <p:cNvSpPr txBox="1"/>
            <p:nvPr/>
          </p:nvSpPr>
          <p:spPr>
            <a:xfrm>
              <a:off x="5786446" y="5578634"/>
              <a:ext cx="1500198" cy="645160"/>
            </a:xfrm>
            <a:prstGeom prst="rect">
              <a:avLst/>
            </a:prstGeom>
            <a:noFill/>
          </p:spPr>
          <p:txBody>
            <a:bodyPr wrap="square" rtlCol="0">
              <a:spAutoFit/>
            </a:bodyPr>
            <a:p>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第</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4</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行、第</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4</a:t>
              </a:r>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的头结点</a:t>
              </a:r>
              <a:endPar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cxnSp>
          <p:nvCxnSpPr>
            <p:cNvPr id="239" name="直接箭头连接符 238"/>
            <p:cNvCxnSpPr/>
            <p:nvPr/>
          </p:nvCxnSpPr>
          <p:spPr>
            <a:xfrm rot="5400000" flipH="1" flipV="1">
              <a:off x="5408150" y="2914321"/>
              <a:ext cx="4078461" cy="12501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40" name="TextBox 157"/>
          <p:cNvSpPr txBox="1"/>
          <p:nvPr/>
        </p:nvSpPr>
        <p:spPr>
          <a:xfrm>
            <a:off x="2649831" y="6461718"/>
            <a:ext cx="3929090" cy="368300"/>
          </a:xfrm>
          <a:prstGeom prst="rect">
            <a:avLst/>
          </a:prstGeom>
          <a:noFill/>
        </p:spPr>
        <p:txBody>
          <a:bodyPr wrap="square" rtlCol="0">
            <a:spAutoFit/>
          </a:bodyPr>
          <a:p>
            <a:pPr algn="l"/>
            <a:r>
              <a:rPr lang="zh-CN" altLang="en-US"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行、</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列头结点个数</a:t>
            </a:r>
            <a:r>
              <a:rPr lang="en-US" altLang="zh-CN"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=MAX(</a:t>
            </a:r>
            <a:r>
              <a:rPr lang="en-US" altLang="zh-CN" sz="18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lang="zh-CN" altLang="en-US" sz="18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18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en-US" altLang="zh-CN" sz="18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225"/>
                                        </p:tgtEl>
                                      </p:cBhvr>
                                    </p:animEffect>
                                    <p:animScale>
                                      <p:cBhvr>
                                        <p:cTn id="10" dur="250" autoRev="1" fill="hold"/>
                                        <p:tgtEl>
                                          <p:spTgt spid="225"/>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225"/>
                                        </p:tgtEl>
                                      </p:cBhvr>
                                    </p:animEffect>
                                    <p:set>
                                      <p:cBhvr>
                                        <p:cTn id="15" dur="1" fill="hold">
                                          <p:stCondLst>
                                            <p:cond delay="499"/>
                                          </p:stCondLst>
                                        </p:cTn>
                                        <p:tgtEl>
                                          <p:spTgt spid="2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9"/>
                                        </p:tgtEl>
                                        <p:attrNameLst>
                                          <p:attrName>style.visibility</p:attrName>
                                        </p:attrNameLst>
                                      </p:cBhvr>
                                      <p:to>
                                        <p:strVal val="visible"/>
                                      </p:to>
                                    </p:set>
                                  </p:childTnLst>
                                </p:cTn>
                              </p:par>
                            </p:childTnLst>
                          </p:cTn>
                        </p:par>
                        <p:par>
                          <p:cTn id="20" fill="hold">
                            <p:stCondLst>
                              <p:cond delay="0"/>
                            </p:stCondLst>
                            <p:childTnLst>
                              <p:par>
                                <p:cTn id="21" presetID="26" presetClass="emph" presetSubtype="0" fill="hold" nodeType="afterEffect">
                                  <p:stCondLst>
                                    <p:cond delay="0"/>
                                  </p:stCondLst>
                                  <p:childTnLst>
                                    <p:animEffect transition="out" filter="fade">
                                      <p:cBhvr>
                                        <p:cTn id="22" dur="500" tmFilter="0, 0; .2, .5; .8, .5; 1, 0"/>
                                        <p:tgtEl>
                                          <p:spTgt spid="229"/>
                                        </p:tgtEl>
                                      </p:cBhvr>
                                    </p:animEffect>
                                    <p:animScale>
                                      <p:cBhvr>
                                        <p:cTn id="23" dur="250" autoRev="1" fill="hold"/>
                                        <p:tgtEl>
                                          <p:spTgt spid="229"/>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229"/>
                                        </p:tgtEl>
                                      </p:cBhvr>
                                    </p:animEffect>
                                    <p:set>
                                      <p:cBhvr>
                                        <p:cTn id="28" dur="1" fill="hold">
                                          <p:stCondLst>
                                            <p:cond delay="499"/>
                                          </p:stCondLst>
                                        </p:cTn>
                                        <p:tgtEl>
                                          <p:spTgt spid="2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childTnLst>
                          </p:cTn>
                        </p:par>
                        <p:par>
                          <p:cTn id="33" fill="hold">
                            <p:stCondLst>
                              <p:cond delay="0"/>
                            </p:stCondLst>
                            <p:childTnLst>
                              <p:par>
                                <p:cTn id="34" presetID="26" presetClass="emph" presetSubtype="0" fill="hold" nodeType="afterEffect">
                                  <p:stCondLst>
                                    <p:cond delay="0"/>
                                  </p:stCondLst>
                                  <p:childTnLst>
                                    <p:animEffect transition="out" filter="fade">
                                      <p:cBhvr>
                                        <p:cTn id="35" dur="500" tmFilter="0, 0; .2, .5; .8, .5; 1, 0"/>
                                        <p:tgtEl>
                                          <p:spTgt spid="233"/>
                                        </p:tgtEl>
                                      </p:cBhvr>
                                    </p:animEffect>
                                    <p:animScale>
                                      <p:cBhvr>
                                        <p:cTn id="36" dur="250" autoRev="1" fill="hold"/>
                                        <p:tgtEl>
                                          <p:spTgt spid="233"/>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233"/>
                                        </p:tgtEl>
                                      </p:cBhvr>
                                    </p:animEffect>
                                    <p:set>
                                      <p:cBhvr>
                                        <p:cTn id="41" dur="1" fill="hold">
                                          <p:stCondLst>
                                            <p:cond delay="499"/>
                                          </p:stCondLst>
                                        </p:cTn>
                                        <p:tgtEl>
                                          <p:spTgt spid="23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7"/>
                                        </p:tgtEl>
                                        <p:attrNameLst>
                                          <p:attrName>style.visibility</p:attrName>
                                        </p:attrNameLst>
                                      </p:cBhvr>
                                      <p:to>
                                        <p:strVal val="visible"/>
                                      </p:to>
                                    </p:set>
                                  </p:childTnLst>
                                </p:cTn>
                              </p:par>
                            </p:childTnLst>
                          </p:cTn>
                        </p:par>
                        <p:par>
                          <p:cTn id="46" fill="hold">
                            <p:stCondLst>
                              <p:cond delay="0"/>
                            </p:stCondLst>
                            <p:childTnLst>
                              <p:par>
                                <p:cTn id="47" presetID="26" presetClass="emph" presetSubtype="0" fill="hold" nodeType="afterEffect">
                                  <p:stCondLst>
                                    <p:cond delay="0"/>
                                  </p:stCondLst>
                                  <p:childTnLst>
                                    <p:animEffect transition="out" filter="fade">
                                      <p:cBhvr>
                                        <p:cTn id="48" dur="500" tmFilter="0, 0; .2, .5; .8, .5; 1, 0"/>
                                        <p:tgtEl>
                                          <p:spTgt spid="237"/>
                                        </p:tgtEl>
                                      </p:cBhvr>
                                    </p:animEffect>
                                    <p:animScale>
                                      <p:cBhvr>
                                        <p:cTn id="49" dur="250" autoRev="1" fill="hold"/>
                                        <p:tgtEl>
                                          <p:spTgt spid="237"/>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nodeType="clickEffect">
                                  <p:stCondLst>
                                    <p:cond delay="0"/>
                                  </p:stCondLst>
                                  <p:childTnLst>
                                    <p:animEffect transition="out" filter="wipe(down)">
                                      <p:cBhvr>
                                        <p:cTn id="53" dur="500"/>
                                        <p:tgtEl>
                                          <p:spTgt spid="237"/>
                                        </p:tgtEl>
                                      </p:cBhvr>
                                    </p:animEffect>
                                    <p:set>
                                      <p:cBhvr>
                                        <p:cTn id="54" dur="1" fill="hold">
                                          <p:stCondLst>
                                            <p:cond delay="499"/>
                                          </p:stCondLst>
                                        </p:cTn>
                                        <p:tgtEl>
                                          <p:spTgt spid="23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Text Box 4"/>
          <p:cNvSpPr txBox="1">
            <a:spLocks noChangeArrowheads="1"/>
          </p:cNvSpPr>
          <p:nvPr/>
        </p:nvSpPr>
        <p:spPr bwMode="auto">
          <a:xfrm>
            <a:off x="479425" y="2853055"/>
            <a:ext cx="10265410" cy="2861310"/>
          </a:xfrm>
          <a:prstGeom prst="rect">
            <a:avLst/>
          </a:prstGeom>
          <a:solidFill>
            <a:schemeClr val="bg1">
              <a:lumMod val="95000"/>
            </a:schemeClr>
          </a:solidFill>
          <a:scene3d>
            <a:camera prst="perspectiveLeft"/>
            <a:lightRig rig="threePt" dir="t"/>
          </a:scene3d>
        </p:spPr>
        <p:style>
          <a:lnRef idx="1">
            <a:schemeClr val="accent1"/>
          </a:lnRef>
          <a:fillRef idx="2">
            <a:schemeClr val="accent1"/>
          </a:fillRef>
          <a:effectRef idx="1">
            <a:schemeClr val="accent1"/>
          </a:effectRef>
          <a:fontRef idx="minor">
            <a:schemeClr val="dk1"/>
          </a:fontRef>
        </p:style>
        <p:txBody>
          <a:bodyPr wrap="square">
            <a:spAutoFit/>
          </a:bodyPr>
          <a:lstStyle/>
          <a:p>
            <a:pPr marL="457200" indent="-457200" algn="l">
              <a:lnSpc>
                <a:spcPct val="150000"/>
              </a:lnSpc>
            </a:pP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Value(</a:t>
            </a:r>
            <a:r>
              <a:rPr lang="en-US" altLang="zh-CN" i="1"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baseline="-25000"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baseline="-25000"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2</a:t>
            </a:r>
            <a:r>
              <a:rPr lang="en-US" altLang="zh-CN">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err="1">
                <a:solidFill>
                  <a:srgbClr val="FF0000"/>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i="1" baseline="-25000" err="1">
                <a:solidFill>
                  <a:srgbClr val="FF0000"/>
                </a:solidFill>
                <a:latin typeface="微软雅黑" panose="020B0503020204020204" pitchFamily="34" charset="-122"/>
                <a:ea typeface="微软雅黑" panose="020B0503020204020204" pitchFamily="34" charset="-122"/>
                <a:cs typeface="楷体" panose="02010609060101010101" pitchFamily="49" charset="-122"/>
              </a:rPr>
              <a:t>d</a:t>
            </a:r>
            <a:r>
              <a:rPr lang="en-US" altLang="zh-CN">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即</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d</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e</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，元素赋值 </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存（写）操作</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marL="457200" indent="-457200" algn="l">
              <a:lnSpc>
                <a:spcPct val="150000"/>
              </a:lnSpc>
            </a:pP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Assign(</a:t>
            </a:r>
            <a:r>
              <a:rPr lang="en-US" altLang="zh-CN" i="1"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e</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baseline="-25000"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baseline="-25000"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2</a:t>
            </a:r>
            <a:r>
              <a:rPr lang="en-US" altLang="zh-CN">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err="1">
                <a:solidFill>
                  <a:srgbClr val="FF0000"/>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i="1" baseline="-25000" err="1">
                <a:solidFill>
                  <a:srgbClr val="FF0000"/>
                </a:solidFill>
                <a:latin typeface="微软雅黑" panose="020B0503020204020204" pitchFamily="34" charset="-122"/>
                <a:ea typeface="微软雅黑" panose="020B0503020204020204" pitchFamily="34" charset="-122"/>
                <a:cs typeface="楷体" panose="02010609060101010101" pitchFamily="49" charset="-122"/>
              </a:rPr>
              <a:t>d</a:t>
            </a:r>
            <a:r>
              <a:rPr lang="en-US" altLang="zh-CN">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即</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e</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index</a:t>
            </a:r>
            <a:r>
              <a:rPr lang="en-US" altLang="zh-CN" i="1" baseline="-25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d</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，取元素值 </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取（读）操作</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en-US">
              <a:solidFill>
                <a:srgbClr val="0000FF"/>
              </a:solidFill>
              <a:latin typeface="微软雅黑" panose="020B0503020204020204" pitchFamily="34" charset="-122"/>
              <a:ea typeface="微软雅黑" panose="020B0503020204020204" pitchFamily="34" charset="-122"/>
              <a:cs typeface="楷体" panose="02010609060101010101" pitchFamily="49" charset="-122"/>
            </a:endParaRPr>
          </a:p>
          <a:p>
            <a:pPr marL="457200" indent="-457200" algn="l">
              <a:lnSpc>
                <a:spcPct val="150000"/>
              </a:lnSpc>
            </a:pP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sym typeface="Wingdings" panose="05000000000000000000"/>
              </a:rPr>
              <a:t> </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ADisp(</a:t>
            </a:r>
            <a:r>
              <a:rPr lang="en-US" altLang="zh-CN" i="1"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b</a:t>
            </a:r>
            <a:r>
              <a:rPr lang="en-US" altLang="zh-CN" baseline="-25000"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1</a:t>
            </a:r>
            <a:r>
              <a:rPr lang="en-US" altLang="zh-CN"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b</a:t>
            </a:r>
            <a:r>
              <a:rPr lang="en-US" altLang="zh-CN" baseline="-25000" smtClean="0">
                <a:solidFill>
                  <a:srgbClr val="FF0000"/>
                </a:solidFill>
                <a:latin typeface="微软雅黑" panose="020B0503020204020204" pitchFamily="34" charset="-122"/>
                <a:ea typeface="微软雅黑" panose="020B0503020204020204" pitchFamily="34" charset="-122"/>
                <a:cs typeface="楷体" panose="02010609060101010101" pitchFamily="49" charset="-122"/>
              </a:rPr>
              <a:t>2</a:t>
            </a:r>
            <a:r>
              <a:rPr lang="en-US" altLang="zh-CN">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err="1">
                <a:solidFill>
                  <a:srgbClr val="FF0000"/>
                </a:solidFill>
                <a:latin typeface="微软雅黑" panose="020B0503020204020204" pitchFamily="34" charset="-122"/>
                <a:ea typeface="微软雅黑" panose="020B0503020204020204" pitchFamily="34" charset="-122"/>
                <a:cs typeface="楷体" panose="02010609060101010101" pitchFamily="49" charset="-122"/>
              </a:rPr>
              <a:t>b</a:t>
            </a:r>
            <a:r>
              <a:rPr lang="en-US" altLang="zh-CN" i="1" baseline="-25000" err="1">
                <a:solidFill>
                  <a:srgbClr val="FF0000"/>
                </a:solidFill>
                <a:latin typeface="微软雅黑" panose="020B0503020204020204" pitchFamily="34" charset="-122"/>
                <a:ea typeface="微软雅黑" panose="020B0503020204020204" pitchFamily="34" charset="-122"/>
                <a:cs typeface="楷体" panose="02010609060101010101" pitchFamily="49" charset="-122"/>
              </a:rPr>
              <a:t>d</a:t>
            </a:r>
            <a:r>
              <a:rPr lang="en-US" altLang="zh-CN">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a:solidFill>
                  <a:srgbClr val="FF0000"/>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输出</a:t>
            </a:r>
            <a:r>
              <a:rPr lang="en-US" altLang="zh-CN" i="1">
                <a:solidFill>
                  <a:schemeClr val="tx1"/>
                </a:solidFill>
                <a:latin typeface="微软雅黑" panose="020B0503020204020204" pitchFamily="34" charset="-122"/>
                <a:ea typeface="微软雅黑" panose="020B0503020204020204" pitchFamily="34" charset="-122"/>
                <a:cs typeface="楷体" panose="02010609060101010101" pitchFamily="49" charset="-122"/>
              </a:rPr>
              <a:t>d</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维数组</a:t>
            </a:r>
            <a:r>
              <a:rPr lang="en-US" altLang="zh-CN" i="1">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lang="zh-CN" altLang="en-US">
                <a:solidFill>
                  <a:schemeClr val="tx1"/>
                </a:solidFill>
                <a:latin typeface="微软雅黑" panose="020B0503020204020204" pitchFamily="34" charset="-122"/>
                <a:ea typeface="微软雅黑" panose="020B0503020204020204" pitchFamily="34" charset="-122"/>
                <a:cs typeface="楷体" panose="02010609060101010101" pitchFamily="49" charset="-122"/>
              </a:rPr>
              <a:t>的所有元素值</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93189" name="Text Box 5"/>
          <p:cNvSpPr txBox="1">
            <a:spLocks noChangeArrowheads="1"/>
          </p:cNvSpPr>
          <p:nvPr/>
        </p:nvSpPr>
        <p:spPr bwMode="auto">
          <a:xfrm rot="21441693">
            <a:off x="1209939" y="2286895"/>
            <a:ext cx="4607983" cy="501650"/>
          </a:xfrm>
          <a:prstGeom prst="rect">
            <a:avLst/>
          </a:prstGeom>
          <a:noFill/>
          <a:ln w="9525">
            <a:noFill/>
            <a:miter lim="800000"/>
          </a:ln>
          <a:effectLst/>
        </p:spPr>
        <p:txBody>
          <a:bodyPr>
            <a:spAutoFit/>
          </a:bodyPr>
          <a:lstStyle/>
          <a:p>
            <a:pPr algn="l">
              <a:spcBef>
                <a:spcPct val="50000"/>
              </a:spcBef>
            </a:pPr>
            <a:r>
              <a:rPr lang="zh-CN" altLang="en-US" sz="2665">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数组的基本运算如下：</a:t>
            </a:r>
            <a:endParaRPr lang="zh-CN" altLang="en-US" sz="2665">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Text Box 10"/>
          <p:cNvSpPr txBox="1">
            <a:spLocks noChangeArrowheads="1"/>
          </p:cNvSpPr>
          <p:nvPr/>
        </p:nvSpPr>
        <p:spPr bwMode="auto">
          <a:xfrm>
            <a:off x="911013" y="1435312"/>
            <a:ext cx="8709660" cy="501650"/>
          </a:xfrm>
          <a:prstGeom prst="rect">
            <a:avLst/>
          </a:prstGeom>
          <a:noFill/>
        </p:spPr>
        <p:txBody>
          <a:bodyPr wrap="square" rtlCol="0">
            <a:spAutoFit/>
            <a:scene3d>
              <a:camera prst="orthographicFront"/>
              <a:lightRig rig="flat" dir="tl">
                <a:rot lat="0" lon="0" rev="6600000"/>
              </a:lightRig>
            </a:scene3d>
            <a:sp3d>
              <a:contourClr>
                <a:schemeClr val="bg1"/>
              </a:contourClr>
            </a:sp3d>
          </a:bodyPr>
          <a:lstStyle>
            <a:defPPr>
              <a:defRPr lang="zh-CN"/>
            </a:defPPr>
            <a:lvl1pPr algn="l">
              <a:defRPr b="0">
                <a:ln w="11430">
                  <a:noFill/>
                </a:ln>
                <a:solidFill>
                  <a:schemeClr val="tx1"/>
                </a:solidFill>
                <a:latin typeface="思源黑体 CN Heavy" panose="020B0A00000000000000" pitchFamily="34" charset="-122"/>
                <a:ea typeface="思源黑体 CN Heavy" panose="020B0A00000000000000" pitchFamily="34" charset="-122"/>
              </a:defRPr>
            </a:lvl1pPr>
            <a:lvl2pPr>
              <a:defRPr>
                <a:solidFill>
                  <a:srgbClr val="0033CC"/>
                </a:solidFill>
                <a:latin typeface="Times New Roman" panose="02020603050405020304" pitchFamily="18" charset="0"/>
                <a:ea typeface="楷体_GB2312" pitchFamily="49" charset="-122"/>
              </a:defRPr>
            </a:lvl2pPr>
            <a:lvl3pPr>
              <a:defRPr>
                <a:solidFill>
                  <a:srgbClr val="0033CC"/>
                </a:solidFill>
                <a:latin typeface="Times New Roman" panose="02020603050405020304" pitchFamily="18" charset="0"/>
                <a:ea typeface="楷体_GB2312" pitchFamily="49" charset="-122"/>
              </a:defRPr>
            </a:lvl3pPr>
            <a:lvl4pPr>
              <a:defRPr>
                <a:solidFill>
                  <a:srgbClr val="0033CC"/>
                </a:solidFill>
                <a:latin typeface="Times New Roman" panose="02020603050405020304" pitchFamily="18" charset="0"/>
                <a:ea typeface="楷体_GB2312" pitchFamily="49" charset="-122"/>
              </a:defRPr>
            </a:lvl4pPr>
            <a:lvl5pPr>
              <a:defRPr>
                <a:solidFill>
                  <a:srgbClr val="0033CC"/>
                </a:solidFill>
                <a:latin typeface="Times New Roman" panose="02020603050405020304" pitchFamily="18" charset="0"/>
                <a:ea typeface="楷体_GB2312" pitchFamily="49" charset="-122"/>
              </a:defRPr>
            </a:lvl5pPr>
            <a:lvl6pPr>
              <a:defRPr>
                <a:solidFill>
                  <a:srgbClr val="0033CC"/>
                </a:solidFill>
                <a:latin typeface="Times New Roman" panose="02020603050405020304" pitchFamily="18" charset="0"/>
                <a:ea typeface="楷体_GB2312" pitchFamily="49" charset="-122"/>
              </a:defRPr>
            </a:lvl6pPr>
            <a:lvl7pPr>
              <a:defRPr>
                <a:solidFill>
                  <a:srgbClr val="0033CC"/>
                </a:solidFill>
                <a:latin typeface="Times New Roman" panose="02020603050405020304" pitchFamily="18" charset="0"/>
                <a:ea typeface="楷体_GB2312" pitchFamily="49" charset="-122"/>
              </a:defRPr>
            </a:lvl7pPr>
            <a:lvl8pPr>
              <a:defRPr>
                <a:solidFill>
                  <a:srgbClr val="0033CC"/>
                </a:solidFill>
                <a:latin typeface="Times New Roman" panose="02020603050405020304" pitchFamily="18" charset="0"/>
                <a:ea typeface="楷体_GB2312" pitchFamily="49" charset="-122"/>
              </a:defRPr>
            </a:lvl8pPr>
            <a:lvl9pPr>
              <a:defRPr>
                <a:solidFill>
                  <a:srgbClr val="0033CC"/>
                </a:solidFill>
                <a:latin typeface="Times New Roman" panose="02020603050405020304" pitchFamily="18" charset="0"/>
                <a:ea typeface="楷体_GB2312" pitchFamily="49" charset="-122"/>
              </a:defRPr>
            </a:lvl9pPr>
          </a:lstStyle>
          <a:p>
            <a:r>
              <a:rPr sz="2665">
                <a:latin typeface="微软雅黑" panose="020B0503020204020204" pitchFamily="34" charset="-122"/>
                <a:ea typeface="微软雅黑" panose="020B0503020204020204" pitchFamily="34" charset="-122"/>
              </a:rPr>
              <a:t> 数组抽象数据类型=逻辑结构＋基本运算（运算描述）</a:t>
            </a:r>
            <a:endParaRPr sz="2665">
              <a:latin typeface="微软雅黑" panose="020B0503020204020204" pitchFamily="34" charset="-122"/>
              <a:ea typeface="微软雅黑" panose="020B0503020204020204" pitchFamily="34" charset="-122"/>
            </a:endParaRPr>
          </a:p>
        </p:txBody>
      </p:sp>
      <p:grpSp>
        <p:nvGrpSpPr>
          <p:cNvPr id="5" name="组合 4"/>
          <p:cNvGrpSpPr/>
          <p:nvPr/>
        </p:nvGrpSpPr>
        <p:grpSpPr>
          <a:xfrm>
            <a:off x="1148715" y="117475"/>
            <a:ext cx="3832860" cy="1198880"/>
            <a:chOff x="1809" y="185"/>
            <a:chExt cx="6036" cy="1888"/>
          </a:xfrm>
        </p:grpSpPr>
        <p:sp>
          <p:nvSpPr>
            <p:cNvPr id="7" name="TextBox 3"/>
            <p:cNvSpPr txBox="1"/>
            <p:nvPr/>
          </p:nvSpPr>
          <p:spPr>
            <a:xfrm>
              <a:off x="1809" y="185"/>
              <a:ext cx="5873" cy="919"/>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Rectangle 7" descr="信纸">
              <a:hlinkClick r:id="" action="ppaction://hlinkshowjump?jump=nextslide"/>
            </p:cNvPr>
            <p:cNvSpPr>
              <a:spLocks noChangeArrowheads="1"/>
            </p:cNvSpPr>
            <p:nvPr/>
          </p:nvSpPr>
          <p:spPr bwMode="auto">
            <a:xfrm>
              <a:off x="1809" y="1348"/>
              <a:ext cx="6036" cy="72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6.1.1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数组的基本概念</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4"/>
          <p:cNvGrpSpPr>
            <a:grpSpLocks noChangeAspect="1"/>
          </p:cNvGrpSpPr>
          <p:nvPr/>
        </p:nvGrpSpPr>
        <p:grpSpPr>
          <a:xfrm>
            <a:off x="3383751" y="3266460"/>
            <a:ext cx="1296670" cy="690880"/>
            <a:chOff x="2051050" y="1866900"/>
            <a:chExt cx="1620838" cy="863600"/>
          </a:xfrm>
        </p:grpSpPr>
        <p:sp>
          <p:nvSpPr>
            <p:cNvPr id="55" name="Rectangle 49"/>
            <p:cNvSpPr>
              <a:spLocks noChangeArrowheads="1"/>
            </p:cNvSpPr>
            <p:nvPr/>
          </p:nvSpPr>
          <p:spPr bwMode="auto">
            <a:xfrm>
              <a:off x="2051050"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7" name="Rectangle 50"/>
            <p:cNvSpPr>
              <a:spLocks noChangeArrowheads="1"/>
            </p:cNvSpPr>
            <p:nvPr/>
          </p:nvSpPr>
          <p:spPr bwMode="auto">
            <a:xfrm>
              <a:off x="259238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8" name="Rectangle 51"/>
            <p:cNvSpPr>
              <a:spLocks noChangeArrowheads="1"/>
            </p:cNvSpPr>
            <p:nvPr/>
          </p:nvSpPr>
          <p:spPr bwMode="auto">
            <a:xfrm>
              <a:off x="3132138" y="186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9" name="Rectangle 52"/>
            <p:cNvSpPr>
              <a:spLocks noChangeArrowheads="1"/>
            </p:cNvSpPr>
            <p:nvPr/>
          </p:nvSpPr>
          <p:spPr bwMode="auto">
            <a:xfrm>
              <a:off x="2051050" y="22987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60" name="Rectangle 53"/>
            <p:cNvSpPr>
              <a:spLocks noChangeArrowheads="1"/>
            </p:cNvSpPr>
            <p:nvPr/>
          </p:nvSpPr>
          <p:spPr bwMode="auto">
            <a:xfrm>
              <a:off x="2844800" y="22987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61" name="组合 10"/>
          <p:cNvGrpSpPr>
            <a:grpSpLocks noChangeAspect="1"/>
          </p:cNvGrpSpPr>
          <p:nvPr/>
        </p:nvGrpSpPr>
        <p:grpSpPr>
          <a:xfrm>
            <a:off x="8422827" y="5677877"/>
            <a:ext cx="1296670" cy="690880"/>
            <a:chOff x="7451725" y="4408488"/>
            <a:chExt cx="1620838" cy="863600"/>
          </a:xfrm>
        </p:grpSpPr>
        <p:sp>
          <p:nvSpPr>
            <p:cNvPr id="63" name="Rectangle 54"/>
            <p:cNvSpPr>
              <a:spLocks noChangeArrowheads="1"/>
            </p:cNvSpPr>
            <p:nvPr/>
          </p:nvSpPr>
          <p:spPr bwMode="auto">
            <a:xfrm>
              <a:off x="7451725"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65" name="Rectangle 55"/>
            <p:cNvSpPr>
              <a:spLocks noChangeArrowheads="1"/>
            </p:cNvSpPr>
            <p:nvPr/>
          </p:nvSpPr>
          <p:spPr bwMode="auto">
            <a:xfrm>
              <a:off x="799306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67" name="Rectangle 56"/>
            <p:cNvSpPr>
              <a:spLocks noChangeArrowheads="1"/>
            </p:cNvSpPr>
            <p:nvPr/>
          </p:nvSpPr>
          <p:spPr bwMode="auto">
            <a:xfrm>
              <a:off x="8532813" y="4408488"/>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4</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69" name="Rectangle 57"/>
            <p:cNvSpPr>
              <a:spLocks noChangeArrowheads="1"/>
            </p:cNvSpPr>
            <p:nvPr/>
          </p:nvSpPr>
          <p:spPr bwMode="auto">
            <a:xfrm>
              <a:off x="7451725" y="4840288"/>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71" name="Rectangle 58"/>
            <p:cNvSpPr>
              <a:spLocks noChangeArrowheads="1"/>
            </p:cNvSpPr>
            <p:nvPr/>
          </p:nvSpPr>
          <p:spPr bwMode="auto">
            <a:xfrm>
              <a:off x="8245475" y="4840288"/>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72" name="组合 16"/>
          <p:cNvGrpSpPr>
            <a:grpSpLocks noChangeAspect="1"/>
          </p:cNvGrpSpPr>
          <p:nvPr/>
        </p:nvGrpSpPr>
        <p:grpSpPr>
          <a:xfrm>
            <a:off x="8422827" y="3266460"/>
            <a:ext cx="1296670" cy="690880"/>
            <a:chOff x="7451725" y="1844675"/>
            <a:chExt cx="1620838" cy="863600"/>
          </a:xfrm>
        </p:grpSpPr>
        <p:sp>
          <p:nvSpPr>
            <p:cNvPr id="78" name="Rectangle 59"/>
            <p:cNvSpPr>
              <a:spLocks noChangeArrowheads="1"/>
            </p:cNvSpPr>
            <p:nvPr/>
          </p:nvSpPr>
          <p:spPr bwMode="auto">
            <a:xfrm>
              <a:off x="7451725"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0</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84" name="Rectangle 60"/>
            <p:cNvSpPr>
              <a:spLocks noChangeArrowheads="1"/>
            </p:cNvSpPr>
            <p:nvPr/>
          </p:nvSpPr>
          <p:spPr bwMode="auto">
            <a:xfrm>
              <a:off x="799306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90" name="Rectangle 61"/>
            <p:cNvSpPr>
              <a:spLocks noChangeArrowheads="1"/>
            </p:cNvSpPr>
            <p:nvPr/>
          </p:nvSpPr>
          <p:spPr bwMode="auto">
            <a:xfrm>
              <a:off x="8532813" y="1844675"/>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104" name="Rectangle 62"/>
            <p:cNvSpPr>
              <a:spLocks noChangeArrowheads="1"/>
            </p:cNvSpPr>
            <p:nvPr/>
          </p:nvSpPr>
          <p:spPr bwMode="auto">
            <a:xfrm>
              <a:off x="7451725" y="2276475"/>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06" name="Rectangle 63"/>
            <p:cNvSpPr>
              <a:spLocks noChangeArrowheads="1"/>
            </p:cNvSpPr>
            <p:nvPr/>
          </p:nvSpPr>
          <p:spPr bwMode="auto">
            <a:xfrm>
              <a:off x="8245475" y="2276475"/>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07" name="组合 22"/>
          <p:cNvGrpSpPr>
            <a:grpSpLocks noChangeAspect="1"/>
          </p:cNvGrpSpPr>
          <p:nvPr/>
        </p:nvGrpSpPr>
        <p:grpSpPr>
          <a:xfrm>
            <a:off x="6565439" y="4503131"/>
            <a:ext cx="1296670" cy="690880"/>
            <a:chOff x="5632450" y="3213100"/>
            <a:chExt cx="1620838" cy="863600"/>
          </a:xfrm>
        </p:grpSpPr>
        <p:sp>
          <p:nvSpPr>
            <p:cNvPr id="109" name="Rectangle 64"/>
            <p:cNvSpPr>
              <a:spLocks noChangeArrowheads="1"/>
            </p:cNvSpPr>
            <p:nvPr/>
          </p:nvSpPr>
          <p:spPr bwMode="auto">
            <a:xfrm>
              <a:off x="5632450"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0" name="Rectangle 65"/>
            <p:cNvSpPr>
              <a:spLocks noChangeArrowheads="1"/>
            </p:cNvSpPr>
            <p:nvPr/>
          </p:nvSpPr>
          <p:spPr bwMode="auto">
            <a:xfrm>
              <a:off x="617378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2</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1" name="Rectangle 66"/>
            <p:cNvSpPr>
              <a:spLocks noChangeArrowheads="1"/>
            </p:cNvSpPr>
            <p:nvPr/>
          </p:nvSpPr>
          <p:spPr bwMode="auto">
            <a:xfrm>
              <a:off x="671353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a:latin typeface="微软雅黑" panose="020B0503020204020204" pitchFamily="34" charset="-122"/>
                  <a:ea typeface="微软雅黑" panose="020B0503020204020204" pitchFamily="34" charset="-122"/>
                  <a:cs typeface="楷体" panose="02010609060101010101" pitchFamily="49" charset="-122"/>
                </a:rPr>
                <a:t>3</a:t>
              </a:r>
              <a:endParaRPr lang="en-US" altLang="zh-CN" sz="2000">
                <a:latin typeface="微软雅黑" panose="020B0503020204020204" pitchFamily="34" charset="-122"/>
                <a:ea typeface="微软雅黑" panose="020B0503020204020204" pitchFamily="34" charset="-122"/>
                <a:cs typeface="楷体" panose="02010609060101010101" pitchFamily="49" charset="-122"/>
              </a:endParaRPr>
            </a:p>
          </p:txBody>
        </p:sp>
        <p:sp>
          <p:nvSpPr>
            <p:cNvPr id="112" name="Rectangle 67"/>
            <p:cNvSpPr>
              <a:spLocks noChangeArrowheads="1"/>
            </p:cNvSpPr>
            <p:nvPr/>
          </p:nvSpPr>
          <p:spPr bwMode="auto">
            <a:xfrm>
              <a:off x="5632450" y="36449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14" name="Rectangle 68"/>
            <p:cNvSpPr>
              <a:spLocks noChangeArrowheads="1"/>
            </p:cNvSpPr>
            <p:nvPr/>
          </p:nvSpPr>
          <p:spPr bwMode="auto">
            <a:xfrm>
              <a:off x="6426200" y="36449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15" name="组合 28"/>
          <p:cNvGrpSpPr>
            <a:grpSpLocks noChangeAspect="1"/>
          </p:cNvGrpSpPr>
          <p:nvPr/>
        </p:nvGrpSpPr>
        <p:grpSpPr>
          <a:xfrm>
            <a:off x="1489851" y="3266460"/>
            <a:ext cx="1296670" cy="690880"/>
            <a:chOff x="122238" y="1865313"/>
            <a:chExt cx="1620837" cy="863600"/>
          </a:xfrm>
        </p:grpSpPr>
        <p:sp>
          <p:nvSpPr>
            <p:cNvPr id="116"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24"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28"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36"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42"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49" name="组合 34"/>
          <p:cNvGrpSpPr>
            <a:grpSpLocks noChangeAspect="1"/>
          </p:cNvGrpSpPr>
          <p:nvPr/>
        </p:nvGrpSpPr>
        <p:grpSpPr>
          <a:xfrm>
            <a:off x="1489851" y="4503131"/>
            <a:ext cx="1296670" cy="690880"/>
            <a:chOff x="122238" y="3213100"/>
            <a:chExt cx="1620837" cy="863600"/>
          </a:xfrm>
        </p:grpSpPr>
        <p:sp>
          <p:nvSpPr>
            <p:cNvPr id="153" name="Rectangle 14"/>
            <p:cNvSpPr>
              <a:spLocks noChangeArrowheads="1"/>
            </p:cNvSpPr>
            <p:nvPr/>
          </p:nvSpPr>
          <p:spPr bwMode="auto">
            <a:xfrm>
              <a:off x="122238"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55" name="Rectangle 15"/>
            <p:cNvSpPr>
              <a:spLocks noChangeArrowheads="1"/>
            </p:cNvSpPr>
            <p:nvPr/>
          </p:nvSpPr>
          <p:spPr bwMode="auto">
            <a:xfrm>
              <a:off x="663575"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57" name="Rectangle 16"/>
            <p:cNvSpPr>
              <a:spLocks noChangeArrowheads="1"/>
            </p:cNvSpPr>
            <p:nvPr/>
          </p:nvSpPr>
          <p:spPr bwMode="auto">
            <a:xfrm>
              <a:off x="1203325" y="32131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60" name="Rectangle 17"/>
            <p:cNvSpPr>
              <a:spLocks noChangeArrowheads="1"/>
            </p:cNvSpPr>
            <p:nvPr/>
          </p:nvSpPr>
          <p:spPr bwMode="auto">
            <a:xfrm>
              <a:off x="122238" y="36449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61" name="Rectangle 18"/>
            <p:cNvSpPr>
              <a:spLocks noChangeArrowheads="1"/>
            </p:cNvSpPr>
            <p:nvPr/>
          </p:nvSpPr>
          <p:spPr bwMode="auto">
            <a:xfrm>
              <a:off x="915988" y="36449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62" name="组合 40"/>
          <p:cNvGrpSpPr>
            <a:grpSpLocks noChangeAspect="1"/>
          </p:cNvGrpSpPr>
          <p:nvPr/>
        </p:nvGrpSpPr>
        <p:grpSpPr>
          <a:xfrm>
            <a:off x="1543508" y="5667082"/>
            <a:ext cx="1296670" cy="690880"/>
            <a:chOff x="158750" y="4406900"/>
            <a:chExt cx="1620838" cy="863600"/>
          </a:xfrm>
        </p:grpSpPr>
        <p:sp>
          <p:nvSpPr>
            <p:cNvPr id="163" name="Rectangle 19"/>
            <p:cNvSpPr>
              <a:spLocks noChangeArrowheads="1"/>
            </p:cNvSpPr>
            <p:nvPr/>
          </p:nvSpPr>
          <p:spPr bwMode="auto">
            <a:xfrm>
              <a:off x="158750"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64" name="Rectangle 20"/>
            <p:cNvSpPr>
              <a:spLocks noChangeArrowheads="1"/>
            </p:cNvSpPr>
            <p:nvPr/>
          </p:nvSpPr>
          <p:spPr bwMode="auto">
            <a:xfrm>
              <a:off x="700088"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65" name="Rectangle 21"/>
            <p:cNvSpPr>
              <a:spLocks noChangeArrowheads="1"/>
            </p:cNvSpPr>
            <p:nvPr/>
          </p:nvSpPr>
          <p:spPr bwMode="auto">
            <a:xfrm>
              <a:off x="1239838" y="4406900"/>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66" name="Rectangle 22"/>
            <p:cNvSpPr>
              <a:spLocks noChangeArrowheads="1"/>
            </p:cNvSpPr>
            <p:nvPr/>
          </p:nvSpPr>
          <p:spPr bwMode="auto">
            <a:xfrm>
              <a:off x="158750" y="4838700"/>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67" name="Rectangle 23"/>
            <p:cNvSpPr>
              <a:spLocks noChangeArrowheads="1"/>
            </p:cNvSpPr>
            <p:nvPr/>
          </p:nvSpPr>
          <p:spPr bwMode="auto">
            <a:xfrm>
              <a:off x="952500" y="4838700"/>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cxnSp>
        <p:nvCxnSpPr>
          <p:cNvPr id="168" name="直接箭头连接符 167"/>
          <p:cNvCxnSpPr/>
          <p:nvPr/>
        </p:nvCxnSpPr>
        <p:spPr>
          <a:xfrm flipV="1">
            <a:off x="4361647" y="3784620"/>
            <a:ext cx="406118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flipV="1">
            <a:off x="2432821" y="3784620"/>
            <a:ext cx="95093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9505183" y="3795095"/>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rot="5400000">
            <a:off x="9576621" y="3437905"/>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rot="10800000">
            <a:off x="2218507" y="3080715"/>
            <a:ext cx="77153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rot="5400000">
            <a:off x="2115269" y="3180777"/>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p:nvPr/>
        </p:nvCxnSpPr>
        <p:spPr>
          <a:xfrm flipV="1">
            <a:off x="2432821" y="5021291"/>
            <a:ext cx="4132618"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7647795" y="5033353"/>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rot="5400000">
            <a:off x="7719233" y="4676163"/>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rot="10800000" flipV="1">
            <a:off x="2218507" y="4328499"/>
            <a:ext cx="58579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rot="5400000">
            <a:off x="2123207" y="4426875"/>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9505183" y="6184299"/>
            <a:ext cx="42862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rot="5400000">
            <a:off x="9576621" y="5827109"/>
            <a:ext cx="71438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rot="10800000">
            <a:off x="2218507" y="5469919"/>
            <a:ext cx="771530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rot="5400000">
            <a:off x="2115269" y="5569981"/>
            <a:ext cx="216000"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p:nvPr/>
        </p:nvCxnSpPr>
        <p:spPr>
          <a:xfrm flipV="1">
            <a:off x="2504259" y="6199212"/>
            <a:ext cx="5918568"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84" name="组合 183"/>
          <p:cNvGrpSpPr>
            <a:grpSpLocks noChangeAspect="1"/>
          </p:cNvGrpSpPr>
          <p:nvPr/>
        </p:nvGrpSpPr>
        <p:grpSpPr>
          <a:xfrm>
            <a:off x="3357070" y="1931655"/>
            <a:ext cx="1296670" cy="690880"/>
            <a:chOff x="122238" y="1865313"/>
            <a:chExt cx="1620837" cy="863600"/>
          </a:xfrm>
        </p:grpSpPr>
        <p:sp>
          <p:nvSpPr>
            <p:cNvPr id="185"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86"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87"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88"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89"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90" name="组合 28"/>
          <p:cNvGrpSpPr>
            <a:grpSpLocks noChangeAspect="1"/>
          </p:cNvGrpSpPr>
          <p:nvPr/>
        </p:nvGrpSpPr>
        <p:grpSpPr>
          <a:xfrm>
            <a:off x="4985865" y="1931655"/>
            <a:ext cx="1296670" cy="690880"/>
            <a:chOff x="122238" y="1865313"/>
            <a:chExt cx="1620837" cy="863600"/>
          </a:xfrm>
        </p:grpSpPr>
        <p:sp>
          <p:nvSpPr>
            <p:cNvPr id="191"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2"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3"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4"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195"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196" name="组合 28"/>
          <p:cNvGrpSpPr>
            <a:grpSpLocks noChangeAspect="1"/>
          </p:cNvGrpSpPr>
          <p:nvPr/>
        </p:nvGrpSpPr>
        <p:grpSpPr>
          <a:xfrm>
            <a:off x="6576225" y="1931655"/>
            <a:ext cx="1296670" cy="690880"/>
            <a:chOff x="122238" y="1865313"/>
            <a:chExt cx="1620837" cy="863600"/>
          </a:xfrm>
        </p:grpSpPr>
        <p:sp>
          <p:nvSpPr>
            <p:cNvPr id="197"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8"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199"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200"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201"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grpSp>
        <p:nvGrpSpPr>
          <p:cNvPr id="202" name="组合 28"/>
          <p:cNvGrpSpPr>
            <a:grpSpLocks noChangeAspect="1"/>
          </p:cNvGrpSpPr>
          <p:nvPr/>
        </p:nvGrpSpPr>
        <p:grpSpPr>
          <a:xfrm>
            <a:off x="8422827" y="1931655"/>
            <a:ext cx="1296670" cy="690880"/>
            <a:chOff x="122238" y="1865313"/>
            <a:chExt cx="1620837" cy="863600"/>
          </a:xfrm>
        </p:grpSpPr>
        <p:sp>
          <p:nvSpPr>
            <p:cNvPr id="203"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204"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i="1">
                <a:cs typeface="楷体" panose="02010609060101010101" pitchFamily="49" charset="-122"/>
              </a:endParaRPr>
            </a:p>
          </p:txBody>
        </p:sp>
        <p:sp>
          <p:nvSpPr>
            <p:cNvPr id="205"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206"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sp>
          <p:nvSpPr>
            <p:cNvPr id="207"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cs typeface="楷体" panose="02010609060101010101" pitchFamily="49" charset="-122"/>
              </a:endParaRPr>
            </a:p>
          </p:txBody>
        </p:sp>
      </p:grpSp>
      <p:cxnSp>
        <p:nvCxnSpPr>
          <p:cNvPr id="208" name="直接箭头连接符 207"/>
          <p:cNvCxnSpPr/>
          <p:nvPr/>
        </p:nvCxnSpPr>
        <p:spPr>
          <a:xfrm rot="5400000">
            <a:off x="8326456" y="2850030"/>
            <a:ext cx="78581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09" name="直接箭头连接符 208"/>
          <p:cNvCxnSpPr/>
          <p:nvPr/>
        </p:nvCxnSpPr>
        <p:spPr>
          <a:xfrm rot="5400000">
            <a:off x="7790671" y="4743137"/>
            <a:ext cx="1857388" cy="1588"/>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rot="5400000">
            <a:off x="8540770" y="6396530"/>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rot="16200000" flipH="1">
            <a:off x="6041299" y="4397125"/>
            <a:ext cx="4356000" cy="0"/>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p:nvPr/>
        </p:nvCxnSpPr>
        <p:spPr>
          <a:xfrm rot="5400000">
            <a:off x="5777939" y="3506559"/>
            <a:ext cx="2016000" cy="920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3" name="直接箭头连接符 212"/>
          <p:cNvCxnSpPr/>
          <p:nvPr/>
        </p:nvCxnSpPr>
        <p:spPr>
          <a:xfrm rot="16200000" flipH="1">
            <a:off x="3158460" y="2849090"/>
            <a:ext cx="834739"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8219299" y="6575125"/>
            <a:ext cx="500066"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8219299" y="2217407"/>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rot="5400000">
            <a:off x="4799611" y="3787645"/>
            <a:ext cx="3150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6374611" y="5368617"/>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rot="5400000">
            <a:off x="6611944" y="5182084"/>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6380635" y="2217407"/>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p:nvPr/>
        </p:nvCxnSpPr>
        <p:spPr>
          <a:xfrm>
            <a:off x="4777575" y="2217407"/>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rot="5400000">
            <a:off x="4504523" y="2503159"/>
            <a:ext cx="571504"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4795037" y="2788911"/>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rot="5400000">
            <a:off x="5040308" y="2610316"/>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4" name="直接箭头连接符 223"/>
          <p:cNvCxnSpPr/>
          <p:nvPr/>
        </p:nvCxnSpPr>
        <p:spPr>
          <a:xfrm>
            <a:off x="3145287" y="2230107"/>
            <a:ext cx="203528" cy="0"/>
          </a:xfrm>
          <a:prstGeom prst="straightConnector1">
            <a:avLst/>
          </a:prstGeom>
          <a:ln w="28575">
            <a:solidFill>
              <a:srgbClr val="0A0A0E"/>
            </a:solidFill>
            <a:tailEnd type="arrow"/>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3159901" y="4153377"/>
            <a:ext cx="432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rot="5400000">
            <a:off x="3397234" y="3966844"/>
            <a:ext cx="35719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rot="5400000">
            <a:off x="2188963" y="3200251"/>
            <a:ext cx="1926000" cy="1588"/>
          </a:xfrm>
          <a:prstGeom prst="line">
            <a:avLst/>
          </a:prstGeom>
          <a:ln w="28575">
            <a:solidFill>
              <a:srgbClr val="0A0A0E"/>
            </a:solidFill>
            <a:tailEnd type="none"/>
          </a:ln>
        </p:spPr>
        <p:style>
          <a:lnRef idx="1">
            <a:schemeClr val="accent1"/>
          </a:lnRef>
          <a:fillRef idx="0">
            <a:schemeClr val="accent1"/>
          </a:fillRef>
          <a:effectRef idx="0">
            <a:schemeClr val="accent1"/>
          </a:effectRef>
          <a:fontRef idx="minor">
            <a:schemeClr val="tx1"/>
          </a:fontRef>
        </p:style>
      </p:cxnSp>
      <p:sp>
        <p:nvSpPr>
          <p:cNvPr id="228" name="TextBox 150"/>
          <p:cNvSpPr txBox="1"/>
          <p:nvPr/>
        </p:nvSpPr>
        <p:spPr>
          <a:xfrm>
            <a:off x="1576359" y="1051855"/>
            <a:ext cx="8501122" cy="398780"/>
          </a:xfrm>
          <a:prstGeom prst="rect">
            <a:avLst/>
          </a:prstGeom>
          <a:noFill/>
        </p:spPr>
        <p:txBody>
          <a:bodyPr wrap="square" rtlCol="0">
            <a:spAutoFit/>
          </a:bodyPr>
          <a:p>
            <a:pPr marL="342900" indent="-342900" algn="l">
              <a:buBlip>
                <a:blip r:embed="rId1"/>
              </a:buBlip>
            </a:pPr>
            <a:r>
              <a:rPr kumimoji="1" lang="zh-CN" altLang="en-US"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增加一个</a:t>
            </a:r>
            <a:r>
              <a:rPr kumimoji="1" lang="zh-CN" altLang="en-US"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总头结点，</a:t>
            </a:r>
            <a:r>
              <a:rPr kumimoji="1" lang="zh-CN" altLang="en-US"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并把所有行、</a:t>
            </a:r>
            <a:r>
              <a:rPr kumimoji="1" lang="zh-CN" altLang="en-US"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列头结点</a:t>
            </a:r>
            <a:r>
              <a:rPr lang="zh-CN" altLang="en-US"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链</a:t>
            </a:r>
            <a:r>
              <a:rPr lang="zh-CN" altLang="en-US"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起来构成一个循环单链表</a:t>
            </a:r>
            <a:endParaRPr lang="zh-CN" altLang="en-US"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29" name="直接箭头连接符 228"/>
          <p:cNvCxnSpPr/>
          <p:nvPr/>
        </p:nvCxnSpPr>
        <p:spPr>
          <a:xfrm>
            <a:off x="2647929" y="2074531"/>
            <a:ext cx="71358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p:nvPr/>
        </p:nvCxnSpPr>
        <p:spPr>
          <a:xfrm>
            <a:off x="4433879" y="2074531"/>
            <a:ext cx="55198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1" name="直接箭头连接符 230"/>
          <p:cNvCxnSpPr/>
          <p:nvPr/>
        </p:nvCxnSpPr>
        <p:spPr>
          <a:xfrm>
            <a:off x="6005515" y="2074531"/>
            <a:ext cx="57071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flipV="1">
            <a:off x="7577151" y="2074531"/>
            <a:ext cx="84567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33" name="组合 123"/>
          <p:cNvGrpSpPr/>
          <p:nvPr/>
        </p:nvGrpSpPr>
        <p:grpSpPr>
          <a:xfrm>
            <a:off x="2076425" y="1645903"/>
            <a:ext cx="7858974" cy="429422"/>
            <a:chOff x="1000100" y="1000108"/>
            <a:chExt cx="7858974" cy="429422"/>
          </a:xfrm>
        </p:grpSpPr>
        <p:cxnSp>
          <p:nvCxnSpPr>
            <p:cNvPr id="234" name="直接连接符 233"/>
            <p:cNvCxnSpPr/>
            <p:nvPr/>
          </p:nvCxnSpPr>
          <p:spPr>
            <a:xfrm>
              <a:off x="8429652" y="1423974"/>
              <a:ext cx="428628" cy="1588"/>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rot="5400000" flipH="1" flipV="1">
              <a:off x="8643966" y="1214422"/>
              <a:ext cx="428628" cy="1588"/>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a:off x="1000100" y="1000108"/>
              <a:ext cx="7858180" cy="1588"/>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p:nvPr/>
          </p:nvCxnSpPr>
          <p:spPr>
            <a:xfrm rot="5400000">
              <a:off x="861986" y="1142984"/>
              <a:ext cx="285752"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38" name="组合 127"/>
          <p:cNvGrpSpPr/>
          <p:nvPr/>
        </p:nvGrpSpPr>
        <p:grpSpPr>
          <a:xfrm>
            <a:off x="1062958" y="1304254"/>
            <a:ext cx="1724504" cy="1318921"/>
            <a:chOff x="-32" y="681319"/>
            <a:chExt cx="1724504" cy="1318921"/>
          </a:xfrm>
        </p:grpSpPr>
        <p:grpSp>
          <p:nvGrpSpPr>
            <p:cNvPr id="239" name="组合 28"/>
            <p:cNvGrpSpPr>
              <a:grpSpLocks noChangeAspect="1"/>
            </p:cNvGrpSpPr>
            <p:nvPr/>
          </p:nvGrpSpPr>
          <p:grpSpPr>
            <a:xfrm>
              <a:off x="427802" y="1309360"/>
              <a:ext cx="1296670" cy="690880"/>
              <a:chOff x="122238" y="1865313"/>
              <a:chExt cx="1620837" cy="863600"/>
            </a:xfrm>
          </p:grpSpPr>
          <p:sp>
            <p:nvSpPr>
              <p:cNvPr id="240" name="Rectangle 9"/>
              <p:cNvSpPr>
                <a:spLocks noChangeArrowheads="1"/>
              </p:cNvSpPr>
              <p:nvPr/>
            </p:nvSpPr>
            <p:spPr bwMode="auto">
              <a:xfrm>
                <a:off x="122238"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1" name="Rectangle 10"/>
              <p:cNvSpPr>
                <a:spLocks noChangeArrowheads="1"/>
              </p:cNvSpPr>
              <p:nvPr/>
            </p:nvSpPr>
            <p:spPr bwMode="auto">
              <a:xfrm>
                <a:off x="66357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r>
                  <a:rPr lang="en-US" altLang="zh-CN"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dirty="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2" name="Rectangle 11"/>
              <p:cNvSpPr>
                <a:spLocks noChangeArrowheads="1"/>
              </p:cNvSpPr>
              <p:nvPr/>
            </p:nvSpPr>
            <p:spPr bwMode="auto">
              <a:xfrm>
                <a:off x="1203325" y="1865313"/>
                <a:ext cx="539750"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solidFill>
                    <a:schemeClr val="tx1"/>
                  </a:solidFill>
                  <a:cs typeface="楷体" panose="02010609060101010101" pitchFamily="49" charset="-122"/>
                </a:endParaRPr>
              </a:p>
            </p:txBody>
          </p:sp>
          <p:sp>
            <p:nvSpPr>
              <p:cNvPr id="243" name="Rectangle 12"/>
              <p:cNvSpPr>
                <a:spLocks noChangeArrowheads="1"/>
              </p:cNvSpPr>
              <p:nvPr/>
            </p:nvSpPr>
            <p:spPr bwMode="auto">
              <a:xfrm>
                <a:off x="122238" y="2297113"/>
                <a:ext cx="792162"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solidFill>
                    <a:schemeClr val="tx1"/>
                  </a:solidFill>
                  <a:cs typeface="楷体" panose="02010609060101010101" pitchFamily="49" charset="-122"/>
                </a:endParaRPr>
              </a:p>
            </p:txBody>
          </p:sp>
          <p:sp>
            <p:nvSpPr>
              <p:cNvPr id="244" name="Rectangle 13"/>
              <p:cNvSpPr>
                <a:spLocks noChangeArrowheads="1"/>
              </p:cNvSpPr>
              <p:nvPr/>
            </p:nvSpPr>
            <p:spPr bwMode="auto">
              <a:xfrm>
                <a:off x="915988" y="2297113"/>
                <a:ext cx="827087" cy="431800"/>
              </a:xfrm>
              <a:prstGeom prst="rect">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a:solidFill>
                    <a:schemeClr val="tx1"/>
                  </a:solidFill>
                  <a:cs typeface="楷体" panose="02010609060101010101" pitchFamily="49" charset="-122"/>
                </a:endParaRPr>
              </a:p>
            </p:txBody>
          </p:sp>
        </p:grpSp>
        <p:cxnSp>
          <p:nvCxnSpPr>
            <p:cNvPr id="245" name="直接箭头连接符 244"/>
            <p:cNvCxnSpPr>
              <a:endCxn id="240" idx="0"/>
            </p:cNvCxnSpPr>
            <p:nvPr/>
          </p:nvCxnSpPr>
          <p:spPr>
            <a:xfrm rot="16200000" flipH="1">
              <a:off x="381523" y="1047181"/>
              <a:ext cx="309252" cy="215106"/>
            </a:xfrm>
            <a:prstGeom prst="straightConnector1">
              <a:avLst/>
            </a:prstGeom>
            <a:ln>
              <a:tailEnd type="arrow" w="med" len="med"/>
            </a:ln>
          </p:spPr>
          <p:style>
            <a:lnRef idx="1">
              <a:schemeClr val="accent6"/>
            </a:lnRef>
            <a:fillRef idx="2">
              <a:schemeClr val="accent6"/>
            </a:fillRef>
            <a:effectRef idx="1">
              <a:schemeClr val="accent6"/>
            </a:effectRef>
            <a:fontRef idx="minor">
              <a:schemeClr val="dk1"/>
            </a:fontRef>
          </p:style>
        </p:cxnSp>
        <p:sp>
          <p:nvSpPr>
            <p:cNvPr id="246" name="TextBox 158"/>
            <p:cNvSpPr txBox="1"/>
            <p:nvPr/>
          </p:nvSpPr>
          <p:spPr>
            <a:xfrm>
              <a:off x="-32" y="681319"/>
              <a:ext cx="500034" cy="398780"/>
            </a:xfrm>
            <a:prstGeom prst="rect">
              <a:avLst/>
            </a:prstGeom>
            <a:solidFill>
              <a:srgbClr val="000000">
                <a:alpha val="0"/>
              </a:srgbClr>
            </a:solidFill>
          </p:spPr>
          <p:style>
            <a:lnRef idx="1">
              <a:schemeClr val="accent6"/>
            </a:lnRef>
            <a:fillRef idx="2">
              <a:schemeClr val="accent6"/>
            </a:fillRef>
            <a:effectRef idx="1">
              <a:schemeClr val="accent6"/>
            </a:effectRef>
            <a:fontRef idx="minor">
              <a:schemeClr val="dk1"/>
            </a:fontRef>
          </p:style>
          <p:txBody>
            <a:bodyPr wrap="square" rtlCol="0">
              <a:spAutoFit/>
            </a:bodyPr>
            <a:p>
              <a:r>
                <a:rPr lang="en-US" altLang="zh-CN" sz="2000" i="1"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2000" i="1" dirty="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47" name="TextBox 131"/>
          <p:cNvSpPr txBox="1"/>
          <p:nvPr/>
        </p:nvSpPr>
        <p:spPr>
          <a:xfrm>
            <a:off x="3433747" y="6288739"/>
            <a:ext cx="3929090" cy="398780"/>
          </a:xfrm>
          <a:prstGeom prst="rect">
            <a:avLst/>
          </a:prstGeom>
          <a:noFill/>
        </p:spPr>
        <p:txBody>
          <a:bodyPr wrap="square" rtlCol="0">
            <a:spAutoFit/>
          </a:bodyPr>
          <a:p>
            <a:pPr algn="l"/>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总的头结点个数</a:t>
            </a:r>
            <a:r>
              <a:rPr lang="en-US" altLang="zh-CN"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MAX(</a:t>
            </a:r>
            <a:r>
              <a:rPr lang="en-US" altLang="zh-CN" sz="2000"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m</a:t>
            </a:r>
            <a:r>
              <a:rPr lang="en-US" altLang="zh-CN" sz="2000"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i="1" err="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endParaRPr lang="en-US" altLang="zh-CN" sz="200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childTnLst>
                          </p:cTn>
                        </p:par>
                        <p:par>
                          <p:cTn id="7" fill="hold">
                            <p:stCondLst>
                              <p:cond delay="0"/>
                            </p:stCondLst>
                            <p:childTnLst>
                              <p:par>
                                <p:cTn id="8" presetID="18" presetClass="entr" presetSubtype="6" fill="hold" nodeType="afterEffect">
                                  <p:stCondLst>
                                    <p:cond delay="0"/>
                                  </p:stCondLst>
                                  <p:childTnLst>
                                    <p:set>
                                      <p:cBhvr>
                                        <p:cTn id="9" dur="1" fill="hold">
                                          <p:stCondLst>
                                            <p:cond delay="0"/>
                                          </p:stCondLst>
                                        </p:cTn>
                                        <p:tgtEl>
                                          <p:spTgt spid="229"/>
                                        </p:tgtEl>
                                        <p:attrNameLst>
                                          <p:attrName>style.visibility</p:attrName>
                                        </p:attrNameLst>
                                      </p:cBhvr>
                                      <p:to>
                                        <p:strVal val="visible"/>
                                      </p:to>
                                    </p:set>
                                    <p:animEffect transition="in" filter="strips(downRight)">
                                      <p:cBhvr>
                                        <p:cTn id="10" dur="1000"/>
                                        <p:tgtEl>
                                          <p:spTgt spid="229"/>
                                        </p:tgtEl>
                                      </p:cBhvr>
                                    </p:animEffect>
                                  </p:childTnLst>
                                </p:cTn>
                              </p:par>
                            </p:childTnLst>
                          </p:cTn>
                        </p:par>
                        <p:par>
                          <p:cTn id="11" fill="hold">
                            <p:stCondLst>
                              <p:cond delay="1000"/>
                            </p:stCondLst>
                            <p:childTnLst>
                              <p:par>
                                <p:cTn id="12" presetID="18" presetClass="entr" presetSubtype="6"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strips(downRight)">
                                      <p:cBhvr>
                                        <p:cTn id="14" dur="1000"/>
                                        <p:tgtEl>
                                          <p:spTgt spid="230"/>
                                        </p:tgtEl>
                                      </p:cBhvr>
                                    </p:animEffect>
                                  </p:childTnLst>
                                </p:cTn>
                              </p:par>
                            </p:childTnLst>
                          </p:cTn>
                        </p:par>
                        <p:par>
                          <p:cTn id="15" fill="hold">
                            <p:stCondLst>
                              <p:cond delay="2000"/>
                            </p:stCondLst>
                            <p:childTnLst>
                              <p:par>
                                <p:cTn id="16" presetID="18" presetClass="entr" presetSubtype="6" fill="hold" nodeType="afterEffect">
                                  <p:stCondLst>
                                    <p:cond delay="0"/>
                                  </p:stCondLst>
                                  <p:childTnLst>
                                    <p:set>
                                      <p:cBhvr>
                                        <p:cTn id="17" dur="1" fill="hold">
                                          <p:stCondLst>
                                            <p:cond delay="0"/>
                                          </p:stCondLst>
                                        </p:cTn>
                                        <p:tgtEl>
                                          <p:spTgt spid="231"/>
                                        </p:tgtEl>
                                        <p:attrNameLst>
                                          <p:attrName>style.visibility</p:attrName>
                                        </p:attrNameLst>
                                      </p:cBhvr>
                                      <p:to>
                                        <p:strVal val="visible"/>
                                      </p:to>
                                    </p:set>
                                    <p:animEffect transition="in" filter="strips(downRight)">
                                      <p:cBhvr>
                                        <p:cTn id="18" dur="1000"/>
                                        <p:tgtEl>
                                          <p:spTgt spid="231"/>
                                        </p:tgtEl>
                                      </p:cBhvr>
                                    </p:animEffect>
                                  </p:childTnLst>
                                </p:cTn>
                              </p:par>
                            </p:childTnLst>
                          </p:cTn>
                        </p:par>
                        <p:par>
                          <p:cTn id="19" fill="hold">
                            <p:stCondLst>
                              <p:cond delay="3000"/>
                            </p:stCondLst>
                            <p:childTnLst>
                              <p:par>
                                <p:cTn id="20" presetID="18" presetClass="entr" presetSubtype="6" fill="hold" nodeType="after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strips(downRight)">
                                      <p:cBhvr>
                                        <p:cTn id="22" dur="1000"/>
                                        <p:tgtEl>
                                          <p:spTgt spid="232"/>
                                        </p:tgtEl>
                                      </p:cBhvr>
                                    </p:animEffect>
                                  </p:childTnLst>
                                </p:cTn>
                              </p:par>
                            </p:childTnLst>
                          </p:cTn>
                        </p:par>
                        <p:par>
                          <p:cTn id="23" fill="hold">
                            <p:stCondLst>
                              <p:cond delay="4000"/>
                            </p:stCondLst>
                            <p:childTnLst>
                              <p:par>
                                <p:cTn id="24" presetID="18" presetClass="entr" presetSubtype="12" fill="hold" nodeType="afterEffect">
                                  <p:stCondLst>
                                    <p:cond delay="0"/>
                                  </p:stCondLst>
                                  <p:childTnLst>
                                    <p:set>
                                      <p:cBhvr>
                                        <p:cTn id="25" dur="1" fill="hold">
                                          <p:stCondLst>
                                            <p:cond delay="0"/>
                                          </p:stCondLst>
                                        </p:cTn>
                                        <p:tgtEl>
                                          <p:spTgt spid="233"/>
                                        </p:tgtEl>
                                        <p:attrNameLst>
                                          <p:attrName>style.visibility</p:attrName>
                                        </p:attrNameLst>
                                      </p:cBhvr>
                                      <p:to>
                                        <p:strVal val="visible"/>
                                      </p:to>
                                    </p:set>
                                    <p:animEffect transition="in" filter="strips(downLeft)">
                                      <p:cBhvr>
                                        <p:cTn id="26" dur="1000"/>
                                        <p:tgtEl>
                                          <p:spTgt spid="23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5" name="Rectangle 13"/>
          <p:cNvSpPr>
            <a:spLocks noChangeArrowheads="1"/>
          </p:cNvSpPr>
          <p:nvPr/>
        </p:nvSpPr>
        <p:spPr bwMode="auto">
          <a:xfrm>
            <a:off x="382693" y="3069802"/>
            <a:ext cx="12192000" cy="502920"/>
          </a:xfrm>
          <a:prstGeom prst="rect">
            <a:avLst/>
          </a:prstGeom>
          <a:noFill/>
          <a:ln w="9525">
            <a:noFill/>
            <a:miter lim="800000"/>
          </a:ln>
          <a:effectLst/>
        </p:spPr>
        <p:txBody>
          <a:bodyPr>
            <a:spAutoFit/>
          </a:bodyPr>
          <a:lstStyle/>
          <a:p>
            <a:pPr algn="just"/>
            <a:r>
              <a:rPr kumimoji="1" lang="en-US" altLang="zh-CN" sz="1335" b="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kumimoji="1" lang="en-US" altLang="zh-CN" sz="1335" b="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eaLnBrk="0" hangingPunct="0"/>
            <a:endParaRPr kumimoji="1" lang="en-US" altLang="zh-CN" sz="1335" b="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49166" name="Rectangle 14"/>
          <p:cNvSpPr>
            <a:spLocks noChangeArrowheads="1"/>
          </p:cNvSpPr>
          <p:nvPr/>
        </p:nvSpPr>
        <p:spPr bwMode="auto">
          <a:xfrm>
            <a:off x="2063327" y="4509558"/>
            <a:ext cx="9199033" cy="460375"/>
          </a:xfrm>
          <a:prstGeom prst="rect">
            <a:avLst/>
          </a:prstGeom>
          <a:noFill/>
          <a:ln w="9525">
            <a:noFill/>
            <a:miter lim="800000"/>
          </a:ln>
          <a:effectLst/>
        </p:spPr>
        <p:txBody>
          <a:bodyPr wrap="square">
            <a:spAutoFit/>
          </a:bodyPr>
          <a:lstStyle/>
          <a:p>
            <a:pPr algn="l"/>
            <a:r>
              <a:rPr kumimoji="1" lang="en-US" altLang="zh-CN" b="0"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(a</a:t>
            </a:r>
            <a:r>
              <a:rPr kumimoji="1"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数据结点结构             </a:t>
            </a:r>
            <a:r>
              <a:rPr kumimoji="1"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en-US" altLang="zh-CN"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(b</a:t>
            </a:r>
            <a:r>
              <a:rPr kumimoji="1" lang="en-US" altLang="zh-C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kumimoji="1"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头结点结构</a:t>
            </a:r>
            <a:endParaRPr kumimoji="1" lang="zh-CN" altLang="en-US" dirty="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49168" name="Text Box 16"/>
          <p:cNvSpPr txBox="1">
            <a:spLocks noChangeArrowheads="1"/>
          </p:cNvSpPr>
          <p:nvPr/>
        </p:nvSpPr>
        <p:spPr bwMode="auto">
          <a:xfrm>
            <a:off x="609600" y="1816312"/>
            <a:ext cx="10058400" cy="583565"/>
          </a:xfrm>
          <a:prstGeom prst="rect">
            <a:avLst/>
          </a:prstGeom>
          <a:noFill/>
          <a:ln w="9525">
            <a:noFill/>
            <a:miter lim="800000"/>
          </a:ln>
          <a:effectLst/>
        </p:spPr>
        <p:txBody>
          <a:bodyPr>
            <a:spAutoFit/>
          </a:bodyPr>
          <a:lstStyle/>
          <a:p>
            <a:pPr algn="l">
              <a:spcBef>
                <a:spcPct val="50000"/>
              </a:spcBef>
            </a:pPr>
            <a:endParaRPr kumimoji="1" lang="zh-CN" altLang="zh-CN" sz="3200" b="0">
              <a:solidFill>
                <a:schemeClr val="tx1"/>
              </a:solidFill>
              <a:ea typeface="宋体" panose="02010600030101010101" pitchFamily="2" charset="-122"/>
              <a:cs typeface="楷体" panose="02010609060101010101" pitchFamily="49" charset="-122"/>
            </a:endParaRPr>
          </a:p>
        </p:txBody>
      </p:sp>
      <p:sp>
        <p:nvSpPr>
          <p:cNvPr id="49170" name="Rectangle 18"/>
          <p:cNvSpPr>
            <a:spLocks noChangeArrowheads="1"/>
          </p:cNvSpPr>
          <p:nvPr/>
        </p:nvSpPr>
        <p:spPr bwMode="auto">
          <a:xfrm>
            <a:off x="1294977" y="2970318"/>
            <a:ext cx="1441449" cy="575733"/>
          </a:xfrm>
          <a:prstGeom prst="rect">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row</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1" name="Rectangle 19"/>
          <p:cNvSpPr>
            <a:spLocks noChangeArrowheads="1"/>
          </p:cNvSpPr>
          <p:nvPr/>
        </p:nvSpPr>
        <p:spPr bwMode="auto">
          <a:xfrm>
            <a:off x="2736427" y="2970318"/>
            <a:ext cx="1441451" cy="575733"/>
          </a:xfrm>
          <a:prstGeom prst="rect">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col</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2" name="Rectangle 20"/>
          <p:cNvSpPr>
            <a:spLocks noChangeArrowheads="1"/>
          </p:cNvSpPr>
          <p:nvPr/>
        </p:nvSpPr>
        <p:spPr bwMode="auto">
          <a:xfrm>
            <a:off x="4175760" y="2970318"/>
            <a:ext cx="1441451" cy="575733"/>
          </a:xfrm>
          <a:prstGeom prst="rect">
            <a:avLst/>
          </a:prstGeom>
        </p:spPr>
        <p:style>
          <a:lnRef idx="1">
            <a:schemeClr val="accent6"/>
          </a:lnRef>
          <a:fillRef idx="3">
            <a:schemeClr val="accent6"/>
          </a:fillRef>
          <a:effectRef idx="2">
            <a:schemeClr val="accent6"/>
          </a:effectRef>
          <a:fontRef idx="minor">
            <a:schemeClr val="lt1"/>
          </a:fontRef>
        </p:style>
        <p:txBody>
          <a:bodyPr wrap="none" anchor="ctr"/>
          <a:lstStyle/>
          <a:p>
            <a:r>
              <a:rPr lang="en-US" altLang="zh-CN">
                <a:solidFill>
                  <a:schemeClr val="bg1"/>
                </a:solidFill>
                <a:latin typeface="微软雅黑" panose="020B0503020204020204" pitchFamily="34" charset="-122"/>
                <a:ea typeface="微软雅黑" panose="020B0503020204020204" pitchFamily="34" charset="-122"/>
                <a:cs typeface="Consolas" panose="020B0609020204030204" pitchFamily="49" charset="0"/>
              </a:rPr>
              <a:t>value</a:t>
            </a:r>
            <a:endParaRPr lang="en-US" altLang="zh-CN">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3" name="Rectangle 21"/>
          <p:cNvSpPr>
            <a:spLocks noChangeArrowheads="1"/>
          </p:cNvSpPr>
          <p:nvPr/>
        </p:nvSpPr>
        <p:spPr bwMode="auto">
          <a:xfrm>
            <a:off x="1294977" y="3546052"/>
            <a:ext cx="2209800" cy="575733"/>
          </a:xfrm>
          <a:prstGeom prst="rect">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down</a:t>
            </a:r>
            <a:endPar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4" name="Rectangle 22"/>
          <p:cNvSpPr>
            <a:spLocks noChangeArrowheads="1"/>
          </p:cNvSpPr>
          <p:nvPr/>
        </p:nvSpPr>
        <p:spPr bwMode="auto">
          <a:xfrm>
            <a:off x="3504777" y="3546052"/>
            <a:ext cx="2112433" cy="575733"/>
          </a:xfrm>
          <a:prstGeom prst="rect">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right</a:t>
            </a:r>
            <a:endPar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5" name="Rectangle 23"/>
          <p:cNvSpPr>
            <a:spLocks noChangeArrowheads="1"/>
          </p:cNvSpPr>
          <p:nvPr/>
        </p:nvSpPr>
        <p:spPr bwMode="auto">
          <a:xfrm>
            <a:off x="6764444" y="2970318"/>
            <a:ext cx="1441449" cy="575733"/>
          </a:xfrm>
          <a:prstGeom prst="rect">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row</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6" name="Rectangle 24"/>
          <p:cNvSpPr>
            <a:spLocks noChangeArrowheads="1"/>
          </p:cNvSpPr>
          <p:nvPr/>
        </p:nvSpPr>
        <p:spPr bwMode="auto">
          <a:xfrm>
            <a:off x="8205893" y="2970318"/>
            <a:ext cx="1441451" cy="575733"/>
          </a:xfrm>
          <a:prstGeom prst="rect">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col</a:t>
            </a:r>
            <a:endPar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7" name="Rectangle 25"/>
          <p:cNvSpPr>
            <a:spLocks noChangeArrowheads="1"/>
          </p:cNvSpPr>
          <p:nvPr/>
        </p:nvSpPr>
        <p:spPr bwMode="auto">
          <a:xfrm>
            <a:off x="9645227" y="2970318"/>
            <a:ext cx="1441451" cy="575733"/>
          </a:xfrm>
          <a:prstGeom prst="rect">
            <a:avLst/>
          </a:prstGeom>
        </p:spPr>
        <p:style>
          <a:lnRef idx="1">
            <a:schemeClr val="accent6"/>
          </a:lnRef>
          <a:fillRef idx="3">
            <a:schemeClr val="accent6"/>
          </a:fillRef>
          <a:effectRef idx="2">
            <a:schemeClr val="accent6"/>
          </a:effectRef>
          <a:fontRef idx="minor">
            <a:schemeClr val="lt1"/>
          </a:fontRef>
        </p:style>
        <p:txBody>
          <a:bodyPr wrap="none" anchor="ctr"/>
          <a:lstStyle/>
          <a:p>
            <a:r>
              <a:rPr lang="en-US" altLang="zh-CN"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link</a:t>
            </a:r>
            <a:endParaRPr lang="en-US" altLang="zh-CN"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8" name="Rectangle 26"/>
          <p:cNvSpPr>
            <a:spLocks noChangeArrowheads="1"/>
          </p:cNvSpPr>
          <p:nvPr/>
        </p:nvSpPr>
        <p:spPr bwMode="auto">
          <a:xfrm>
            <a:off x="6764444" y="3546052"/>
            <a:ext cx="2209800" cy="575733"/>
          </a:xfrm>
          <a:prstGeom prst="rect">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down</a:t>
            </a:r>
            <a:endPar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79" name="Rectangle 27"/>
          <p:cNvSpPr>
            <a:spLocks noChangeArrowheads="1"/>
          </p:cNvSpPr>
          <p:nvPr/>
        </p:nvSpPr>
        <p:spPr bwMode="auto">
          <a:xfrm>
            <a:off x="8974244" y="3546052"/>
            <a:ext cx="2112433" cy="575733"/>
          </a:xfrm>
          <a:prstGeom prst="rect">
            <a:avLst/>
          </a:prstGeom>
        </p:spPr>
        <p:style>
          <a:lnRef idx="1">
            <a:schemeClr val="accent6"/>
          </a:lnRef>
          <a:fillRef idx="2">
            <a:schemeClr val="accent6"/>
          </a:fillRef>
          <a:effectRef idx="1">
            <a:schemeClr val="accent6"/>
          </a:effectRef>
          <a:fontRef idx="minor">
            <a:schemeClr val="dk1"/>
          </a:fontRef>
        </p:style>
        <p:txBody>
          <a:bodyPr wrap="none" anchor="ctr"/>
          <a:lstStyle/>
          <a:p>
            <a:r>
              <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rPr>
              <a:t>right</a:t>
            </a:r>
            <a:endParaRPr lang="en-US" altLang="zh-CN">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9180" name="Text Box 28"/>
          <p:cNvSpPr txBox="1">
            <a:spLocks noChangeArrowheads="1"/>
          </p:cNvSpPr>
          <p:nvPr/>
        </p:nvSpPr>
        <p:spPr bwMode="auto">
          <a:xfrm>
            <a:off x="1102360" y="1910716"/>
            <a:ext cx="6720417" cy="501650"/>
          </a:xfrm>
          <a:prstGeom prst="rect">
            <a:avLst/>
          </a:prstGeom>
          <a:noFill/>
          <a:ln w="38100" algn="ctr">
            <a:noFill/>
            <a:miter lim="800000"/>
          </a:ln>
          <a:effectLst/>
        </p:spPr>
        <p:txBody>
          <a:bodyPr>
            <a:spAutoFit/>
          </a:bodyPr>
          <a:lstStyle/>
          <a:p>
            <a:pPr marL="342900" indent="-342900" algn="l">
              <a:spcBef>
                <a:spcPct val="50000"/>
              </a:spcBef>
              <a:buClr>
                <a:srgbClr val="F79646"/>
              </a:buClr>
              <a:buFont typeface="Wingdings" panose="05000000000000000000" charset="0"/>
              <a:buChar char="Ø"/>
            </a:pPr>
            <a:r>
              <a:rPr lang="zh-CN" altLang="en-US" sz="2665" b="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为了统一</a:t>
            </a:r>
            <a:r>
              <a:rPr lang="zh-CN" altLang="en-US" sz="2665" b="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665" b="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设计结点类型</a:t>
            </a:r>
            <a:r>
              <a:rPr lang="zh-CN" altLang="en-US" sz="2665" b="0" dirty="0">
                <a:solidFill>
                  <a:schemeClr val="tx1"/>
                </a:solidFill>
                <a:latin typeface="微软雅黑" panose="020B0503020204020204" pitchFamily="34" charset="-122"/>
                <a:ea typeface="微软雅黑" panose="020B0503020204020204" pitchFamily="34" charset="-122"/>
                <a:cs typeface="楷体" panose="02010609060101010101" pitchFamily="49" charset="-122"/>
              </a:rPr>
              <a:t>如下：</a:t>
            </a:r>
            <a:endParaRPr lang="zh-CN" altLang="en-US" sz="2665" b="0" dirty="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2" name="组合 20"/>
          <p:cNvGrpSpPr/>
          <p:nvPr/>
        </p:nvGrpSpPr>
        <p:grpSpPr>
          <a:xfrm>
            <a:off x="5049933" y="3361894"/>
            <a:ext cx="4953035" cy="2406664"/>
            <a:chOff x="3500430" y="2643182"/>
            <a:chExt cx="3714776" cy="1804998"/>
          </a:xfrm>
        </p:grpSpPr>
        <p:cxnSp>
          <p:nvCxnSpPr>
            <p:cNvPr id="17" name="直接箭头连接符 16"/>
            <p:cNvCxnSpPr/>
            <p:nvPr/>
          </p:nvCxnSpPr>
          <p:spPr>
            <a:xfrm rot="16200000" flipV="1">
              <a:off x="3214678" y="3000372"/>
              <a:ext cx="1357322" cy="7858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643438" y="2643182"/>
              <a:ext cx="2571768" cy="142876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43306" y="4071942"/>
              <a:ext cx="2071702" cy="376238"/>
            </a:xfrm>
            <a:prstGeom prst="rect">
              <a:avLst/>
            </a:prstGeom>
            <a:noFill/>
          </p:spPr>
          <p:txBody>
            <a:bodyPr wrap="square" rtlCol="0">
              <a:spAutoFit/>
            </a:bodyPr>
            <a:lstStyle/>
            <a:p>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用共用体表示</a:t>
              </a:r>
              <a:endPar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sp>
        <p:nvSpPr>
          <p:cNvPr id="55" name="Rectangle 7" descr="信纸">
            <a:hlinkClick r:id="" action="ppaction://hlinkshowjump?jump=nextslide"/>
          </p:cNvPr>
          <p:cNvSpPr>
            <a:spLocks noChangeArrowheads="1"/>
          </p:cNvSpPr>
          <p:nvPr/>
        </p:nvSpPr>
        <p:spPr bwMode="auto">
          <a:xfrm>
            <a:off x="1148715" y="106997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6.2.2 稀疏矩阵的十字链表表示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118678" y="1530122"/>
            <a:ext cx="7561262" cy="4393565"/>
          </a:xfrm>
          <a:prstGeom prst="rect">
            <a:avLst/>
          </a:prstGeom>
        </p:spPr>
        <p:style>
          <a:lnRef idx="2">
            <a:schemeClr val="accent6"/>
          </a:lnRef>
          <a:fillRef idx="1">
            <a:schemeClr val="lt1"/>
          </a:fillRef>
          <a:effectRef idx="0">
            <a:schemeClr val="accent6"/>
          </a:effectRef>
          <a:fontRef idx="minor">
            <a:schemeClr val="dk1"/>
          </a:fontRef>
        </p:style>
        <p:txBody>
          <a:bodyPr tIns="108000" bIns="108000">
            <a:spAutoFit/>
          </a:bodyPr>
          <a:p>
            <a:pPr algn="just">
              <a:lnSpc>
                <a:spcPct val="80000"/>
              </a:lnSpc>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#define M 3</a:t>
            </a:r>
            <a:r>
              <a:rPr kumimoji="1"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矩阵行</a:t>
            </a:r>
            <a:endParaRPr kumimoji="1" lang="zh-CN" altLang="en-US" sz="1800" dirty="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#define N 4</a:t>
            </a:r>
            <a:r>
              <a:rPr kumimoji="1"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//矩阵列</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#define Max ((M)&gt;(N)?(M):(N))</a:t>
            </a:r>
            <a:r>
              <a:rPr kumimoji="1" lang="en-US" altLang="zh-CN" sz="180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//矩阵行列较大者</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 struct mtxn </a:t>
            </a:r>
            <a:endPar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row;	</a:t>
            </a:r>
            <a:r>
              <a:rPr kumimoji="1"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//行号</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zh-CN" altLang="en-US"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col;</a:t>
            </a:r>
            <a:r>
              <a:rPr kumimoji="1"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//列号</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zh-CN" altLang="en-US"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 mtxn *right,*down;	</a:t>
            </a:r>
            <a:r>
              <a:rPr kumimoji="1"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//向右和向下的指针</a:t>
            </a:r>
            <a:endParaRPr kumimoji="1" lang="zh-CN" altLang="en-US" sz="18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zh-CN" altLang="en-US" sz="180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zh-CN" altLang="en-US" sz="180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union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//共用体类型</a:t>
            </a:r>
            <a:endParaRPr kumimoji="1" lang="en-US" altLang="zh-CN" sz="1800" dirty="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en-US" altLang="zh-CN" sz="180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  int </a:t>
            </a:r>
            <a:r>
              <a:rPr kumimoji="1" lang="en-US" altLang="zh-CN" sz="1800" dirty="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value;</a:t>
            </a:r>
            <a:endParaRPr kumimoji="1" lang="en-US" altLang="zh-CN" sz="1800" dirty="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en-US" altLang="zh-CN" sz="180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   struct </a:t>
            </a:r>
            <a:r>
              <a:rPr kumimoji="1" lang="en-US" altLang="zh-CN" sz="1800" dirty="0" err="1">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mtxn</a:t>
            </a:r>
            <a:r>
              <a:rPr kumimoji="1" lang="en-US" altLang="zh-CN" sz="1800" dirty="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 *link;</a:t>
            </a:r>
            <a:endParaRPr kumimoji="1" lang="en-US" altLang="zh-CN" sz="1800" dirty="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kumimoji="1" lang="en-US" altLang="zh-CN" sz="180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rPr>
              <a:t>tag;</a:t>
            </a:r>
            <a:endParaRPr kumimoji="1" lang="en-US" altLang="zh-CN" sz="1800" dirty="0">
              <a:solidFill>
                <a:schemeClr val="accent6">
                  <a:lumMod val="75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buClrTx/>
              <a:buSzTx/>
              <a:buFontTx/>
            </a:pPr>
            <a:r>
              <a:rPr kumimoji="1"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MatNode</a:t>
            </a:r>
            <a:r>
              <a:rPr kumimoji="1" lang="en-US" altLang="zh-CN" sz="18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rPr>
              <a:t>//十字链表结点类型声明</a:t>
            </a:r>
            <a:endParaRPr kumimoji="1" lang="en-US" altLang="zh-CN" sz="1800" dirty="0" smtClean="0">
              <a:solidFill>
                <a:schemeClr val="accent4">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 Box 3"/>
          <p:cNvSpPr txBox="1">
            <a:spLocks noChangeArrowheads="1"/>
          </p:cNvSpPr>
          <p:nvPr/>
        </p:nvSpPr>
        <p:spPr bwMode="auto">
          <a:xfrm>
            <a:off x="1343419" y="980534"/>
            <a:ext cx="7273925" cy="368300"/>
          </a:xfrm>
          <a:prstGeom prst="rect">
            <a:avLst/>
          </a:prstGeom>
          <a:noFill/>
          <a:ln w="9525">
            <a:noFill/>
            <a:miter lim="800000"/>
          </a:ln>
          <a:effectLst/>
        </p:spPr>
        <p:txBody>
          <a:bodyPr>
            <a:spAutoFit/>
          </a:bodyPr>
          <a:p>
            <a:pPr marL="342900" indent="-342900" algn="just">
              <a:lnSpc>
                <a:spcPct val="90000"/>
              </a:lnSpc>
              <a:spcBef>
                <a:spcPct val="50000"/>
              </a:spcBef>
              <a:buClr>
                <a:srgbClr val="F79646"/>
              </a:buClr>
              <a:buFont typeface="Wingdings" panose="05000000000000000000" charset="0"/>
              <a:buChar char="Ø"/>
            </a:pPr>
            <a:r>
              <a:rPr kumimoji="1"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十字</a:t>
            </a:r>
            <a:r>
              <a:rPr kumimoji="1" lang="zh-CN" altLang="en-US" sz="20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链表结点结构</a:t>
            </a:r>
            <a:r>
              <a:rPr kumimoji="1" lang="zh-CN" altLang="en-US" sz="200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a:t>
            </a:r>
            <a:r>
              <a:rPr kumimoji="1" lang="zh-CN" altLang="en-US" sz="20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头结点的</a:t>
            </a:r>
            <a:r>
              <a:rPr kumimoji="1"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数据结构可定义如下：</a:t>
            </a:r>
            <a:endParaRPr kumimoji="1"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Box 3"/>
          <p:cNvSpPr txBox="1"/>
          <p:nvPr/>
        </p:nvSpPr>
        <p:spPr>
          <a:xfrm>
            <a:off x="2086610" y="5993130"/>
            <a:ext cx="7592695" cy="398780"/>
          </a:xfrm>
          <a:prstGeom prst="rect">
            <a:avLst/>
          </a:prstGeom>
          <a:noFill/>
        </p:spPr>
        <p:txBody>
          <a:bodyPr wrap="square" rtlCol="0">
            <a:spAutoFit/>
          </a:bodyPr>
          <a:p>
            <a:pPr algn="ctr"/>
            <a:r>
              <a:rPr lang="zh-CN" altLang="en-US" sz="20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有关算法不做介绍。</a:t>
            </a:r>
            <a:endParaRPr lang="zh-CN" altLang="en-US" sz="200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380960" y="1771623"/>
            <a:ext cx="11239579" cy="1681480"/>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2800"/>
              </a:lnSpc>
              <a:spcBef>
                <a:spcPts val="1200"/>
              </a:spcBef>
            </a:pP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lang="zh-CN"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【例】</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设计一个用于存储双层集合的存储结构，所谓双层集合是指这样的集合，其中每个元素又是一个集合（称为集合元素），该集合元素由普通的整数元素构成。</a:t>
            </a:r>
            <a:endPar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ts val="2800"/>
              </a:lnSpc>
              <a:spcBef>
                <a:spcPts val="1200"/>
              </a:spcBef>
            </a:pP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例如，</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S={{1</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3}</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7</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8}</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{5</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6}}</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69" name="TextBox 68"/>
          <p:cNvSpPr txBox="1"/>
          <p:nvPr/>
        </p:nvSpPr>
        <p:spPr>
          <a:xfrm>
            <a:off x="761963" y="4648835"/>
            <a:ext cx="11049077" cy="1245235"/>
          </a:xfrm>
          <a:prstGeom prst="rect">
            <a:avLst/>
          </a:prstGeom>
          <a:noFill/>
        </p:spPr>
        <p:txBody>
          <a:bodyPr wrap="square" rtlCol="0">
            <a:spAutoFit/>
          </a:bodyPr>
          <a:lstStyle/>
          <a:p>
            <a:pPr algn="l">
              <a:lnSpc>
                <a:spcPts val="3000"/>
              </a:lnSpc>
            </a:pPr>
            <a:r>
              <a:rPr lang="en-US"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采用类似于十字链表的思路，每个集合元素设计成带头结点的单链表，将这些集合元素头结点串起来构成一个单链表，设置</a:t>
            </a:r>
            <a:r>
              <a:rPr lang="en-US" altLang="zh-CN" sz="2665"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h</a:t>
            </a:r>
            <a:r>
              <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所指结点作为集合头结点。</a:t>
            </a:r>
            <a:endParaRPr lang="zh-CN" altLang="zh-CN"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5" name="组合 4"/>
          <p:cNvGrpSpPr/>
          <p:nvPr/>
        </p:nvGrpSpPr>
        <p:grpSpPr>
          <a:xfrm>
            <a:off x="1199365" y="3771259"/>
            <a:ext cx="992197" cy="776827"/>
            <a:chOff x="1752990" y="5489593"/>
            <a:chExt cx="744148" cy="582620"/>
          </a:xfrm>
        </p:grpSpPr>
        <p:sp>
          <p:nvSpPr>
            <p:cNvPr id="7" name="Text Box 13"/>
            <p:cNvSpPr>
              <a:spLocks noChangeArrowheads="1"/>
            </p:cNvSpPr>
            <p:nvPr/>
          </p:nvSpPr>
          <p:spPr bwMode="auto">
            <a:xfrm>
              <a:off x="2124075" y="5489593"/>
              <a:ext cx="373063" cy="461963"/>
            </a:xfrm>
            <a:prstGeom prst="rect">
              <a:avLst/>
            </a:prstGeom>
            <a:noFill/>
            <a:ln w="9525" cap="flat" algn="ctr">
              <a:noFill/>
              <a:prstDash val="solid"/>
              <a:round/>
              <a:headEnd type="none" w="med" len="med"/>
              <a:tailEnd type="none" w="med" len="med"/>
            </a:ln>
            <a:effectLst/>
          </p:spPr>
          <p:txBody>
            <a:bodyPr wrap="none"/>
            <a:lstStyle/>
            <a:p>
              <a:pPr algn="ctr" eaLnBrk="0" hangingPunct="0"/>
              <a:r>
                <a:rPr lang="ru-RU" altLang="zh-CN" sz="3200" b="1">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endParaRPr lang="ru-RU" altLang="zh-CN" sz="3200" b="1">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8" name="Group 8"/>
            <p:cNvGrpSpPr/>
            <p:nvPr/>
          </p:nvGrpSpPr>
          <p:grpSpPr bwMode="auto">
            <a:xfrm>
              <a:off x="1752990" y="5504527"/>
              <a:ext cx="544513" cy="567686"/>
              <a:chOff x="1003" y="1010"/>
              <a:chExt cx="399" cy="416"/>
            </a:xfrm>
          </p:grpSpPr>
          <p:pic>
            <p:nvPicPr>
              <p:cNvPr id="9" name="Picture 49" descr="阴影5"/>
              <p:cNvPicPr preferRelativeResize="0">
                <a:picLocks noChangeArrowheads="1"/>
              </p:cNvPicPr>
              <p:nvPr/>
            </p:nvPicPr>
            <p:blipFill>
              <a:blip r:embed="rId1" cstate="print"/>
              <a:srcRect/>
              <a:stretch>
                <a:fillRect/>
              </a:stretch>
            </p:blipFill>
            <p:spPr bwMode="auto">
              <a:xfrm>
                <a:off x="1039" y="1380"/>
                <a:ext cx="363" cy="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AutoShape 8"/>
              <p:cNvSpPr>
                <a:spLocks noChangeArrowheads="1"/>
              </p:cNvSpPr>
              <p:nvPr/>
            </p:nvSpPr>
            <p:spPr bwMode="auto">
              <a:xfrm>
                <a:off x="1003" y="1010"/>
                <a:ext cx="399" cy="370"/>
              </a:xfrm>
              <a:prstGeom prst="roundRect">
                <a:avLst>
                  <a:gd name="adj" fmla="val 838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marL="342900" indent="-342900" algn="ctr">
                  <a:buFont typeface="Wingdings" panose="05000000000000000000" pitchFamily="2" charset="2"/>
                  <a:buNone/>
                </a:pPr>
                <a:r>
                  <a:rPr lang="zh-CN" altLang="en-US" sz="2935" b="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解</a:t>
                </a:r>
                <a:endParaRPr lang="zh-CN" altLang="en-US" sz="2935" b="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grpSp>
      <p:sp>
        <p:nvSpPr>
          <p:cNvPr id="55" name="Rectangle 7" descr="信纸">
            <a:hlinkClick r:id="" action="ppaction://hlinkshowjump?jump=nextslide"/>
          </p:cNvPr>
          <p:cNvSpPr>
            <a:spLocks noChangeArrowheads="1"/>
          </p:cNvSpPr>
          <p:nvPr/>
        </p:nvSpPr>
        <p:spPr bwMode="auto">
          <a:xfrm>
            <a:off x="1148715" y="106997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6.2.2 稀疏矩阵的十字链表表示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96"/>
          <p:cNvGrpSpPr/>
          <p:nvPr/>
        </p:nvGrpSpPr>
        <p:grpSpPr>
          <a:xfrm>
            <a:off x="2506638" y="3535776"/>
            <a:ext cx="4214842" cy="357190"/>
            <a:chOff x="1071538" y="2285992"/>
            <a:chExt cx="4214842" cy="357190"/>
          </a:xfrm>
        </p:grpSpPr>
        <p:sp>
          <p:nvSpPr>
            <p:cNvPr id="15" name="矩形 14"/>
            <p:cNvSpPr/>
            <p:nvPr/>
          </p:nvSpPr>
          <p:spPr>
            <a:xfrm>
              <a:off x="1857356" y="2285992"/>
              <a:ext cx="428628" cy="3571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sz="2000">
                <a:solidFill>
                  <a:schemeClr val="tx1"/>
                </a:solidFill>
                <a:latin typeface="Consolas" panose="020B0609020204030204" pitchFamily="49" charset="0"/>
                <a:ea typeface="楷体" panose="02010609060101010101" pitchFamily="49" charset="-122"/>
                <a:cs typeface="Consolas" panose="020B0609020204030204" pitchFamily="49" charset="0"/>
              </a:endParaRPr>
            </a:p>
          </p:txBody>
        </p:sp>
        <p:sp>
          <p:nvSpPr>
            <p:cNvPr id="22" name="矩形 21"/>
            <p:cNvSpPr/>
            <p:nvPr/>
          </p:nvSpPr>
          <p:spPr>
            <a:xfrm>
              <a:off x="2500298" y="2285992"/>
              <a:ext cx="78581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矩形 22"/>
            <p:cNvSpPr/>
            <p:nvPr/>
          </p:nvSpPr>
          <p:spPr>
            <a:xfrm>
              <a:off x="3286116" y="2285992"/>
              <a:ext cx="42862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sz="2000">
                <a:solidFill>
                  <a:schemeClr val="tx1"/>
                </a:solidFill>
                <a:latin typeface="Consolas" panose="020B0609020204030204" pitchFamily="49" charset="0"/>
                <a:ea typeface="楷体" panose="02010609060101010101" pitchFamily="49" charset="-122"/>
                <a:cs typeface="Consolas" panose="020B0609020204030204" pitchFamily="49" charset="0"/>
              </a:endParaRPr>
            </a:p>
          </p:txBody>
        </p:sp>
        <p:sp>
          <p:nvSpPr>
            <p:cNvPr id="24" name="矩形 23"/>
            <p:cNvSpPr/>
            <p:nvPr/>
          </p:nvSpPr>
          <p:spPr>
            <a:xfrm>
              <a:off x="4071934" y="2285992"/>
              <a:ext cx="78581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矩形 24"/>
            <p:cNvSpPr/>
            <p:nvPr/>
          </p:nvSpPr>
          <p:spPr>
            <a:xfrm>
              <a:off x="4857752" y="2285992"/>
              <a:ext cx="42862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r>
                <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6" name="直接箭头连接符 25"/>
            <p:cNvCxnSpPr/>
            <p:nvPr/>
          </p:nvCxnSpPr>
          <p:spPr>
            <a:xfrm flipV="1">
              <a:off x="3500430" y="2464587"/>
              <a:ext cx="571504" cy="0"/>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sp>
          <p:nvSpPr>
            <p:cNvPr id="27" name="矩形 26"/>
            <p:cNvSpPr/>
            <p:nvPr/>
          </p:nvSpPr>
          <p:spPr>
            <a:xfrm>
              <a:off x="1071538" y="2285992"/>
              <a:ext cx="785818" cy="3571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sz="2000">
                <a:solidFill>
                  <a:schemeClr val="tx1"/>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28" name="直接箭头连接符 27"/>
            <p:cNvCxnSpPr/>
            <p:nvPr/>
          </p:nvCxnSpPr>
          <p:spPr>
            <a:xfrm flipV="1">
              <a:off x="1928794" y="2454268"/>
              <a:ext cx="571504" cy="0"/>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grpSp>
      <p:sp>
        <p:nvSpPr>
          <p:cNvPr id="29" name="TextBox 55"/>
          <p:cNvSpPr txBox="1"/>
          <p:nvPr/>
        </p:nvSpPr>
        <p:spPr>
          <a:xfrm>
            <a:off x="1792258" y="1290298"/>
            <a:ext cx="4786346" cy="450215"/>
          </a:xfrm>
          <a:prstGeom prst="rect">
            <a:avLst/>
          </a:prstGeom>
          <a:noFill/>
        </p:spPr>
        <p:txBody>
          <a:bodyPr wrap="square" rtlCol="0">
            <a:spAutoFit/>
          </a:bodyPr>
          <a:p>
            <a:pPr algn="l">
              <a:lnSpc>
                <a:spcPts val="2800"/>
              </a:lnSpc>
            </a:pP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S={{1</a:t>
            </a:r>
            <a:r>
              <a:rPr lang="zh-CN"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3}</a:t>
            </a:r>
            <a:r>
              <a:rPr lang="zh-CN"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7</a:t>
            </a:r>
            <a:r>
              <a:rPr lang="zh-CN"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8}</a:t>
            </a:r>
            <a:r>
              <a:rPr lang="zh-CN"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{5</a:t>
            </a:r>
            <a:r>
              <a:rPr lang="zh-CN"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6}}</a:t>
            </a:r>
            <a:r>
              <a:rPr lang="zh-CN"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cxnSp>
        <p:nvCxnSpPr>
          <p:cNvPr id="30" name="直接箭头连接符 29"/>
          <p:cNvCxnSpPr/>
          <p:nvPr/>
        </p:nvCxnSpPr>
        <p:spPr>
          <a:xfrm rot="16200000" flipH="1">
            <a:off x="2685233" y="4000124"/>
            <a:ext cx="50006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nvGrpSpPr>
          <p:cNvPr id="31" name="组合 95"/>
          <p:cNvGrpSpPr/>
          <p:nvPr/>
        </p:nvGrpSpPr>
        <p:grpSpPr>
          <a:xfrm>
            <a:off x="1792258" y="2172104"/>
            <a:ext cx="1928826" cy="1000132"/>
            <a:chOff x="357158" y="928670"/>
            <a:chExt cx="1928826" cy="1000132"/>
          </a:xfrm>
        </p:grpSpPr>
        <p:sp>
          <p:nvSpPr>
            <p:cNvPr id="35" name="矩形 34"/>
            <p:cNvSpPr/>
            <p:nvPr/>
          </p:nvSpPr>
          <p:spPr>
            <a:xfrm>
              <a:off x="1071538" y="1571612"/>
              <a:ext cx="785818" cy="3571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sz="20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36" name="矩形 35"/>
            <p:cNvSpPr/>
            <p:nvPr/>
          </p:nvSpPr>
          <p:spPr>
            <a:xfrm>
              <a:off x="1857356" y="1571612"/>
              <a:ext cx="428628" cy="3571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r>
                <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7" name="组合 69"/>
            <p:cNvGrpSpPr/>
            <p:nvPr/>
          </p:nvGrpSpPr>
          <p:grpSpPr>
            <a:xfrm>
              <a:off x="357158" y="928670"/>
              <a:ext cx="714380" cy="642942"/>
              <a:chOff x="857224" y="1214422"/>
              <a:chExt cx="714380" cy="642942"/>
            </a:xfrm>
          </p:grpSpPr>
          <p:cxnSp>
            <p:nvCxnSpPr>
              <p:cNvPr id="38" name="直接箭头连接符 37"/>
              <p:cNvCxnSpPr/>
              <p:nvPr/>
            </p:nvCxnSpPr>
            <p:spPr>
              <a:xfrm>
                <a:off x="1142976" y="1571612"/>
                <a:ext cx="428628" cy="28575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9" name="TextBox 84"/>
              <p:cNvSpPr txBox="1"/>
              <p:nvPr/>
            </p:nvSpPr>
            <p:spPr>
              <a:xfrm>
                <a:off x="857224" y="1214422"/>
                <a:ext cx="571504" cy="398780"/>
              </a:xfrm>
              <a:prstGeom prst="rect">
                <a:avLst/>
              </a:prstGeom>
              <a:noFill/>
            </p:spPr>
            <p:txBody>
              <a:bodyPr wrap="square" rtlCol="0">
                <a:spAutoFit/>
              </a:bodyPr>
              <a:p>
                <a:r>
                  <a:rPr lang="en-US" altLang="zh-CN" sz="20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h</a:t>
                </a:r>
                <a:endParaRPr lang="en-US" altLang="zh-CN" sz="2000"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sp>
        <p:nvSpPr>
          <p:cNvPr id="40" name="TextBox 68"/>
          <p:cNvSpPr txBox="1"/>
          <p:nvPr/>
        </p:nvSpPr>
        <p:spPr>
          <a:xfrm>
            <a:off x="2220886" y="5535406"/>
            <a:ext cx="4143404" cy="398780"/>
          </a:xfrm>
          <a:prstGeom prst="rect">
            <a:avLst/>
          </a:prstGeom>
          <a:noFill/>
        </p:spPr>
        <p:txBody>
          <a:bodyPr wrap="square" rtlCol="0">
            <a:spAutoFit/>
          </a:bodyPr>
          <a:p>
            <a:pPr algn="l"/>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通过</a:t>
            </a:r>
            <a:r>
              <a:rPr lang="en-US" altLang="zh-CN" sz="2000"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h</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来唯一标识整个存储结构。</a:t>
            </a:r>
            <a:endPar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41" name="组合 93"/>
          <p:cNvGrpSpPr/>
          <p:nvPr/>
        </p:nvGrpSpPr>
        <p:grpSpPr>
          <a:xfrm>
            <a:off x="2506638" y="4250156"/>
            <a:ext cx="5786478" cy="357190"/>
            <a:chOff x="1071538" y="3000372"/>
            <a:chExt cx="5786478" cy="357190"/>
          </a:xfrm>
        </p:grpSpPr>
        <p:sp>
          <p:nvSpPr>
            <p:cNvPr id="42" name="矩形 41"/>
            <p:cNvSpPr/>
            <p:nvPr/>
          </p:nvSpPr>
          <p:spPr>
            <a:xfrm>
              <a:off x="1071538" y="3000372"/>
              <a:ext cx="785818" cy="3571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sz="2000">
                <a:solidFill>
                  <a:schemeClr val="tx1"/>
                </a:solidFill>
                <a:latin typeface="Consolas" panose="020B0609020204030204" pitchFamily="49" charset="0"/>
                <a:ea typeface="楷体" panose="02010609060101010101" pitchFamily="49" charset="-122"/>
                <a:cs typeface="Consolas" panose="020B0609020204030204" pitchFamily="49" charset="0"/>
              </a:endParaRPr>
            </a:p>
          </p:txBody>
        </p:sp>
        <p:sp>
          <p:nvSpPr>
            <p:cNvPr id="43" name="矩形 42"/>
            <p:cNvSpPr/>
            <p:nvPr/>
          </p:nvSpPr>
          <p:spPr>
            <a:xfrm>
              <a:off x="1857356" y="3000372"/>
              <a:ext cx="428628" cy="3571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sz="2000">
                <a:solidFill>
                  <a:schemeClr val="tx1"/>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44" name="直接箭头连接符 43"/>
            <p:cNvCxnSpPr/>
            <p:nvPr/>
          </p:nvCxnSpPr>
          <p:spPr>
            <a:xfrm flipV="1">
              <a:off x="1928794" y="3168648"/>
              <a:ext cx="571504" cy="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45" name="矩形 44"/>
            <p:cNvSpPr/>
            <p:nvPr/>
          </p:nvSpPr>
          <p:spPr>
            <a:xfrm>
              <a:off x="2500298" y="3000372"/>
              <a:ext cx="78581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6" name="矩形 45"/>
            <p:cNvSpPr/>
            <p:nvPr/>
          </p:nvSpPr>
          <p:spPr>
            <a:xfrm>
              <a:off x="3286116" y="3000372"/>
              <a:ext cx="42862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sz="2000">
                <a:solidFill>
                  <a:schemeClr val="tx1"/>
                </a:solidFill>
                <a:latin typeface="Consolas" panose="020B0609020204030204" pitchFamily="49" charset="0"/>
                <a:ea typeface="楷体" panose="02010609060101010101" pitchFamily="49" charset="-122"/>
                <a:cs typeface="Consolas" panose="020B0609020204030204" pitchFamily="49" charset="0"/>
              </a:endParaRPr>
            </a:p>
          </p:txBody>
        </p:sp>
        <p:sp>
          <p:nvSpPr>
            <p:cNvPr id="47" name="矩形 46"/>
            <p:cNvSpPr/>
            <p:nvPr/>
          </p:nvSpPr>
          <p:spPr>
            <a:xfrm>
              <a:off x="4071934" y="3000372"/>
              <a:ext cx="78581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7</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8" name="矩形 47"/>
            <p:cNvSpPr/>
            <p:nvPr/>
          </p:nvSpPr>
          <p:spPr>
            <a:xfrm>
              <a:off x="4857752" y="3000372"/>
              <a:ext cx="42862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endParaRPr lang="zh-CN" altLang="en-US" sz="1800">
                <a:solidFill>
                  <a:schemeClr val="tx1"/>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49" name="直接箭头连接符 48"/>
            <p:cNvCxnSpPr/>
            <p:nvPr/>
          </p:nvCxnSpPr>
          <p:spPr>
            <a:xfrm flipV="1">
              <a:off x="3500430" y="3178967"/>
              <a:ext cx="571504" cy="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51" name="矩形 50"/>
            <p:cNvSpPr/>
            <p:nvPr/>
          </p:nvSpPr>
          <p:spPr>
            <a:xfrm>
              <a:off x="5643570" y="3000372"/>
              <a:ext cx="78581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矩形 51"/>
            <p:cNvSpPr/>
            <p:nvPr/>
          </p:nvSpPr>
          <p:spPr>
            <a:xfrm>
              <a:off x="6429388" y="3000372"/>
              <a:ext cx="42862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r>
                <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5" name="直接箭头连接符 54"/>
            <p:cNvCxnSpPr/>
            <p:nvPr/>
          </p:nvCxnSpPr>
          <p:spPr>
            <a:xfrm flipV="1">
              <a:off x="5072066" y="3178967"/>
              <a:ext cx="571504" cy="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grpSp>
      <p:grpSp>
        <p:nvGrpSpPr>
          <p:cNvPr id="57" name="组合 94"/>
          <p:cNvGrpSpPr/>
          <p:nvPr/>
        </p:nvGrpSpPr>
        <p:grpSpPr>
          <a:xfrm>
            <a:off x="2506638" y="4943170"/>
            <a:ext cx="4214842" cy="357190"/>
            <a:chOff x="1071538" y="3694656"/>
            <a:chExt cx="4214842" cy="357190"/>
          </a:xfrm>
        </p:grpSpPr>
        <p:sp>
          <p:nvSpPr>
            <p:cNvPr id="60" name="矩形 59"/>
            <p:cNvSpPr/>
            <p:nvPr/>
          </p:nvSpPr>
          <p:spPr>
            <a:xfrm>
              <a:off x="2500298" y="3694656"/>
              <a:ext cx="78581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1" name="矩形 60"/>
            <p:cNvSpPr/>
            <p:nvPr/>
          </p:nvSpPr>
          <p:spPr>
            <a:xfrm>
              <a:off x="3286116" y="3694656"/>
              <a:ext cx="42862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sz="2000">
                <a:solidFill>
                  <a:schemeClr val="tx1"/>
                </a:solidFill>
                <a:latin typeface="Consolas" panose="020B0609020204030204" pitchFamily="49" charset="0"/>
                <a:ea typeface="楷体" panose="02010609060101010101" pitchFamily="49" charset="-122"/>
                <a:cs typeface="Consolas" panose="020B0609020204030204" pitchFamily="49" charset="0"/>
              </a:endParaRPr>
            </a:p>
          </p:txBody>
        </p:sp>
        <p:sp>
          <p:nvSpPr>
            <p:cNvPr id="62" name="矩形 61"/>
            <p:cNvSpPr/>
            <p:nvPr/>
          </p:nvSpPr>
          <p:spPr>
            <a:xfrm>
              <a:off x="4071934" y="3694656"/>
              <a:ext cx="78581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20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3" name="矩形 62"/>
            <p:cNvSpPr/>
            <p:nvPr/>
          </p:nvSpPr>
          <p:spPr>
            <a:xfrm>
              <a:off x="4857752" y="3694656"/>
              <a:ext cx="428628" cy="3571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r>
                <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4" name="直接箭头连接符 63"/>
            <p:cNvCxnSpPr/>
            <p:nvPr/>
          </p:nvCxnSpPr>
          <p:spPr>
            <a:xfrm flipV="1">
              <a:off x="3500430" y="3873251"/>
              <a:ext cx="571504" cy="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65" name="矩形 64"/>
            <p:cNvSpPr/>
            <p:nvPr/>
          </p:nvSpPr>
          <p:spPr>
            <a:xfrm>
              <a:off x="1071538" y="3694656"/>
              <a:ext cx="786765" cy="3568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r>
                <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6" name="矩形 65"/>
            <p:cNvSpPr/>
            <p:nvPr/>
          </p:nvSpPr>
          <p:spPr>
            <a:xfrm>
              <a:off x="1857356" y="3694656"/>
              <a:ext cx="428628" cy="3571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sz="2000">
                <a:solidFill>
                  <a:schemeClr val="tx1"/>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67" name="直接箭头连接符 66"/>
            <p:cNvCxnSpPr/>
            <p:nvPr/>
          </p:nvCxnSpPr>
          <p:spPr>
            <a:xfrm flipV="1">
              <a:off x="1928794" y="3862932"/>
              <a:ext cx="571504" cy="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grpSp>
      <p:cxnSp>
        <p:nvCxnSpPr>
          <p:cNvPr id="68" name="直接箭头连接符 67"/>
          <p:cNvCxnSpPr/>
          <p:nvPr/>
        </p:nvCxnSpPr>
        <p:spPr>
          <a:xfrm rot="16200000" flipH="1">
            <a:off x="2685233" y="4694406"/>
            <a:ext cx="50006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0" name="直接箭头连接符 69"/>
          <p:cNvCxnSpPr/>
          <p:nvPr/>
        </p:nvCxnSpPr>
        <p:spPr>
          <a:xfrm rot="16200000" flipH="1">
            <a:off x="2685233" y="3285742"/>
            <a:ext cx="50006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nvGrpSpPr>
          <p:cNvPr id="76" name="组合 100"/>
          <p:cNvGrpSpPr/>
          <p:nvPr/>
        </p:nvGrpSpPr>
        <p:grpSpPr>
          <a:xfrm>
            <a:off x="7021202" y="4724822"/>
            <a:ext cx="3357586" cy="1751968"/>
            <a:chOff x="5572132" y="4463202"/>
            <a:chExt cx="3357586" cy="1751968"/>
          </a:xfrm>
        </p:grpSpPr>
        <p:sp>
          <p:nvSpPr>
            <p:cNvPr id="77" name="TextBox 97"/>
            <p:cNvSpPr txBox="1"/>
            <p:nvPr/>
          </p:nvSpPr>
          <p:spPr>
            <a:xfrm>
              <a:off x="5572132" y="4891830"/>
              <a:ext cx="3357586" cy="1323340"/>
            </a:xfrm>
            <a:prstGeom prst="rect">
              <a:avLst/>
            </a:prstGeom>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 struct dnode</a:t>
              </a:r>
              <a:endParaRPr lang="zh-CN"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data;</a:t>
              </a:r>
              <a:endParaRPr lang="zh-CN"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struct dnode *next;</a:t>
              </a:r>
              <a:endParaRPr lang="zh-CN"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DType</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下箭头 77"/>
            <p:cNvSpPr/>
            <p:nvPr/>
          </p:nvSpPr>
          <p:spPr>
            <a:xfrm>
              <a:off x="6286512" y="4463202"/>
              <a:ext cx="142876" cy="357190"/>
            </a:xfrm>
            <a:prstGeom prst="downArrow">
              <a:avLst/>
            </a:prstGeom>
          </p:spPr>
          <p:style>
            <a:lnRef idx="1">
              <a:schemeClr val="dk1"/>
            </a:lnRef>
            <a:fillRef idx="3">
              <a:schemeClr val="dk1"/>
            </a:fillRef>
            <a:effectRef idx="2">
              <a:schemeClr val="dk1"/>
            </a:effectRef>
            <a:fontRef idx="minor">
              <a:schemeClr val="lt1"/>
            </a:fontRef>
          </p:style>
          <p:txBody>
            <a:bodyPr rtlCol="0" anchor="ctr"/>
            <a:p>
              <a:pPr algn="ctr"/>
              <a:endParaRPr lang="zh-CN" altLang="en-US">
                <a:cs typeface="楷体" panose="02010609060101010101" pitchFamily="49" charset="-122"/>
              </a:endParaRPr>
            </a:p>
          </p:txBody>
        </p:sp>
      </p:grpSp>
      <p:grpSp>
        <p:nvGrpSpPr>
          <p:cNvPr id="93" name="组合 104"/>
          <p:cNvGrpSpPr/>
          <p:nvPr/>
        </p:nvGrpSpPr>
        <p:grpSpPr>
          <a:xfrm>
            <a:off x="3169473" y="1790047"/>
            <a:ext cx="4266387" cy="1323340"/>
            <a:chOff x="1734373" y="857232"/>
            <a:chExt cx="4266387" cy="1323340"/>
          </a:xfrm>
        </p:grpSpPr>
        <p:sp>
          <p:nvSpPr>
            <p:cNvPr id="94" name="TextBox 99"/>
            <p:cNvSpPr txBox="1"/>
            <p:nvPr/>
          </p:nvSpPr>
          <p:spPr>
            <a:xfrm>
              <a:off x="2643174" y="857232"/>
              <a:ext cx="3357586" cy="1323340"/>
            </a:xfrm>
            <a:prstGeom prst="rect">
              <a:avLst/>
            </a:prstGeom>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 struct hnode</a:t>
              </a:r>
              <a:endParaRPr lang="zh-CN"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DType</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*next;</a:t>
              </a:r>
              <a:endParaRPr lang="zh-CN"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struct hnode *link;</a:t>
              </a:r>
              <a:endParaRPr lang="zh-CN"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HType</a:t>
              </a:r>
              <a:r>
                <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5" name="任意多边形 94"/>
            <p:cNvSpPr/>
            <p:nvPr/>
          </p:nvSpPr>
          <p:spPr>
            <a:xfrm>
              <a:off x="1734373" y="1204128"/>
              <a:ext cx="837363" cy="574430"/>
            </a:xfrm>
            <a:custGeom>
              <a:avLst/>
              <a:gdLst>
                <a:gd name="connsiteX0" fmla="*/ 13398 w 837363"/>
                <a:gd name="connsiteY0" fmla="*/ 574430 h 574430"/>
                <a:gd name="connsiteX1" fmla="*/ 43543 w 837363"/>
                <a:gd name="connsiteY1" fmla="*/ 252883 h 574430"/>
                <a:gd name="connsiteX2" fmla="*/ 274655 w 837363"/>
                <a:gd name="connsiteY2" fmla="*/ 41868 h 574430"/>
                <a:gd name="connsiteX3" fmla="*/ 837363 w 837363"/>
                <a:gd name="connsiteY3" fmla="*/ 1674 h 574430"/>
              </a:gdLst>
              <a:ahLst/>
              <a:cxnLst>
                <a:cxn ang="0">
                  <a:pos x="connsiteX0" y="connsiteY0"/>
                </a:cxn>
                <a:cxn ang="0">
                  <a:pos x="connsiteX1" y="connsiteY1"/>
                </a:cxn>
                <a:cxn ang="0">
                  <a:pos x="connsiteX2" y="connsiteY2"/>
                </a:cxn>
                <a:cxn ang="0">
                  <a:pos x="connsiteX3" y="connsiteY3"/>
                </a:cxn>
              </a:cxnLst>
              <a:rect l="l" t="t" r="r" b="b"/>
              <a:pathLst>
                <a:path w="837363" h="574430">
                  <a:moveTo>
                    <a:pt x="13398" y="574430"/>
                  </a:moveTo>
                  <a:cubicBezTo>
                    <a:pt x="6699" y="458036"/>
                    <a:pt x="0" y="341643"/>
                    <a:pt x="43543" y="252883"/>
                  </a:cubicBezTo>
                  <a:cubicBezTo>
                    <a:pt x="87086" y="164123"/>
                    <a:pt x="142352" y="83736"/>
                    <a:pt x="274655" y="41868"/>
                  </a:cubicBezTo>
                  <a:cubicBezTo>
                    <a:pt x="406958" y="0"/>
                    <a:pt x="622160" y="837"/>
                    <a:pt x="837363" y="1674"/>
                  </a:cubicBezTo>
                </a:path>
              </a:pathLst>
            </a:custGeom>
            <a:ln>
              <a:tailEnd type="arrow"/>
            </a:ln>
          </p:spPr>
          <p:style>
            <a:lnRef idx="2">
              <a:schemeClr val="dk1"/>
            </a:lnRef>
            <a:fillRef idx="0">
              <a:schemeClr val="dk1"/>
            </a:fillRef>
            <a:effectRef idx="1">
              <a:schemeClr val="dk1"/>
            </a:effectRef>
            <a:fontRef idx="minor">
              <a:schemeClr val="tx1"/>
            </a:fontRef>
          </p:style>
          <p:txBody>
            <a:bodyPr rtlCol="0" anchor="ctr"/>
            <a:p>
              <a:pPr algn="ctr"/>
              <a:endParaRPr lang="zh-CN" altLang="en-US">
                <a:cs typeface="楷体" panose="02010609060101010101" pitchFamily="49" charset="-122"/>
              </a:endParaRPr>
            </a:p>
          </p:txBody>
        </p:sp>
      </p:grpSp>
      <p:sp>
        <p:nvSpPr>
          <p:cNvPr id="96" name="TextBox 49"/>
          <p:cNvSpPr txBox="1"/>
          <p:nvPr/>
        </p:nvSpPr>
        <p:spPr>
          <a:xfrm>
            <a:off x="2149448" y="6216350"/>
            <a:ext cx="2714644" cy="398780"/>
          </a:xfrm>
          <a:prstGeom prst="rect">
            <a:avLst/>
          </a:prstGeom>
          <a:noFill/>
        </p:spPr>
        <p:txBody>
          <a:bodyPr wrap="square" rtlCol="0">
            <a:spAutoFit/>
          </a:bodyPr>
          <a:p>
            <a:pPr algn="l"/>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教程</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例</a:t>
            </a:r>
            <a:r>
              <a:rPr lang="en-US" altLang="zh-CN"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6.2</a:t>
            </a:r>
            <a:r>
              <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类似</a:t>
            </a:r>
            <a:endParaRPr lang="zh-CN" altLang="en-US" sz="2000"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02" name="Rectangle 7" descr="信纸">
            <a:hlinkClick r:id="" action="ppaction://hlinkshowjump?jump=nextslide"/>
          </p:cNvPr>
          <p:cNvSpPr>
            <a:spLocks noChangeArrowheads="1"/>
          </p:cNvSpPr>
          <p:nvPr/>
        </p:nvSpPr>
        <p:spPr bwMode="auto">
          <a:xfrm>
            <a:off x="1148715" y="854710"/>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6.2.2 稀疏矩阵的十字链表表示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6522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par>
                          <p:cTn id="19" fill="hold">
                            <p:stCondLst>
                              <p:cond delay="0"/>
                            </p:stCondLst>
                            <p:childTnLst>
                              <p:par>
                                <p:cTn id="20" presetID="18" presetClass="entr" presetSubtype="12" fill="hold" nodeType="after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strips(downLeft)">
                                      <p:cBhvr>
                                        <p:cTn id="22" dur="500"/>
                                        <p:tgtEl>
                                          <p:spTgt spid="70"/>
                                        </p:tgtEl>
                                      </p:cBhvr>
                                    </p:animEffect>
                                  </p:childTnLst>
                                </p:cTn>
                              </p:par>
                            </p:childTnLst>
                          </p:cTn>
                        </p:par>
                        <p:par>
                          <p:cTn id="23" fill="hold">
                            <p:stCondLst>
                              <p:cond delay="500"/>
                            </p:stCondLst>
                            <p:childTnLst>
                              <p:par>
                                <p:cTn id="24" presetID="18" presetClass="entr" presetSubtype="12"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strips(downLeft)">
                                      <p:cBhvr>
                                        <p:cTn id="26" dur="500"/>
                                        <p:tgtEl>
                                          <p:spTgt spid="30"/>
                                        </p:tgtEl>
                                      </p:cBhvr>
                                    </p:animEffect>
                                  </p:childTnLst>
                                </p:cTn>
                              </p:par>
                            </p:childTnLst>
                          </p:cTn>
                        </p:par>
                        <p:par>
                          <p:cTn id="27" fill="hold">
                            <p:stCondLst>
                              <p:cond delay="1000"/>
                            </p:stCondLst>
                            <p:childTnLst>
                              <p:par>
                                <p:cTn id="28" presetID="18" presetClass="entr" presetSubtype="12" fill="hold" nodeType="after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strips(downLeft)">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9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looking-for-g9e4782f49_1920"/>
          <p:cNvPicPr>
            <a:picLocks noChangeAspect="1"/>
          </p:cNvPicPr>
          <p:nvPr/>
        </p:nvPicPr>
        <p:blipFill>
          <a:blip r:embed="rId1"/>
          <a:stretch>
            <a:fillRect/>
          </a:stretch>
        </p:blipFill>
        <p:spPr>
          <a:xfrm>
            <a:off x="6173470" y="1196340"/>
            <a:ext cx="2130425" cy="2130425"/>
          </a:xfrm>
          <a:prstGeom prst="rect">
            <a:avLst/>
          </a:prstGeom>
        </p:spPr>
      </p:pic>
      <p:sp>
        <p:nvSpPr>
          <p:cNvPr id="2" name="TextBox 1"/>
          <p:cNvSpPr txBox="1"/>
          <p:nvPr/>
        </p:nvSpPr>
        <p:spPr>
          <a:xfrm>
            <a:off x="929390" y="2892971"/>
            <a:ext cx="10763325" cy="2751455"/>
          </a:xfrm>
          <a:prstGeom prst="rect">
            <a:avLst/>
          </a:prstGeom>
        </p:spPr>
        <p:style>
          <a:lnRef idx="1">
            <a:schemeClr val="accent6"/>
          </a:lnRef>
          <a:fillRef idx="2">
            <a:schemeClr val="accent6"/>
          </a:fillRef>
          <a:effectRef idx="1">
            <a:schemeClr val="accent6"/>
          </a:effectRef>
          <a:fontRef idx="minor">
            <a:schemeClr val="dk1"/>
          </a:fontRef>
        </p:style>
        <p:txBody>
          <a:bodyPr wrap="square" lIns="192000" tIns="144000" bIns="144000" rtlCol="0">
            <a:spAutoFit/>
          </a:bodyPr>
          <a:lstStyle/>
          <a:p>
            <a:pPr algn="l">
              <a:lnSpc>
                <a:spcPct val="150000"/>
              </a:lnSpc>
            </a:pP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一个稀疏矩阵采用压缩后，和直接采用二维数组存储相比会失去（  ）特性。</a:t>
            </a:r>
            <a:endPar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ct val="150000"/>
              </a:lnSpc>
            </a:pPr>
            <a:r>
              <a:rPr 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顺序存储</a:t>
            </a:r>
            <a:r>
              <a:rPr 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B.</a:t>
            </a:r>
            <a:r>
              <a:rPr lang="zh-CN" alt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随机存取</a:t>
            </a:r>
            <a:r>
              <a:rPr lang="en-US"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endParaRPr 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a:p>
            <a:pPr algn="l">
              <a:lnSpc>
                <a:spcPct val="150000"/>
              </a:lnSpc>
            </a:pPr>
            <a:r>
              <a:rPr 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C.</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输入输出</a:t>
            </a:r>
            <a:r>
              <a:rPr 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			D.</a:t>
            </a:r>
            <a:r>
              <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以上都不对</a:t>
            </a:r>
            <a:endParaRPr lang="zh-CN" altLang="en-US" sz="2665"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grpSp>
        <p:nvGrpSpPr>
          <p:cNvPr id="39" name="组合 7"/>
          <p:cNvGrpSpPr/>
          <p:nvPr/>
        </p:nvGrpSpPr>
        <p:grpSpPr>
          <a:xfrm>
            <a:off x="1370330" y="1696085"/>
            <a:ext cx="936625" cy="898525"/>
            <a:chOff x="5703182" y="3835411"/>
            <a:chExt cx="1238250" cy="1236663"/>
          </a:xfrm>
        </p:grpSpPr>
        <p:grpSp>
          <p:nvGrpSpPr>
            <p:cNvPr id="40" name="Group 19"/>
            <p:cNvGrpSpPr/>
            <p:nvPr/>
          </p:nvGrpSpPr>
          <p:grpSpPr bwMode="auto">
            <a:xfrm>
              <a:off x="5703182" y="3835411"/>
              <a:ext cx="1238250" cy="1236663"/>
              <a:chOff x="810" y="845"/>
              <a:chExt cx="827" cy="826"/>
            </a:xfrm>
          </p:grpSpPr>
          <p:sp>
            <p:nvSpPr>
              <p:cNvPr id="45" name="Oval 20"/>
              <p:cNvSpPr>
                <a:spLocks noChangeArrowheads="1"/>
              </p:cNvSpPr>
              <p:nvPr/>
            </p:nvSpPr>
            <p:spPr bwMode="gray">
              <a:xfrm>
                <a:off x="810" y="845"/>
                <a:ext cx="827" cy="826"/>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3200">
                  <a:latin typeface="Calibri" panose="020F0502020204030204" charset="0"/>
                  <a:ea typeface="方正楷体_GB2312" panose="02000000000000000000" charset="-122"/>
                  <a:cs typeface="Arial" panose="020B0604020202020204" pitchFamily="34" charset="0"/>
                </a:endParaRPr>
              </a:p>
            </p:txBody>
          </p:sp>
          <p:sp>
            <p:nvSpPr>
              <p:cNvPr id="46" name="Oval 21"/>
              <p:cNvSpPr>
                <a:spLocks noChangeArrowheads="1"/>
              </p:cNvSpPr>
              <p:nvPr/>
            </p:nvSpPr>
            <p:spPr bwMode="gray">
              <a:xfrm>
                <a:off x="836" y="879"/>
                <a:ext cx="758" cy="758"/>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3200">
                  <a:latin typeface="Calibri" panose="020F0502020204030204" charset="0"/>
                  <a:ea typeface="方正楷体_GB2312" panose="02000000000000000000" charset="-122"/>
                  <a:cs typeface="Arial" panose="020B0604020202020204" pitchFamily="34" charset="0"/>
                </a:endParaRPr>
              </a:p>
            </p:txBody>
          </p:sp>
          <p:sp>
            <p:nvSpPr>
              <p:cNvPr id="47" name="Oval 22"/>
              <p:cNvSpPr>
                <a:spLocks noChangeArrowheads="1"/>
              </p:cNvSpPr>
              <p:nvPr/>
            </p:nvSpPr>
            <p:spPr bwMode="gray">
              <a:xfrm>
                <a:off x="870" y="915"/>
                <a:ext cx="690" cy="690"/>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p>
                <a:endParaRPr lang="zh-CN" altLang="zh-CN" sz="3200">
                  <a:latin typeface="Calibri" panose="020F0502020204030204" charset="0"/>
                  <a:ea typeface="方正楷体_GB2312" panose="02000000000000000000" charset="-122"/>
                  <a:cs typeface="Arial" panose="020B0604020202020204" pitchFamily="34" charset="0"/>
                </a:endParaRPr>
              </a:p>
            </p:txBody>
          </p:sp>
        </p:grpSp>
        <p:sp>
          <p:nvSpPr>
            <p:cNvPr id="44" name="Text Box 23"/>
            <p:cNvSpPr txBox="1">
              <a:spLocks noChangeArrowheads="1"/>
            </p:cNvSpPr>
            <p:nvPr/>
          </p:nvSpPr>
          <p:spPr bwMode="gray">
            <a:xfrm>
              <a:off x="5762641" y="4187454"/>
              <a:ext cx="1082674" cy="578566"/>
            </a:xfrm>
            <a:prstGeom prst="rect">
              <a:avLst/>
            </a:prstGeom>
            <a:solidFill>
              <a:srgbClr val="000000">
                <a:alpha val="0"/>
              </a:srgbClr>
            </a:solidFill>
            <a:ln>
              <a:solidFill>
                <a:srgbClr val="000000">
                  <a:alpha val="0"/>
                </a:srgbClr>
              </a:solidFill>
            </a:ln>
          </p:spPr>
          <p:style>
            <a:lnRef idx="1">
              <a:schemeClr val="accent6"/>
            </a:lnRef>
            <a:fillRef idx="2">
              <a:schemeClr val="accent6"/>
            </a:fillRef>
            <a:effectRef idx="1">
              <a:schemeClr val="accent6"/>
            </a:effectRef>
            <a:fontRef idx="minor">
              <a:schemeClr val="dk1"/>
            </a:fontRef>
          </p:style>
          <p:txBody>
            <a:bodyPr>
              <a:spAutoFit/>
            </a:bodyPr>
            <a:p>
              <a:pPr algn="ctr">
                <a:spcBef>
                  <a:spcPct val="50000"/>
                </a:spcBef>
              </a:pPr>
              <a:r>
                <a:rPr lang="zh-CN" altLang="en-US" sz="2135"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135"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02" name="Rectangle 7" descr="信纸">
            <a:hlinkClick r:id="" action="ppaction://hlinkshowjump?jump=nextslide"/>
          </p:cNvPr>
          <p:cNvSpPr>
            <a:spLocks noChangeArrowheads="1"/>
          </p:cNvSpPr>
          <p:nvPr/>
        </p:nvSpPr>
        <p:spPr bwMode="auto">
          <a:xfrm>
            <a:off x="1148715" y="926465"/>
            <a:ext cx="5024755"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6.2.2 稀疏矩阵的十字链表表示</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TextBox 3"/>
          <p:cNvSpPr txBox="1"/>
          <p:nvPr/>
        </p:nvSpPr>
        <p:spPr>
          <a:xfrm>
            <a:off x="1148715" y="11620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6.2 </a:t>
            </a:r>
            <a:r>
              <a:rPr lang="en-US"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稀疏矩</a:t>
            </a:r>
            <a:r>
              <a:rPr lang="zh-CN"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阵</a:t>
            </a: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 </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73200" y="908685"/>
            <a:ext cx="9245600" cy="5200650"/>
          </a:xfrm>
          <a:prstGeom prst="rect">
            <a:avLst/>
          </a:prstGeom>
        </p:spPr>
      </p:pic>
      <p:sp>
        <p:nvSpPr>
          <p:cNvPr id="3" name="文本框 2"/>
          <p:cNvSpPr txBox="1"/>
          <p:nvPr/>
        </p:nvSpPr>
        <p:spPr>
          <a:xfrm>
            <a:off x="383540" y="6263217"/>
            <a:ext cx="11664527" cy="460375"/>
          </a:xfrm>
          <a:prstGeom prst="rect">
            <a:avLst/>
          </a:prstGeom>
          <a:noFill/>
        </p:spPr>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本课件版权归清华大学出版社所有，仅提供教师教学使用，其他用途一律视为侵权</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bomb.wav"/>
                                        </p:tgtEl>
                                      </p:cMediaNode>
                                    </p:audio>
                                  </p:sub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subTnLst>
                                    <p:audio>
                                      <p:cMediaNode>
                                        <p:cTn display="0" masterRel="sameClick">
                                          <p:stCondLst>
                                            <p:cond evt="begin" delay="0">
                                              <p:tn val="11"/>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83574" y="1483900"/>
            <a:ext cx="11525331" cy="911860"/>
          </a:xfrm>
          <a:prstGeom prst="rect">
            <a:avLst/>
          </a:prstGeom>
          <a:noFill/>
        </p:spPr>
        <p:txBody>
          <a:bodyPr wrap="square" rtlCol="0">
            <a:spAutoFit/>
          </a:bodyPr>
          <a:lstStyle/>
          <a:p>
            <a:pPr marL="457200" indent="-457200" algn="l">
              <a:lnSpc>
                <a:spcPts val="3200"/>
              </a:lnSpc>
              <a:buBlip>
                <a:blip r:embed="rId1"/>
              </a:buBlip>
            </a:pPr>
            <a:r>
              <a:rPr lang="zh-CN"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几乎所有的计算机高级语言都实现了数组数据结构，并称之为</a:t>
            </a:r>
            <a:r>
              <a:rPr lang="zh-CN" altLang="zh-CN"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数组类型</a:t>
            </a:r>
            <a:r>
              <a:rPr lang="zh-CN"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mtClean="0">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200"/>
              </a:lnSpc>
              <a:buBlip>
                <a:blip r:embed="rId1"/>
              </a:buBlip>
            </a:pPr>
            <a:r>
              <a:rPr lang="zh-CN"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以</a:t>
            </a:r>
            <a:r>
              <a:rPr lang="en-US"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C/C++</a:t>
            </a:r>
            <a:r>
              <a:rPr lang="zh-CN"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语言为例，其中数组数据类型具有以下性质：</a:t>
            </a:r>
            <a:endParaRPr lang="zh-CN" altLang="zh-CN"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983615" y="2780030"/>
            <a:ext cx="10608310" cy="254381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92000" tIns="144000" bIns="144000" rtlCol="0">
            <a:spAutoFit/>
          </a:bodyPr>
          <a:lstStyle/>
          <a:p>
            <a:pPr marL="342900" indent="-342900" algn="l">
              <a:lnSpc>
                <a:spcPts val="2800"/>
              </a:lnSpc>
              <a:spcBef>
                <a:spcPts val="1200"/>
              </a:spcBef>
              <a:buBlip>
                <a:blip r:embed="rId2"/>
              </a:buBlip>
            </a:pPr>
            <a:r>
              <a:rPr lang="zh-CN" altLang="zh-CN" sz="2665" smtClean="0">
                <a:latin typeface="微软雅黑" panose="020B0503020204020204" pitchFamily="34" charset="-122"/>
                <a:ea typeface="微软雅黑" panose="020B0503020204020204" pitchFamily="34" charset="-122"/>
                <a:cs typeface="Consolas" panose="020B0609020204030204" pitchFamily="49" charset="0"/>
              </a:rPr>
              <a:t>数组中的</a:t>
            </a:r>
            <a:r>
              <a:rPr lang="zh-CN" altLang="zh-CN"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数据元素数目固定</a:t>
            </a:r>
            <a:r>
              <a:rPr lang="zh-CN" altLang="zh-CN" sz="2665" smtClean="0">
                <a:latin typeface="微软雅黑" panose="020B0503020204020204" pitchFamily="34" charset="-122"/>
                <a:ea typeface="微软雅黑" panose="020B0503020204020204" pitchFamily="34" charset="-122"/>
                <a:cs typeface="Consolas" panose="020B0609020204030204" pitchFamily="49" charset="0"/>
              </a:rPr>
              <a:t>。一旦定义了一个数组，其数据元素数目不再有增减的变化。</a:t>
            </a:r>
            <a:endParaRPr lang="zh-CN" altLang="zh-CN" sz="2665" smtClean="0">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2"/>
              </a:buBlip>
            </a:pPr>
            <a:r>
              <a:rPr lang="zh-CN" altLang="zh-CN" sz="2665" smtClean="0">
                <a:latin typeface="微软雅黑" panose="020B0503020204020204" pitchFamily="34" charset="-122"/>
                <a:ea typeface="微软雅黑" panose="020B0503020204020204" pitchFamily="34" charset="-122"/>
                <a:cs typeface="Consolas" panose="020B0609020204030204" pitchFamily="49" charset="0"/>
              </a:rPr>
              <a:t>数组中的数据元素具有</a:t>
            </a:r>
            <a:r>
              <a:rPr lang="zh-CN" altLang="zh-CN"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相同的数据类型</a:t>
            </a:r>
            <a:r>
              <a:rPr lang="zh-CN" altLang="zh-CN" sz="2665" smtClean="0">
                <a:latin typeface="微软雅黑" panose="020B0503020204020204" pitchFamily="34" charset="-122"/>
                <a:ea typeface="微软雅黑" panose="020B0503020204020204" pitchFamily="34" charset="-122"/>
                <a:cs typeface="Consolas" panose="020B0609020204030204" pitchFamily="49" charset="0"/>
              </a:rPr>
              <a:t>。</a:t>
            </a:r>
            <a:endParaRPr lang="zh-CN" altLang="zh-CN" sz="2665" smtClean="0">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2"/>
              </a:buBlip>
            </a:pPr>
            <a:r>
              <a:rPr lang="zh-CN" altLang="zh-CN" sz="2665" smtClean="0">
                <a:latin typeface="微软雅黑" panose="020B0503020204020204" pitchFamily="34" charset="-122"/>
                <a:ea typeface="微软雅黑" panose="020B0503020204020204" pitchFamily="34" charset="-122"/>
                <a:cs typeface="Consolas" panose="020B0609020204030204" pitchFamily="49" charset="0"/>
              </a:rPr>
              <a:t>数组中的每个数据元素都和一组</a:t>
            </a:r>
            <a:r>
              <a:rPr lang="zh-CN" altLang="zh-CN"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唯一的下标</a:t>
            </a:r>
            <a:r>
              <a:rPr lang="zh-CN" altLang="zh-CN" sz="2665" smtClean="0">
                <a:latin typeface="微软雅黑" panose="020B0503020204020204" pitchFamily="34" charset="-122"/>
                <a:ea typeface="微软雅黑" panose="020B0503020204020204" pitchFamily="34" charset="-122"/>
                <a:cs typeface="Consolas" panose="020B0609020204030204" pitchFamily="49" charset="0"/>
              </a:rPr>
              <a:t>对应。</a:t>
            </a:r>
            <a:endParaRPr lang="zh-CN" altLang="zh-CN" sz="2665" smtClean="0">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2800"/>
              </a:lnSpc>
              <a:spcBef>
                <a:spcPts val="1200"/>
              </a:spcBef>
              <a:buBlip>
                <a:blip r:embed="rId2"/>
              </a:buBlip>
            </a:pPr>
            <a:r>
              <a:rPr lang="zh-CN" altLang="zh-CN" sz="2665" smtClean="0">
                <a:latin typeface="微软雅黑" panose="020B0503020204020204" pitchFamily="34" charset="-122"/>
                <a:ea typeface="微软雅黑" panose="020B0503020204020204" pitchFamily="34" charset="-122"/>
                <a:cs typeface="Consolas" panose="020B0609020204030204" pitchFamily="49" charset="0"/>
              </a:rPr>
              <a:t>数组是一种</a:t>
            </a:r>
            <a:r>
              <a:rPr lang="zh-CN" altLang="zh-CN"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随机存储结构</a:t>
            </a:r>
            <a:r>
              <a:rPr lang="zh-CN" altLang="zh-CN" sz="2665" smtClean="0">
                <a:latin typeface="微软雅黑" panose="020B0503020204020204" pitchFamily="34" charset="-122"/>
                <a:ea typeface="微软雅黑" panose="020B0503020204020204" pitchFamily="34" charset="-122"/>
                <a:cs typeface="Consolas" panose="020B0609020204030204" pitchFamily="49" charset="0"/>
              </a:rPr>
              <a:t>。可随机存取数组中的任意数据元素。</a:t>
            </a:r>
            <a:endParaRPr lang="zh-CN" altLang="en-US" sz="2665">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Rectangle 7" descr="信纸">
            <a:hlinkClick r:id="" action="ppaction://hlinkshowjump?jump=nextslide"/>
          </p:cNvPr>
          <p:cNvSpPr>
            <a:spLocks noChangeArrowheads="1"/>
          </p:cNvSpPr>
          <p:nvPr/>
        </p:nvSpPr>
        <p:spPr bwMode="auto">
          <a:xfrm>
            <a:off x="1148715" y="855980"/>
            <a:ext cx="3832860"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6.1.1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数组的基本概念</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3467" y="1626658"/>
            <a:ext cx="11096413" cy="3938270"/>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2800"/>
              </a:lnSpc>
              <a:spcBef>
                <a:spcPts val="1200"/>
              </a:spcBef>
            </a:pPr>
            <a:r>
              <a:rPr lang="en-US" altLang="zh-CN" sz="2665" smtClean="0">
                <a:latin typeface="微软雅黑" panose="020B0503020204020204" pitchFamily="34" charset="-122"/>
                <a:ea typeface="微软雅黑" panose="020B0503020204020204" pitchFamily="34" charset="-122"/>
                <a:cs typeface="Consolas" panose="020B0609020204030204" pitchFamily="49" charset="0"/>
              </a:rPr>
              <a:t>  </a:t>
            </a:r>
            <a:r>
              <a:rPr lang="zh-CN"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【例</a:t>
            </a:r>
            <a:r>
              <a:rPr lang="en-US"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6.1</a:t>
            </a:r>
            <a:r>
              <a:rPr lang="zh-CN"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利用数组求解</a:t>
            </a:r>
            <a:r>
              <a:rPr lang="zh-CN" altLang="zh-CN" sz="2665"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约瑟夫问题</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：设有</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个人站成一圈，其编号从</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。从编号为</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的人开始按顺时针方向“</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…”循环报数，数到</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的人出列，然后从出列者的下一个人重新开始报数，数到</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的人又出列，如此重复进行，直到</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个人都出列为止。要求输出这</a:t>
            </a:r>
            <a:r>
              <a:rPr lang="en-US" altLang="zh-CN" sz="2665" i="1"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个人的出列顺序。</a:t>
            </a:r>
            <a:endPar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1200"/>
              </a:spcBef>
            </a:pP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例如，有</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8</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个人的初始序列为</a:t>
            </a:r>
            <a:endPar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1200"/>
              </a:spcBef>
            </a:pPr>
            <a:r>
              <a:rPr lang="en-US" altLang="zh-CN" sz="2665"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665" smtClean="0">
                <a:solidFill>
                  <a:srgbClr val="C00000"/>
                </a:solidFill>
                <a:latin typeface="微软雅黑" panose="020B0503020204020204" pitchFamily="34" charset="-122"/>
                <a:ea typeface="微软雅黑" panose="020B0503020204020204" pitchFamily="34" charset="-122"/>
                <a:cs typeface="Clarendon Lt BT" panose="02040604040505020204" charset="0"/>
              </a:rPr>
              <a:t> 1  2  3  4  5  6  7  8</a:t>
            </a:r>
            <a:endParaRPr lang="zh-CN" altLang="zh-CN" sz="2665"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1200"/>
              </a:spcBef>
            </a:pPr>
            <a:r>
              <a:rPr lang="en-US" altLang="zh-CN" sz="2665" smtClean="0">
                <a:latin typeface="微软雅黑" panose="020B0503020204020204" pitchFamily="34" charset="-122"/>
                <a:ea typeface="微软雅黑" panose="020B0503020204020204" pitchFamily="34" charset="-122"/>
                <a:cs typeface="Consolas" panose="020B0609020204030204" pitchFamily="49" charset="0"/>
              </a:rPr>
              <a:t>    </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m=4</a:t>
            </a:r>
            <a:r>
              <a:rPr lang="zh-CN" altLang="zh-CN" sz="2665" smtClean="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时，出列顺序为</a:t>
            </a:r>
            <a:endParaRPr lang="zh-CN" altLang="zh-CN" sz="2665" smtClean="0">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1200"/>
              </a:spcBef>
            </a:pPr>
            <a:r>
              <a:rPr lang="en-US" altLang="zh-CN" sz="2665" smtClean="0">
                <a:latin typeface="微软雅黑" panose="020B0503020204020204" pitchFamily="34" charset="-122"/>
                <a:ea typeface="微软雅黑" panose="020B0503020204020204" pitchFamily="34" charset="-122"/>
                <a:cs typeface="Consolas" panose="020B0609020204030204" pitchFamily="49" charset="0"/>
              </a:rPr>
              <a:t>     </a:t>
            </a:r>
            <a:r>
              <a:rPr lang="en-US" altLang="zh-CN" sz="2665" smtClean="0">
                <a:solidFill>
                  <a:schemeClr val="accent3">
                    <a:lumMod val="50000"/>
                  </a:schemeClr>
                </a:solidFill>
                <a:latin typeface="微软雅黑" panose="020B0503020204020204" pitchFamily="34" charset="-122"/>
                <a:ea typeface="微软雅黑" panose="020B0503020204020204" pitchFamily="34" charset="-122"/>
                <a:cs typeface="Consolas" panose="020B0609020204030204" pitchFamily="49" charset="0"/>
              </a:rPr>
              <a:t> 4  8  5  2  1  3  7  6</a:t>
            </a:r>
            <a:endParaRPr lang="en-US" altLang="zh-CN" sz="2665" smtClean="0">
              <a:solidFill>
                <a:schemeClr val="accent3">
                  <a:lumMod val="50000"/>
                </a:schemeClr>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Rectangle 7" descr="信纸">
            <a:hlinkClick r:id="" action="ppaction://hlinkshowjump?jump=nextslide"/>
          </p:cNvPr>
          <p:cNvSpPr>
            <a:spLocks noChangeArrowheads="1"/>
          </p:cNvSpPr>
          <p:nvPr/>
        </p:nvSpPr>
        <p:spPr bwMode="auto">
          <a:xfrm>
            <a:off x="1148715" y="855980"/>
            <a:ext cx="3832860"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6.1.1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数组的基本概念</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pic>
        <p:nvPicPr>
          <p:cNvPr id="6" name="图片 5" descr="卡通人物&#10;&#10;中度可信度描述已自动生成"/>
          <p:cNvPicPr>
            <a:picLocks noChangeAspect="1"/>
          </p:cNvPicPr>
          <p:nvPr>
            <p:custDataLst>
              <p:tags r:id="rId1"/>
            </p:custDataLst>
          </p:nvPr>
        </p:nvPicPr>
        <p:blipFill>
          <a:blip r:embed="rId2" cstate="print">
            <a:alphaModFix amt="70000"/>
            <a:extLst>
              <a:ext uri="{28A0092B-C50C-407E-A947-70E740481C1C}">
                <a14:useLocalDpi xmlns:a14="http://schemas.microsoft.com/office/drawing/2010/main" val="0"/>
              </a:ext>
            </a:extLst>
          </a:blip>
          <a:stretch>
            <a:fillRect/>
          </a:stretch>
        </p:blipFill>
        <p:spPr>
          <a:xfrm>
            <a:off x="5951855" y="3140710"/>
            <a:ext cx="2879090" cy="2879090"/>
          </a:xfrm>
          <a:prstGeom prst="rect">
            <a:avLst/>
          </a:prstGeom>
        </p:spPr>
      </p:pic>
      <p:sp>
        <p:nvSpPr>
          <p:cNvPr id="7"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88017" y="1440815"/>
            <a:ext cx="11336020" cy="5615305"/>
          </a:xfrm>
          <a:prstGeom prst="rect">
            <a:avLst/>
          </a:prstGeom>
          <a:noFill/>
          <a:ln>
            <a:noFill/>
          </a:ln>
          <a:effectLst>
            <a:outerShdw blurRad="317500" dist="38100" dir="4020000" algn="tl" rotWithShape="0">
              <a:prstClr val="black">
                <a:alpha val="33000"/>
              </a:prst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bg1">
                    <a:lumMod val="95000"/>
                  </a:schemeClr>
                </a:solidFill>
              </a14:hiddenFill>
            </a:ext>
          </a:extLst>
        </p:spPr>
        <p:style>
          <a:lnRef idx="2">
            <a:schemeClr val="accent5"/>
          </a:lnRef>
          <a:fillRef idx="1">
            <a:schemeClr val="lt1"/>
          </a:fillRef>
          <a:effectRef idx="0">
            <a:schemeClr val="accent5"/>
          </a:effectRef>
          <a:fontRef idx="minor">
            <a:schemeClr val="dk1"/>
          </a:fontRef>
        </p:style>
        <p:txBody>
          <a:bodyPr wrap="square" lIns="240000" tIns="192000" bIns="192000" rtlCol="0">
            <a:spAutoFit/>
          </a:bodyPr>
          <a:lstStyle/>
          <a:p>
            <a:pPr algn="l">
              <a:spcBef>
                <a:spcPts val="600"/>
              </a:spcBef>
            </a:pP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void</a:t>
            </a: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rgbClr val="C00000"/>
                </a:solidFill>
                <a:effectLst/>
                <a:latin typeface="微软雅黑" panose="020B0503020204020204" pitchFamily="34" charset="-122"/>
                <a:ea typeface="微软雅黑" panose="020B0503020204020204" pitchFamily="34" charset="-122"/>
                <a:cs typeface="楷体" panose="02010609060101010101" pitchFamily="49" charset="-122"/>
              </a:rPr>
              <a:t>josephus(</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int n,int m)</a:t>
            </a:r>
            <a:endPar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  int p[MaxSize];</a:t>
            </a:r>
            <a:endPar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int i,j,t;</a:t>
            </a:r>
            <a:endParaRPr lang="zh-CN"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 for (i=0;i&lt;n;i++)</a:t>
            </a: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a:t>
            </a:r>
            <a:r>
              <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构</a:t>
            </a:r>
            <a:r>
              <a:rPr kumimoji="1" lang="en-US" altLang="zh-CN" sz="1800">
                <a:solidFill>
                  <a:srgbClr val="002060"/>
                </a:solidFill>
                <a:effectLst/>
                <a:latin typeface="微软雅黑" panose="020B0503020204020204" pitchFamily="34" charset="-122"/>
                <a:ea typeface="微软雅黑" panose="020B0503020204020204" pitchFamily="34" charset="-122"/>
                <a:cs typeface="Consolas" panose="020B0609020204030204" pitchFamily="49" charset="0"/>
              </a:rPr>
              <a:t>建初始序列（1，2，…，n）</a:t>
            </a:r>
            <a:endParaRPr kumimoji="1" lang="en-US" altLang="zh-CN" sz="1800">
              <a:solidFill>
                <a:srgbClr val="002060"/>
              </a:solidFill>
              <a:effectLst/>
              <a:latin typeface="微软雅黑" panose="020B0503020204020204" pitchFamily="34" charset="-122"/>
              <a:ea typeface="微软雅黑" panose="020B0503020204020204" pitchFamily="34" charset="-122"/>
              <a:cs typeface="Consolas" panose="020B0609020204030204" pitchFamily="49" charset="0"/>
            </a:endParaRPr>
          </a:p>
          <a:p>
            <a:pPr algn="l">
              <a:spcBef>
                <a:spcPts val="600"/>
              </a:spcBef>
            </a:pP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 p[i]=i+1;</a:t>
            </a:r>
            <a:endParaRPr lang="zh-CN"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t=0;	</a:t>
            </a: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a:t>
            </a:r>
            <a:r>
              <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首次报数的起始位置</a:t>
            </a:r>
            <a:endPar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 printf("</a:t>
            </a:r>
            <a:r>
              <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出列顺序</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a:t>
            </a:r>
            <a:endPar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   for (i=n;i&gt;=1;i--)</a:t>
            </a: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//i</a:t>
            </a:r>
            <a:r>
              <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为数组</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p</a:t>
            </a:r>
            <a:r>
              <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中当前的人数，出列一次，人数减</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1</a:t>
            </a:r>
            <a:endPar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a:t>
            </a: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rgbClr val="C00000"/>
                </a:solidFill>
                <a:effectLst/>
                <a:latin typeface="微软雅黑" panose="020B0503020204020204" pitchFamily="34" charset="-122"/>
                <a:ea typeface="微软雅黑" panose="020B0503020204020204" pitchFamily="34" charset="-122"/>
                <a:cs typeface="楷体" panose="02010609060101010101" pitchFamily="49" charset="-122"/>
              </a:rPr>
              <a:t>t=(t+m-1)%i;</a:t>
            </a: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//t为出列者的编号</a:t>
            </a:r>
            <a:endParaRPr lang="zh-CN" altLang="zh-CN" sz="1800" smtClean="0">
              <a:solidFill>
                <a:srgbClr val="00B0F0"/>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  printf("%d ",p[t]);	//编号为t的元素出列</a:t>
            </a:r>
            <a:endParaRPr lang="zh-CN" altLang="zh-CN" sz="1800" smtClean="0">
              <a:solidFill>
                <a:srgbClr val="00B0F0"/>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 for (j=t+1;j&lt;=i-1;j++)</a:t>
            </a: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//后面的元素前移一个位置</a:t>
            </a:r>
            <a:endParaRPr lang="zh-CN" altLang="zh-CN" sz="1800" smtClean="0">
              <a:solidFill>
                <a:srgbClr val="00B0F0"/>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rPr>
              <a:t>        </a:t>
            </a: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p[j-1]=p[j];</a:t>
            </a:r>
            <a:endParaRPr lang="zh-CN" altLang="zh-CN" sz="1800" smtClean="0">
              <a:solidFill>
                <a:srgbClr val="0000FF"/>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   }</a:t>
            </a:r>
            <a:endPar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   printf("\n");</a:t>
            </a:r>
            <a:endParaRPr lang="zh-CN"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endParaRPr>
          </a:p>
          <a:p>
            <a:pPr algn="l">
              <a:spcBef>
                <a:spcPts val="600"/>
              </a:spcBef>
            </a:pPr>
            <a:r>
              <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rPr>
              <a:t>}</a:t>
            </a:r>
            <a:endParaRPr lang="en-US" altLang="zh-CN" sz="1800" smtClean="0">
              <a:solidFill>
                <a:schemeClr val="tx2">
                  <a:lumMod val="50000"/>
                </a:schemeClr>
              </a:solidFill>
              <a:effectLst/>
              <a:latin typeface="微软雅黑" panose="020B0503020204020204" pitchFamily="34" charset="-122"/>
              <a:ea typeface="微软雅黑" panose="020B0503020204020204" pitchFamily="34" charset="-122"/>
              <a:cs typeface="楷体" panose="02010609060101010101" pitchFamily="49" charset="-122"/>
            </a:endParaRPr>
          </a:p>
        </p:txBody>
      </p:sp>
      <p:sp>
        <p:nvSpPr>
          <p:cNvPr id="4" name="TextBox 3"/>
          <p:cNvSpPr txBox="1"/>
          <p:nvPr/>
        </p:nvSpPr>
        <p:spPr>
          <a:xfrm>
            <a:off x="1558674" y="980412"/>
            <a:ext cx="8763061" cy="460375"/>
          </a:xfrm>
          <a:prstGeom prst="rect">
            <a:avLst/>
          </a:prstGeom>
          <a:noFill/>
        </p:spPr>
        <p:txBody>
          <a:bodyPr wrap="square" rtlCol="0">
            <a:spAutoFit/>
          </a:bodyPr>
          <a:lstStyle/>
          <a:p>
            <a:pPr algn="l"/>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用一维数组</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p[0..</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 </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存放</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zh-CN" altLang="en-US"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个人</a:t>
            </a:r>
            <a:r>
              <a:rPr lang="zh-CN"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1</a:t>
            </a:r>
            <a:r>
              <a:rPr lang="zh-CN"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2</a:t>
            </a:r>
            <a:r>
              <a:rPr lang="zh-CN"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r>
              <a:rPr lang="en-US" altLang="zh-CN" i="1"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n</a:t>
            </a:r>
            <a:r>
              <a:rPr lang="zh-CN"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zh-CN" smtClean="0">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33500" y="2417233"/>
            <a:ext cx="10399607" cy="203073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92000" tIns="144000" bIns="144000" rtlCol="0">
            <a:spAutoFit/>
          </a:bodyPr>
          <a:lstStyle/>
          <a:p>
            <a:pPr marL="342900" indent="-342900" algn="l">
              <a:lnSpc>
                <a:spcPts val="2800"/>
              </a:lnSpc>
              <a:spcBef>
                <a:spcPts val="1200"/>
              </a:spcBef>
              <a:buBlip>
                <a:blip r:embed="rId1"/>
              </a:buBlip>
            </a:pPr>
            <a:r>
              <a:rPr lang="zh-CN" altLang="zh-CN" sz="2665" smtClean="0">
                <a:latin typeface="微软雅黑" panose="020B0503020204020204" pitchFamily="34" charset="-122"/>
                <a:ea typeface="微软雅黑" panose="020B0503020204020204" pitchFamily="34" charset="-122"/>
                <a:cs typeface="楷体" panose="02010609060101010101" pitchFamily="49" charset="-122"/>
              </a:rPr>
              <a:t>本章的数组是作为一种数据结构讨论的</a:t>
            </a:r>
            <a:r>
              <a:rPr lang="zh-CN" altLang="en-US" sz="2665" smtClean="0">
                <a:latin typeface="微软雅黑" panose="020B0503020204020204" pitchFamily="34" charset="-122"/>
                <a:ea typeface="微软雅黑" panose="020B0503020204020204" pitchFamily="34" charset="-122"/>
                <a:cs typeface="楷体" panose="02010609060101010101" pitchFamily="49" charset="-122"/>
              </a:rPr>
              <a:t>。</a:t>
            </a:r>
            <a:endParaRPr lang="en-US" altLang="zh-CN" sz="2665" smtClean="0">
              <a:latin typeface="微软雅黑" panose="020B0503020204020204" pitchFamily="34" charset="-122"/>
              <a:ea typeface="微软雅黑" panose="020B0503020204020204" pitchFamily="34" charset="-122"/>
              <a:cs typeface="楷体" panose="02010609060101010101" pitchFamily="49" charset="-122"/>
            </a:endParaRPr>
          </a:p>
          <a:p>
            <a:pPr marL="342900" indent="-342900" algn="l">
              <a:lnSpc>
                <a:spcPts val="2800"/>
              </a:lnSpc>
              <a:spcBef>
                <a:spcPts val="1200"/>
              </a:spcBef>
              <a:buBlip>
                <a:blip r:embed="rId1"/>
              </a:buBlip>
            </a:pPr>
            <a:r>
              <a:rPr lang="zh-CN" altLang="zh-CN" sz="2665" smtClean="0">
                <a:latin typeface="微软雅黑" panose="020B0503020204020204" pitchFamily="34" charset="-122"/>
                <a:ea typeface="微软雅黑" panose="020B0503020204020204" pitchFamily="34" charset="-122"/>
                <a:cs typeface="楷体" panose="02010609060101010101" pitchFamily="49" charset="-122"/>
              </a:rPr>
              <a:t>而</a:t>
            </a:r>
            <a:r>
              <a:rPr lang="en-US" altLang="zh-CN" sz="2665" smtClean="0">
                <a:latin typeface="微软雅黑" panose="020B0503020204020204" pitchFamily="34" charset="-122"/>
                <a:ea typeface="微软雅黑" panose="020B0503020204020204" pitchFamily="34" charset="-122"/>
                <a:cs typeface="楷体" panose="02010609060101010101" pitchFamily="49" charset="-122"/>
              </a:rPr>
              <a:t>C/C++</a:t>
            </a:r>
            <a:r>
              <a:rPr lang="zh-CN" altLang="zh-CN" sz="2665" smtClean="0">
                <a:latin typeface="微软雅黑" panose="020B0503020204020204" pitchFamily="34" charset="-122"/>
                <a:ea typeface="微软雅黑" panose="020B0503020204020204" pitchFamily="34" charset="-122"/>
                <a:cs typeface="楷体" panose="02010609060101010101" pitchFamily="49" charset="-122"/>
              </a:rPr>
              <a:t>中的数组是一种数据类型</a:t>
            </a:r>
            <a:r>
              <a:rPr lang="zh-CN" altLang="en-US" sz="2665" smtClean="0">
                <a:latin typeface="微软雅黑" panose="020B0503020204020204" pitchFamily="34" charset="-122"/>
                <a:ea typeface="微软雅黑" panose="020B0503020204020204" pitchFamily="34" charset="-122"/>
                <a:cs typeface="楷体" panose="02010609060101010101" pitchFamily="49" charset="-122"/>
              </a:rPr>
              <a:t>。</a:t>
            </a:r>
            <a:endParaRPr lang="en-US" altLang="zh-CN" sz="2665" smtClean="0">
              <a:latin typeface="微软雅黑" panose="020B0503020204020204" pitchFamily="34" charset="-122"/>
              <a:ea typeface="微软雅黑" panose="020B0503020204020204" pitchFamily="34" charset="-122"/>
              <a:cs typeface="楷体" panose="02010609060101010101" pitchFamily="49" charset="-122"/>
            </a:endParaRPr>
          </a:p>
          <a:p>
            <a:pPr marL="342900" indent="-342900" algn="l">
              <a:lnSpc>
                <a:spcPts val="2800"/>
              </a:lnSpc>
              <a:spcBef>
                <a:spcPts val="1200"/>
              </a:spcBef>
              <a:buBlip>
                <a:blip r:embed="rId1"/>
              </a:buBlip>
            </a:pPr>
            <a:r>
              <a:rPr lang="zh-CN" altLang="zh-CN" sz="2665" smtClean="0">
                <a:latin typeface="微软雅黑" panose="020B0503020204020204" pitchFamily="34" charset="-122"/>
                <a:ea typeface="微软雅黑" panose="020B0503020204020204" pitchFamily="34" charset="-122"/>
                <a:cs typeface="楷体" panose="02010609060101010101" pitchFamily="49" charset="-122"/>
              </a:rPr>
              <a:t>前者可以借助后者来存储，像线性表的顺序存储结构即顺序表就是借助一维数组这种数据类型来存储的。但两者</a:t>
            </a:r>
            <a:r>
              <a:rPr lang="zh-CN" altLang="zh-CN" sz="266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不能混淆</a:t>
            </a:r>
            <a:r>
              <a:rPr lang="zh-CN" altLang="zh-CN" sz="2665" smtClean="0">
                <a:latin typeface="微软雅黑" panose="020B0503020204020204" pitchFamily="34" charset="-122"/>
                <a:ea typeface="微软雅黑" panose="020B0503020204020204" pitchFamily="34" charset="-122"/>
                <a:cs typeface="楷体" panose="02010609060101010101" pitchFamily="49" charset="-122"/>
              </a:rPr>
              <a:t>。</a:t>
            </a:r>
            <a:endParaRPr lang="zh-CN" altLang="en-US" sz="2665">
              <a:latin typeface="微软雅黑" panose="020B0503020204020204" pitchFamily="34" charset="-122"/>
              <a:ea typeface="微软雅黑" panose="020B0503020204020204" pitchFamily="34" charset="-122"/>
              <a:cs typeface="楷体" panose="02010609060101010101" pitchFamily="49" charset="-122"/>
            </a:endParaRPr>
          </a:p>
        </p:txBody>
      </p:sp>
      <p:sp>
        <p:nvSpPr>
          <p:cNvPr id="4" name="TextBox 3"/>
          <p:cNvSpPr txBox="1"/>
          <p:nvPr/>
        </p:nvSpPr>
        <p:spPr>
          <a:xfrm>
            <a:off x="1415379" y="1484604"/>
            <a:ext cx="1905013" cy="542925"/>
          </a:xfrm>
          <a:prstGeom prst="rect">
            <a:avLst/>
          </a:prstGeom>
          <a:noFill/>
        </p:spPr>
        <p:txBody>
          <a:bodyPr wrap="square" rtlCol="0">
            <a:spAutoFit/>
          </a:bodyPr>
          <a:lstStyle/>
          <a:p>
            <a:pPr algn="l"/>
            <a:r>
              <a:rPr lang="zh-CN" altLang="zh-CN" sz="293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注</a:t>
            </a:r>
            <a:r>
              <a:rPr lang="en-US" altLang="zh-CN" sz="293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  </a:t>
            </a:r>
            <a:r>
              <a:rPr lang="zh-CN" altLang="zh-CN" sz="293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意</a:t>
            </a:r>
            <a:r>
              <a:rPr lang="zh-CN" altLang="en-US" sz="293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rPr>
              <a:t>：</a:t>
            </a:r>
            <a:endParaRPr lang="zh-CN" altLang="en-US" sz="2935" smtClean="0">
              <a:solidFill>
                <a:srgbClr val="C0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22" name="iconfont-1043-216814"/>
          <p:cNvSpPr/>
          <p:nvPr/>
        </p:nvSpPr>
        <p:spPr>
          <a:xfrm flipH="1">
            <a:off x="-24765" y="5265420"/>
            <a:ext cx="2992755" cy="1592580"/>
          </a:xfrm>
          <a:custGeom>
            <a:avLst/>
            <a:gdLst>
              <a:gd name="T0" fmla="*/ 16398 w 16398"/>
              <a:gd name="T1" fmla="*/ 9461 h 12800"/>
              <a:gd name="T2" fmla="*/ 13167 w 16398"/>
              <a:gd name="T3" fmla="*/ 9207 h 12800"/>
              <a:gd name="T4" fmla="*/ 11613 w 16398"/>
              <a:gd name="T5" fmla="*/ 10161 h 12800"/>
              <a:gd name="T6" fmla="*/ 16398 w 16398"/>
              <a:gd name="T7" fmla="*/ 7286 h 12800"/>
              <a:gd name="T8" fmla="*/ 11613 w 16398"/>
              <a:gd name="T9" fmla="*/ 7767 h 12800"/>
              <a:gd name="T10" fmla="*/ 13167 w 16398"/>
              <a:gd name="T11" fmla="*/ 7528 h 12800"/>
              <a:gd name="T12" fmla="*/ 16373 w 16398"/>
              <a:gd name="T13" fmla="*/ 5836 h 12800"/>
              <a:gd name="T14" fmla="*/ 11613 w 16398"/>
              <a:gd name="T15" fmla="*/ 7430 h 12800"/>
              <a:gd name="T16" fmla="*/ 16398 w 16398"/>
              <a:gd name="T17" fmla="*/ 5413 h 12800"/>
              <a:gd name="T18" fmla="*/ 13167 w 16398"/>
              <a:gd name="T19" fmla="*/ 5341 h 12800"/>
              <a:gd name="T20" fmla="*/ 13167 w 16398"/>
              <a:gd name="T21" fmla="*/ 6211 h 12800"/>
              <a:gd name="T22" fmla="*/ 9936 w 16398"/>
              <a:gd name="T23" fmla="*/ 3407 h 12800"/>
              <a:gd name="T24" fmla="*/ 11613 w 16398"/>
              <a:gd name="T25" fmla="*/ 4894 h 12800"/>
              <a:gd name="T26" fmla="*/ 16398 w 16398"/>
              <a:gd name="T27" fmla="*/ 4205 h 12800"/>
              <a:gd name="T28" fmla="*/ 13167 w 16398"/>
              <a:gd name="T29" fmla="*/ 4072 h 12800"/>
              <a:gd name="T30" fmla="*/ 9936 w 16398"/>
              <a:gd name="T31" fmla="*/ 2151 h 12800"/>
              <a:gd name="T32" fmla="*/ 16398 w 16398"/>
              <a:gd name="T33" fmla="*/ 2948 h 12800"/>
              <a:gd name="T34" fmla="*/ 13167 w 16398"/>
              <a:gd name="T35" fmla="*/ 2731 h 12800"/>
              <a:gd name="T36" fmla="*/ 9936 w 16398"/>
              <a:gd name="T37" fmla="*/ 1595 h 12800"/>
              <a:gd name="T38" fmla="*/ 16398 w 16398"/>
              <a:gd name="T39" fmla="*/ 797 h 12800"/>
              <a:gd name="T40" fmla="*/ 7981 w 16398"/>
              <a:gd name="T41" fmla="*/ 11807 h 12800"/>
              <a:gd name="T42" fmla="*/ 11171 w 16398"/>
              <a:gd name="T43" fmla="*/ 10085 h 12800"/>
              <a:gd name="T44" fmla="*/ 6862 w 16398"/>
              <a:gd name="T45" fmla="*/ 10970 h 12800"/>
              <a:gd name="T46" fmla="*/ 6862 w 16398"/>
              <a:gd name="T47" fmla="*/ 10363 h 12800"/>
              <a:gd name="T48" fmla="*/ 11212 w 16398"/>
              <a:gd name="T49" fmla="*/ 9632 h 12800"/>
              <a:gd name="T50" fmla="*/ 7981 w 16398"/>
              <a:gd name="T51" fmla="*/ 9414 h 12800"/>
              <a:gd name="T52" fmla="*/ 6862 w 16398"/>
              <a:gd name="T53" fmla="*/ 9870 h 12800"/>
              <a:gd name="T54" fmla="*/ 6862 w 16398"/>
              <a:gd name="T55" fmla="*/ 9027 h 12800"/>
              <a:gd name="T56" fmla="*/ 11212 w 16398"/>
              <a:gd name="T57" fmla="*/ 7481 h 12800"/>
              <a:gd name="T58" fmla="*/ 6848 w 16398"/>
              <a:gd name="T59" fmla="*/ 8035 h 12800"/>
              <a:gd name="T60" fmla="*/ 7981 w 16398"/>
              <a:gd name="T61" fmla="*/ 6889 h 12800"/>
              <a:gd name="T62" fmla="*/ 4750 w 16398"/>
              <a:gd name="T63" fmla="*/ 6961 h 12800"/>
              <a:gd name="T64" fmla="*/ 7981 w 16398"/>
              <a:gd name="T65" fmla="*/ 7759 h 12800"/>
              <a:gd name="T66" fmla="*/ 11208 w 16398"/>
              <a:gd name="T67" fmla="*/ 6128 h 12800"/>
              <a:gd name="T68" fmla="*/ 4750 w 16398"/>
              <a:gd name="T69" fmla="*/ 4956 h 12800"/>
              <a:gd name="T70" fmla="*/ 11212 w 16398"/>
              <a:gd name="T71" fmla="*/ 5753 h 12800"/>
              <a:gd name="T72" fmla="*/ 3231 w 16398"/>
              <a:gd name="T73" fmla="*/ 11748 h 12800"/>
              <a:gd name="T74" fmla="*/ 0 w 16398"/>
              <a:gd name="T75" fmla="*/ 12002 h 12800"/>
              <a:gd name="T76" fmla="*/ 6462 w 16398"/>
              <a:gd name="T77" fmla="*/ 11205 h 12800"/>
              <a:gd name="T78" fmla="*/ 3231 w 16398"/>
              <a:gd name="T79" fmla="*/ 10407 h 12800"/>
              <a:gd name="T80" fmla="*/ 0 w 16398"/>
              <a:gd name="T81" fmla="*/ 10625 h 12800"/>
              <a:gd name="T82" fmla="*/ 6462 w 16398"/>
              <a:gd name="T83" fmla="*/ 9827 h 12800"/>
              <a:gd name="T84" fmla="*/ 0 w 16398"/>
              <a:gd name="T85" fmla="*/ 9271 h 12800"/>
              <a:gd name="T86" fmla="*/ 6462 w 16398"/>
              <a:gd name="T87" fmla="*/ 8474 h 12800"/>
              <a:gd name="T88" fmla="*/ 0 w 16398"/>
              <a:gd name="T89" fmla="*/ 927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98" h="12800">
                <a:moveTo>
                  <a:pt x="11613" y="10161"/>
                </a:moveTo>
                <a:cubicBezTo>
                  <a:pt x="12074" y="10223"/>
                  <a:pt x="12604" y="10259"/>
                  <a:pt x="13167" y="10259"/>
                </a:cubicBezTo>
                <a:cubicBezTo>
                  <a:pt x="14951" y="10259"/>
                  <a:pt x="16398" y="9902"/>
                  <a:pt x="16398" y="9461"/>
                </a:cubicBezTo>
                <a:lnTo>
                  <a:pt x="16398" y="8664"/>
                </a:lnTo>
                <a:cubicBezTo>
                  <a:pt x="16398" y="8621"/>
                  <a:pt x="16383" y="8578"/>
                  <a:pt x="16357" y="8537"/>
                </a:cubicBezTo>
                <a:cubicBezTo>
                  <a:pt x="16110" y="8917"/>
                  <a:pt x="14776" y="9207"/>
                  <a:pt x="13167" y="9207"/>
                </a:cubicBezTo>
                <a:cubicBezTo>
                  <a:pt x="12603" y="9207"/>
                  <a:pt x="12074" y="9171"/>
                  <a:pt x="11613" y="9108"/>
                </a:cubicBezTo>
                <a:lnTo>
                  <a:pt x="11613" y="9812"/>
                </a:lnTo>
                <a:lnTo>
                  <a:pt x="11613" y="10161"/>
                </a:lnTo>
                <a:close/>
                <a:moveTo>
                  <a:pt x="13167" y="8881"/>
                </a:moveTo>
                <a:cubicBezTo>
                  <a:pt x="14951" y="8881"/>
                  <a:pt x="16398" y="8524"/>
                  <a:pt x="16398" y="8084"/>
                </a:cubicBezTo>
                <a:lnTo>
                  <a:pt x="16398" y="7286"/>
                </a:lnTo>
                <a:cubicBezTo>
                  <a:pt x="16398" y="7249"/>
                  <a:pt x="16387" y="7213"/>
                  <a:pt x="16367" y="7178"/>
                </a:cubicBezTo>
                <a:cubicBezTo>
                  <a:pt x="16152" y="7566"/>
                  <a:pt x="14802" y="7866"/>
                  <a:pt x="13167" y="7866"/>
                </a:cubicBezTo>
                <a:cubicBezTo>
                  <a:pt x="12603" y="7866"/>
                  <a:pt x="12074" y="7830"/>
                  <a:pt x="11613" y="7767"/>
                </a:cubicBezTo>
                <a:lnTo>
                  <a:pt x="11613" y="8783"/>
                </a:lnTo>
                <a:cubicBezTo>
                  <a:pt x="12074" y="8846"/>
                  <a:pt x="12604" y="8881"/>
                  <a:pt x="13167" y="8881"/>
                </a:cubicBezTo>
                <a:close/>
                <a:moveTo>
                  <a:pt x="13167" y="7528"/>
                </a:moveTo>
                <a:cubicBezTo>
                  <a:pt x="14951" y="7528"/>
                  <a:pt x="16398" y="7171"/>
                  <a:pt x="16398" y="6730"/>
                </a:cubicBezTo>
                <a:lnTo>
                  <a:pt x="16398" y="5933"/>
                </a:lnTo>
                <a:cubicBezTo>
                  <a:pt x="16398" y="5900"/>
                  <a:pt x="16389" y="5868"/>
                  <a:pt x="16373" y="5836"/>
                </a:cubicBezTo>
                <a:cubicBezTo>
                  <a:pt x="16180" y="6231"/>
                  <a:pt x="14819" y="6537"/>
                  <a:pt x="13167" y="6537"/>
                </a:cubicBezTo>
                <a:cubicBezTo>
                  <a:pt x="12603" y="6537"/>
                  <a:pt x="12074" y="6501"/>
                  <a:pt x="11613" y="6438"/>
                </a:cubicBezTo>
                <a:lnTo>
                  <a:pt x="11613" y="7430"/>
                </a:lnTo>
                <a:cubicBezTo>
                  <a:pt x="12074" y="7492"/>
                  <a:pt x="12604" y="7528"/>
                  <a:pt x="13167" y="7528"/>
                </a:cubicBezTo>
                <a:close/>
                <a:moveTo>
                  <a:pt x="13167" y="6211"/>
                </a:moveTo>
                <a:cubicBezTo>
                  <a:pt x="14951" y="6211"/>
                  <a:pt x="16398" y="5854"/>
                  <a:pt x="16398" y="5413"/>
                </a:cubicBezTo>
                <a:lnTo>
                  <a:pt x="16398" y="4616"/>
                </a:lnTo>
                <a:cubicBezTo>
                  <a:pt x="16398" y="4604"/>
                  <a:pt x="16396" y="4592"/>
                  <a:pt x="16394" y="4580"/>
                </a:cubicBezTo>
                <a:cubicBezTo>
                  <a:pt x="16317" y="5003"/>
                  <a:pt x="14902" y="5341"/>
                  <a:pt x="13167" y="5341"/>
                </a:cubicBezTo>
                <a:cubicBezTo>
                  <a:pt x="12603" y="5341"/>
                  <a:pt x="12074" y="5305"/>
                  <a:pt x="11613" y="5242"/>
                </a:cubicBezTo>
                <a:lnTo>
                  <a:pt x="11613" y="6113"/>
                </a:lnTo>
                <a:cubicBezTo>
                  <a:pt x="12074" y="6175"/>
                  <a:pt x="12604" y="6211"/>
                  <a:pt x="13167" y="6211"/>
                </a:cubicBezTo>
                <a:close/>
                <a:moveTo>
                  <a:pt x="13167" y="4072"/>
                </a:moveTo>
                <a:cubicBezTo>
                  <a:pt x="11474" y="4072"/>
                  <a:pt x="10085" y="3751"/>
                  <a:pt x="9948" y="3341"/>
                </a:cubicBezTo>
                <a:cubicBezTo>
                  <a:pt x="9941" y="3363"/>
                  <a:pt x="9936" y="3385"/>
                  <a:pt x="9936" y="3407"/>
                </a:cubicBezTo>
                <a:lnTo>
                  <a:pt x="9936" y="3856"/>
                </a:lnTo>
                <a:cubicBezTo>
                  <a:pt x="10935" y="3992"/>
                  <a:pt x="11613" y="4254"/>
                  <a:pt x="11613" y="4555"/>
                </a:cubicBezTo>
                <a:lnTo>
                  <a:pt x="11613" y="4894"/>
                </a:lnTo>
                <a:lnTo>
                  <a:pt x="11613" y="4904"/>
                </a:lnTo>
                <a:cubicBezTo>
                  <a:pt x="12074" y="4967"/>
                  <a:pt x="12604" y="5003"/>
                  <a:pt x="13167" y="5003"/>
                </a:cubicBezTo>
                <a:cubicBezTo>
                  <a:pt x="14951" y="5003"/>
                  <a:pt x="16398" y="4645"/>
                  <a:pt x="16398" y="4205"/>
                </a:cubicBezTo>
                <a:lnTo>
                  <a:pt x="16398" y="3407"/>
                </a:lnTo>
                <a:cubicBezTo>
                  <a:pt x="16398" y="3385"/>
                  <a:pt x="16393" y="3363"/>
                  <a:pt x="16386" y="3341"/>
                </a:cubicBezTo>
                <a:cubicBezTo>
                  <a:pt x="16249" y="3750"/>
                  <a:pt x="14861" y="4072"/>
                  <a:pt x="13167" y="4072"/>
                </a:cubicBezTo>
                <a:close/>
                <a:moveTo>
                  <a:pt x="13167" y="2731"/>
                </a:moveTo>
                <a:cubicBezTo>
                  <a:pt x="11532" y="2731"/>
                  <a:pt x="10182" y="2431"/>
                  <a:pt x="9967" y="2042"/>
                </a:cubicBezTo>
                <a:cubicBezTo>
                  <a:pt x="9947" y="2077"/>
                  <a:pt x="9936" y="2114"/>
                  <a:pt x="9936" y="2151"/>
                </a:cubicBezTo>
                <a:lnTo>
                  <a:pt x="9936" y="2948"/>
                </a:lnTo>
                <a:cubicBezTo>
                  <a:pt x="9936" y="3389"/>
                  <a:pt x="11383" y="3746"/>
                  <a:pt x="13167" y="3746"/>
                </a:cubicBezTo>
                <a:cubicBezTo>
                  <a:pt x="14951" y="3746"/>
                  <a:pt x="16398" y="3389"/>
                  <a:pt x="16398" y="2948"/>
                </a:cubicBezTo>
                <a:lnTo>
                  <a:pt x="16398" y="2151"/>
                </a:lnTo>
                <a:cubicBezTo>
                  <a:pt x="16398" y="2114"/>
                  <a:pt x="16387" y="2077"/>
                  <a:pt x="16367" y="2042"/>
                </a:cubicBezTo>
                <a:cubicBezTo>
                  <a:pt x="16152" y="2431"/>
                  <a:pt x="14802" y="2731"/>
                  <a:pt x="13167" y="2731"/>
                </a:cubicBezTo>
                <a:close/>
                <a:moveTo>
                  <a:pt x="13167" y="0"/>
                </a:moveTo>
                <a:cubicBezTo>
                  <a:pt x="11383" y="0"/>
                  <a:pt x="9936" y="357"/>
                  <a:pt x="9936" y="797"/>
                </a:cubicBezTo>
                <a:lnTo>
                  <a:pt x="9936" y="1595"/>
                </a:lnTo>
                <a:cubicBezTo>
                  <a:pt x="9936" y="2035"/>
                  <a:pt x="11383" y="2393"/>
                  <a:pt x="13167" y="2393"/>
                </a:cubicBezTo>
                <a:cubicBezTo>
                  <a:pt x="14951" y="2393"/>
                  <a:pt x="16398" y="2035"/>
                  <a:pt x="16398" y="1595"/>
                </a:cubicBezTo>
                <a:lnTo>
                  <a:pt x="16398" y="797"/>
                </a:lnTo>
                <a:cubicBezTo>
                  <a:pt x="16398" y="357"/>
                  <a:pt x="14951" y="0"/>
                  <a:pt x="13167" y="0"/>
                </a:cubicBezTo>
                <a:close/>
                <a:moveTo>
                  <a:pt x="6862" y="11758"/>
                </a:moveTo>
                <a:cubicBezTo>
                  <a:pt x="7211" y="11789"/>
                  <a:pt x="7588" y="11807"/>
                  <a:pt x="7981" y="11807"/>
                </a:cubicBezTo>
                <a:cubicBezTo>
                  <a:pt x="9766" y="11807"/>
                  <a:pt x="11212" y="11450"/>
                  <a:pt x="11212" y="11009"/>
                </a:cubicBezTo>
                <a:lnTo>
                  <a:pt x="11212" y="10212"/>
                </a:lnTo>
                <a:cubicBezTo>
                  <a:pt x="11212" y="10169"/>
                  <a:pt x="11198" y="10127"/>
                  <a:pt x="11171" y="10085"/>
                </a:cubicBezTo>
                <a:cubicBezTo>
                  <a:pt x="10925" y="10465"/>
                  <a:pt x="9591" y="10756"/>
                  <a:pt x="7981" y="10756"/>
                </a:cubicBezTo>
                <a:cubicBezTo>
                  <a:pt x="7588" y="10756"/>
                  <a:pt x="7211" y="10738"/>
                  <a:pt x="6862" y="10706"/>
                </a:cubicBezTo>
                <a:lnTo>
                  <a:pt x="6862" y="10970"/>
                </a:lnTo>
                <a:lnTo>
                  <a:pt x="6862" y="11758"/>
                </a:lnTo>
                <a:close/>
                <a:moveTo>
                  <a:pt x="6862" y="9870"/>
                </a:moveTo>
                <a:lnTo>
                  <a:pt x="6862" y="10363"/>
                </a:lnTo>
                <a:lnTo>
                  <a:pt x="6862" y="10380"/>
                </a:lnTo>
                <a:cubicBezTo>
                  <a:pt x="7211" y="10412"/>
                  <a:pt x="7588" y="10430"/>
                  <a:pt x="7981" y="10430"/>
                </a:cubicBezTo>
                <a:cubicBezTo>
                  <a:pt x="9766" y="10430"/>
                  <a:pt x="11212" y="10072"/>
                  <a:pt x="11212" y="9632"/>
                </a:cubicBezTo>
                <a:lnTo>
                  <a:pt x="11212" y="8834"/>
                </a:lnTo>
                <a:cubicBezTo>
                  <a:pt x="11212" y="8798"/>
                  <a:pt x="11201" y="8761"/>
                  <a:pt x="11181" y="8726"/>
                </a:cubicBezTo>
                <a:cubicBezTo>
                  <a:pt x="10966" y="9115"/>
                  <a:pt x="9616" y="9414"/>
                  <a:pt x="7981" y="9414"/>
                </a:cubicBezTo>
                <a:cubicBezTo>
                  <a:pt x="7587" y="9414"/>
                  <a:pt x="7211" y="9397"/>
                  <a:pt x="6862" y="9365"/>
                </a:cubicBezTo>
                <a:lnTo>
                  <a:pt x="6862" y="9528"/>
                </a:lnTo>
                <a:lnTo>
                  <a:pt x="6862" y="9870"/>
                </a:lnTo>
                <a:close/>
                <a:moveTo>
                  <a:pt x="6862" y="8465"/>
                </a:moveTo>
                <a:lnTo>
                  <a:pt x="6862" y="8946"/>
                </a:lnTo>
                <a:lnTo>
                  <a:pt x="6862" y="9027"/>
                </a:lnTo>
                <a:cubicBezTo>
                  <a:pt x="7211" y="9059"/>
                  <a:pt x="7588" y="9076"/>
                  <a:pt x="7981" y="9076"/>
                </a:cubicBezTo>
                <a:cubicBezTo>
                  <a:pt x="9766" y="9076"/>
                  <a:pt x="11212" y="8719"/>
                  <a:pt x="11212" y="8279"/>
                </a:cubicBezTo>
                <a:lnTo>
                  <a:pt x="11212" y="7481"/>
                </a:lnTo>
                <a:cubicBezTo>
                  <a:pt x="11212" y="7449"/>
                  <a:pt x="11203" y="7416"/>
                  <a:pt x="11188" y="7385"/>
                </a:cubicBezTo>
                <a:cubicBezTo>
                  <a:pt x="10994" y="7779"/>
                  <a:pt x="9633" y="8085"/>
                  <a:pt x="7981" y="8085"/>
                </a:cubicBezTo>
                <a:cubicBezTo>
                  <a:pt x="7582" y="8085"/>
                  <a:pt x="7201" y="8067"/>
                  <a:pt x="6848" y="8035"/>
                </a:cubicBezTo>
                <a:cubicBezTo>
                  <a:pt x="6857" y="8060"/>
                  <a:pt x="6862" y="8085"/>
                  <a:pt x="6862" y="8111"/>
                </a:cubicBezTo>
                <a:lnTo>
                  <a:pt x="6862" y="8465"/>
                </a:lnTo>
                <a:close/>
                <a:moveTo>
                  <a:pt x="7981" y="6889"/>
                </a:moveTo>
                <a:cubicBezTo>
                  <a:pt x="6246" y="6889"/>
                  <a:pt x="4831" y="6551"/>
                  <a:pt x="4754" y="6128"/>
                </a:cubicBezTo>
                <a:cubicBezTo>
                  <a:pt x="4752" y="6140"/>
                  <a:pt x="4750" y="6152"/>
                  <a:pt x="4750" y="6164"/>
                </a:cubicBezTo>
                <a:lnTo>
                  <a:pt x="4750" y="6961"/>
                </a:lnTo>
                <a:cubicBezTo>
                  <a:pt x="4750" y="7119"/>
                  <a:pt x="4936" y="7265"/>
                  <a:pt x="5254" y="7389"/>
                </a:cubicBezTo>
                <a:cubicBezTo>
                  <a:pt x="5676" y="7452"/>
                  <a:pt x="6039" y="7540"/>
                  <a:pt x="6311" y="7644"/>
                </a:cubicBezTo>
                <a:cubicBezTo>
                  <a:pt x="6799" y="7717"/>
                  <a:pt x="7370" y="7759"/>
                  <a:pt x="7981" y="7759"/>
                </a:cubicBezTo>
                <a:cubicBezTo>
                  <a:pt x="9766" y="7759"/>
                  <a:pt x="11212" y="7402"/>
                  <a:pt x="11212" y="6961"/>
                </a:cubicBezTo>
                <a:lnTo>
                  <a:pt x="11212" y="6164"/>
                </a:lnTo>
                <a:cubicBezTo>
                  <a:pt x="11212" y="6152"/>
                  <a:pt x="11210" y="6140"/>
                  <a:pt x="11208" y="6128"/>
                </a:cubicBezTo>
                <a:cubicBezTo>
                  <a:pt x="11132" y="6551"/>
                  <a:pt x="9717" y="6889"/>
                  <a:pt x="7981" y="6889"/>
                </a:cubicBezTo>
                <a:close/>
                <a:moveTo>
                  <a:pt x="7981" y="4158"/>
                </a:moveTo>
                <a:cubicBezTo>
                  <a:pt x="6197" y="4158"/>
                  <a:pt x="4750" y="4515"/>
                  <a:pt x="4750" y="4956"/>
                </a:cubicBezTo>
                <a:lnTo>
                  <a:pt x="4750" y="5753"/>
                </a:lnTo>
                <a:cubicBezTo>
                  <a:pt x="4750" y="6193"/>
                  <a:pt x="6197" y="6551"/>
                  <a:pt x="7981" y="6551"/>
                </a:cubicBezTo>
                <a:cubicBezTo>
                  <a:pt x="9766" y="6551"/>
                  <a:pt x="11212" y="6193"/>
                  <a:pt x="11212" y="5753"/>
                </a:cubicBezTo>
                <a:lnTo>
                  <a:pt x="11212" y="4956"/>
                </a:lnTo>
                <a:cubicBezTo>
                  <a:pt x="11212" y="4515"/>
                  <a:pt x="9766" y="4158"/>
                  <a:pt x="7981" y="4158"/>
                </a:cubicBezTo>
                <a:close/>
                <a:moveTo>
                  <a:pt x="3231" y="11748"/>
                </a:moveTo>
                <a:cubicBezTo>
                  <a:pt x="1621" y="11748"/>
                  <a:pt x="288" y="11458"/>
                  <a:pt x="41" y="11078"/>
                </a:cubicBezTo>
                <a:cubicBezTo>
                  <a:pt x="14" y="11119"/>
                  <a:pt x="0" y="11161"/>
                  <a:pt x="0" y="11205"/>
                </a:cubicBezTo>
                <a:lnTo>
                  <a:pt x="0" y="12002"/>
                </a:lnTo>
                <a:cubicBezTo>
                  <a:pt x="0" y="12442"/>
                  <a:pt x="1447" y="12800"/>
                  <a:pt x="3231" y="12800"/>
                </a:cubicBezTo>
                <a:cubicBezTo>
                  <a:pt x="5015" y="12800"/>
                  <a:pt x="6462" y="12442"/>
                  <a:pt x="6462" y="12002"/>
                </a:cubicBezTo>
                <a:lnTo>
                  <a:pt x="6462" y="11205"/>
                </a:lnTo>
                <a:cubicBezTo>
                  <a:pt x="6462" y="11161"/>
                  <a:pt x="6447" y="11119"/>
                  <a:pt x="6420" y="11078"/>
                </a:cubicBezTo>
                <a:cubicBezTo>
                  <a:pt x="6174" y="11458"/>
                  <a:pt x="4840" y="11748"/>
                  <a:pt x="3231" y="11748"/>
                </a:cubicBezTo>
                <a:close/>
                <a:moveTo>
                  <a:pt x="3231" y="10407"/>
                </a:moveTo>
                <a:cubicBezTo>
                  <a:pt x="1596" y="10407"/>
                  <a:pt x="245" y="10107"/>
                  <a:pt x="31" y="9718"/>
                </a:cubicBezTo>
                <a:cubicBezTo>
                  <a:pt x="11" y="9754"/>
                  <a:pt x="0" y="9790"/>
                  <a:pt x="0" y="9827"/>
                </a:cubicBezTo>
                <a:lnTo>
                  <a:pt x="0" y="10625"/>
                </a:lnTo>
                <a:cubicBezTo>
                  <a:pt x="0" y="11065"/>
                  <a:pt x="1447" y="11422"/>
                  <a:pt x="3231" y="11422"/>
                </a:cubicBezTo>
                <a:cubicBezTo>
                  <a:pt x="5015" y="11422"/>
                  <a:pt x="6462" y="11065"/>
                  <a:pt x="6462" y="10625"/>
                </a:cubicBezTo>
                <a:lnTo>
                  <a:pt x="6462" y="9827"/>
                </a:lnTo>
                <a:cubicBezTo>
                  <a:pt x="6462" y="9790"/>
                  <a:pt x="6451" y="9754"/>
                  <a:pt x="6431" y="9718"/>
                </a:cubicBezTo>
                <a:cubicBezTo>
                  <a:pt x="6216" y="10107"/>
                  <a:pt x="4866" y="10407"/>
                  <a:pt x="3231" y="10407"/>
                </a:cubicBezTo>
                <a:close/>
                <a:moveTo>
                  <a:pt x="0" y="9271"/>
                </a:moveTo>
                <a:cubicBezTo>
                  <a:pt x="0" y="9711"/>
                  <a:pt x="1447" y="10069"/>
                  <a:pt x="3231" y="10069"/>
                </a:cubicBezTo>
                <a:cubicBezTo>
                  <a:pt x="5015" y="10069"/>
                  <a:pt x="6462" y="9711"/>
                  <a:pt x="6462" y="9271"/>
                </a:cubicBezTo>
                <a:lnTo>
                  <a:pt x="6462" y="8474"/>
                </a:lnTo>
                <a:cubicBezTo>
                  <a:pt x="6462" y="8033"/>
                  <a:pt x="5015" y="7676"/>
                  <a:pt x="3231" y="7676"/>
                </a:cubicBezTo>
                <a:cubicBezTo>
                  <a:pt x="1447" y="7676"/>
                  <a:pt x="0" y="8033"/>
                  <a:pt x="0" y="8474"/>
                </a:cubicBezTo>
                <a:lnTo>
                  <a:pt x="0" y="9271"/>
                </a:lnTo>
                <a:close/>
              </a:path>
            </a:pathLst>
          </a:custGeom>
          <a:gradFill>
            <a:gsLst>
              <a:gs pos="0">
                <a:srgbClr val="FC9A48">
                  <a:alpha val="20000"/>
                </a:srgbClr>
              </a:gs>
              <a:gs pos="100000">
                <a:srgbClr val="FFE985">
                  <a:alpha val="5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a:p>
        </p:txBody>
      </p:sp>
      <p:sp>
        <p:nvSpPr>
          <p:cNvPr id="9" name="Rectangle 7" descr="信纸">
            <a:hlinkClick r:id="" action="ppaction://hlinkshowjump?jump=nextslide"/>
          </p:cNvPr>
          <p:cNvSpPr>
            <a:spLocks noChangeArrowheads="1"/>
          </p:cNvSpPr>
          <p:nvPr/>
        </p:nvSpPr>
        <p:spPr bwMode="auto">
          <a:xfrm>
            <a:off x="1148715" y="855980"/>
            <a:ext cx="3832860" cy="460375"/>
          </a:xfrm>
          <a:prstGeom prst="rect">
            <a:avLst/>
          </a:prstGeom>
          <a:noFill/>
        </p:spPr>
        <p:txBody>
          <a:bodyPr wrap="square" rtlCol="0">
            <a:spAutoFit/>
            <a:scene3d>
              <a:camera prst="orthographicFront"/>
              <a:lightRig rig="flat" dir="tl">
                <a:rot lat="0" lon="0" rev="6600000"/>
              </a:lightRig>
            </a:scene3d>
            <a:sp3d>
              <a:contourClr>
                <a:schemeClr val="bg1"/>
              </a:contourClr>
            </a:sp3d>
          </a:bodyPr>
          <a:p>
            <a:pPr algn="l"/>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6.1.1 </a:t>
            </a:r>
            <a:r>
              <a:rPr lang="en-US"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 </a:t>
            </a:r>
            <a:r>
              <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rPr>
              <a:t>数组的基本概念</a:t>
            </a:r>
            <a:endParaRPr b="0">
              <a:ln w="11430">
                <a:noFill/>
              </a:ln>
              <a:solidFill>
                <a:srgbClr val="F19903"/>
              </a:solidFill>
              <a:latin typeface="微软雅黑" panose="020B0503020204020204" pitchFamily="34" charset="-122"/>
              <a:ea typeface="微软雅黑" panose="020B0503020204020204" pitchFamily="34" charset="-122"/>
              <a:cs typeface="楷体" panose="02010609060101010101" pitchFamily="49" charset="-122"/>
            </a:endParaRPr>
          </a:p>
        </p:txBody>
      </p:sp>
      <p:pic>
        <p:nvPicPr>
          <p:cNvPr id="12" name="图片 11" descr="图片包含 图标&#10;&#10;描述已自动生成"/>
          <p:cNvPicPr>
            <a:picLocks noChangeAspect="1"/>
          </p:cNvPicPr>
          <p:nvPr/>
        </p:nvPicPr>
        <p:blipFill>
          <a:blip r:embed="rId2" cstate="print">
            <a:alphaModFix amt="70000"/>
            <a:extLst>
              <a:ext uri="{28A0092B-C50C-407E-A947-70E740481C1C}">
                <a14:useLocalDpi xmlns:a14="http://schemas.microsoft.com/office/drawing/2010/main" val="0"/>
              </a:ext>
            </a:extLst>
          </a:blip>
          <a:stretch>
            <a:fillRect/>
          </a:stretch>
        </p:blipFill>
        <p:spPr>
          <a:xfrm flipH="1">
            <a:off x="5160010" y="4653280"/>
            <a:ext cx="2054860" cy="2019300"/>
          </a:xfrm>
          <a:prstGeom prst="rect">
            <a:avLst/>
          </a:prstGeom>
        </p:spPr>
      </p:pic>
      <p:sp>
        <p:nvSpPr>
          <p:cNvPr id="2" name="TextBox 3"/>
          <p:cNvSpPr txBox="1"/>
          <p:nvPr/>
        </p:nvSpPr>
        <p:spPr>
          <a:xfrm>
            <a:off x="1148715" y="117475"/>
            <a:ext cx="3729355" cy="583565"/>
          </a:xfrm>
          <a:prstGeom prst="rect">
            <a:avLst/>
          </a:prstGeom>
          <a:solidFill>
            <a:srgbClr val="F19903"/>
          </a:solidFill>
        </p:spPr>
        <p:txBody>
          <a:bodyPr wrap="square" rtlCol="0">
            <a:spAutoFit/>
            <a:scene3d>
              <a:camera prst="orthographicFront"/>
              <a:lightRig rig="flat" dir="tl">
                <a:rot lat="0" lon="0" rev="6600000"/>
              </a:lightRig>
            </a:scene3d>
            <a:sp3d>
              <a:contourClr>
                <a:schemeClr val="bg1"/>
              </a:contourClr>
            </a:sp3d>
          </a:bodyPr>
          <a:p>
            <a:pPr algn="l">
              <a:buClrTx/>
              <a:buSzTx/>
              <a:buFontTx/>
            </a:pPr>
            <a:r>
              <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rPr>
              <a:t>6.1  数  组</a:t>
            </a:r>
            <a:endParaRPr sz="3200" b="0">
              <a:ln w="11430">
                <a:solidFill>
                  <a:schemeClr val="bg1"/>
                </a:solidFill>
              </a:ln>
              <a:solidFill>
                <a:schemeClr val="tx1"/>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7743.51968503937,&quot;width&quot;:7743.51968503937}"/>
</p:tagLst>
</file>

<file path=ppt/tags/tag2.xml><?xml version="1.0" encoding="utf-8"?>
<p:tagLst xmlns:p="http://schemas.openxmlformats.org/presentationml/2006/main">
  <p:tag name="KSO_WM_UNIT_TABLE_BEAUTIFY" val="smartTable{26f3fb07-882a-4b5b-9dd5-f81054322325}"/>
  <p:tag name="TABLE_ENDDRAG_ORIGIN_RECT" val="221*251"/>
  <p:tag name="TABLE_ENDDRAG_RECT" val="419*176*221*251"/>
</p:tagLst>
</file>

<file path=ppt/tags/tag3.xml><?xml version="1.0" encoding="utf-8"?>
<p:tagLst xmlns:p="http://schemas.openxmlformats.org/presentationml/2006/main">
  <p:tag name="KSO_WM_UNIT_TABLE_BEAUTIFY" val="smartTable{26f3fb07-882a-4b5b-9dd5-f81054322325}"/>
  <p:tag name="TABLE_ENDDRAG_ORIGIN_RECT" val="131*222"/>
  <p:tag name="TABLE_ENDDRAG_RECT" val="155*311*131*222"/>
</p:tagLst>
</file>

<file path=ppt/tags/tag4.xml><?xml version="1.0" encoding="utf-8"?>
<p:tagLst xmlns:p="http://schemas.openxmlformats.org/presentationml/2006/main">
  <p:tag name="KSO_WM_UNIT_TABLE_BEAUTIFY" val="smartTable{9eaa750b-5cc6-4295-b3c2-dcd609d42b86}"/>
  <p:tag name="TABLE_ENDDRAG_ORIGIN_RECT" val="131*216"/>
  <p:tag name="TABLE_ENDDRAG_RECT" val="445*317*131*216"/>
</p:tagLst>
</file>

<file path=ppt/tags/tag5.xml><?xml version="1.0" encoding="utf-8"?>
<p:tagLst xmlns:p="http://schemas.openxmlformats.org/presentationml/2006/main">
  <p:tag name="KSO_WM_UNIT_TABLE_BEAUTIFY" val="smartTable{9da21712-6aa4-48f5-b256-5b8dba38a231}"/>
  <p:tag name="TABLE_ENDDRAG_ORIGIN_RECT" val="112*33"/>
  <p:tag name="TABLE_ENDDRAG_RECT" val="502*417*112*33"/>
</p:tagLst>
</file>

<file path=ppt/tags/tag6.xml><?xml version="1.0" encoding="utf-8"?>
<p:tagLst xmlns:p="http://schemas.openxmlformats.org/presentationml/2006/main">
  <p:tag name="KSO_WM_UNIT_TABLE_BEAUTIFY" val="smartTable{26f3fb07-882a-4b5b-9dd5-f81054322325}"/>
  <p:tag name="TABLE_ENDDRAG_ORIGIN_RECT" val="131*255"/>
  <p:tag name="TABLE_ENDDRAG_RECT" val="212*281*131*255"/>
</p:tagLst>
</file>

<file path=ppt/tags/tag7.xml><?xml version="1.0" encoding="utf-8"?>
<p:tagLst xmlns:p="http://schemas.openxmlformats.org/presentationml/2006/main">
  <p:tag name="KSO_WM_UNIT_TABLE_BEAUTIFY" val="smartTable{dc2d8c85-8b3b-4c97-8a1b-d111e43dbdc8}"/>
  <p:tag name="TABLE_ENDDRAG_ORIGIN_RECT" val="114*199"/>
  <p:tag name="TABLE_ENDDRAG_RECT" val="182*319*114*199"/>
</p:tagLst>
</file>

<file path=ppt/tags/tag8.xml><?xml version="1.0" encoding="utf-8"?>
<p:tagLst xmlns:p="http://schemas.openxmlformats.org/presentationml/2006/main">
  <p:tag name="KSO_WM_UNIT_TABLE_BEAUTIFY" val="smartTable{3caa4013-36a2-4653-93b7-af92e8816197}"/>
  <p:tag name="TABLE_ENDDRAG_ORIGIN_RECT" val="122*181"/>
  <p:tag name="TABLE_ENDDRAG_RECT" val="486*292*122*181"/>
</p:tagLst>
</file>

<file path=ppt/tags/tag9.xml><?xml version="1.0" encoding="utf-8"?>
<p:tagLst xmlns:p="http://schemas.openxmlformats.org/presentationml/2006/main">
  <p:tag name="COMMONDATA" val="eyJoZGlkIjoiMDY2MjQwNzI0OTM0YTU2NzllMzQyZjJkMjRkOWNhZj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楷体"/>
        <a:font script="Hebr" typeface="楷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楷体"/>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solidFill>
            <a:srgbClr val="FF00FF"/>
          </a:solidFill>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28575">
          <a:solidFill>
            <a:srgbClr val="FF00FF"/>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solidFill>
            <a:srgbClr val="FF00FF"/>
          </a:solidFill>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28575">
          <a:solidFill>
            <a:srgbClr val="FF00FF"/>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楷体"/>
        <a:font script="Hebr" typeface="楷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楷体"/>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楷体"/>
        <a:font script="Hebr" typeface="楷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楷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10598</Words>
  <Application>WPS 演示</Application>
  <PresentationFormat>全屏显示(4:3)</PresentationFormat>
  <Paragraphs>1841</Paragraphs>
  <Slides>56</Slides>
  <Notes>34</Notes>
  <HiddenSlides>0</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2</vt:i4>
      </vt:variant>
      <vt:variant>
        <vt:lpstr>幻灯片标题</vt:lpstr>
      </vt:variant>
      <vt:variant>
        <vt:i4>56</vt:i4>
      </vt:variant>
    </vt:vector>
  </HeadingPairs>
  <TitlesOfParts>
    <vt:vector size="84" baseType="lpstr">
      <vt:lpstr>Arial</vt:lpstr>
      <vt:lpstr>宋体</vt:lpstr>
      <vt:lpstr>Wingdings</vt:lpstr>
      <vt:lpstr>Times New Roman</vt:lpstr>
      <vt:lpstr>楷体_GB2312</vt:lpstr>
      <vt:lpstr>新宋体</vt:lpstr>
      <vt:lpstr>思源黑体 CN Bold</vt:lpstr>
      <vt:lpstr>楷体</vt:lpstr>
      <vt:lpstr>方正楷体_GB2312</vt:lpstr>
      <vt:lpstr>思源黑体 CN Heavy</vt:lpstr>
      <vt:lpstr>Wingdings 2</vt:lpstr>
      <vt:lpstr>黑体</vt:lpstr>
      <vt:lpstr>Consolas</vt:lpstr>
      <vt:lpstr>微软雅黑</vt:lpstr>
      <vt:lpstr>Wingdings</vt:lpstr>
      <vt:lpstr>Symbol</vt:lpstr>
      <vt:lpstr>Wingdings</vt:lpstr>
      <vt:lpstr>Clarendon Lt BT</vt:lpstr>
      <vt:lpstr>Segoe Print</vt:lpstr>
      <vt:lpstr>Calibri</vt:lpstr>
      <vt:lpstr>Arial Unicode MS</vt:lpstr>
      <vt:lpstr>仿宋</vt:lpstr>
      <vt:lpstr>Wingdings 3</vt:lpstr>
      <vt:lpstr>Verdana</vt:lpstr>
      <vt:lpstr>Office 主题</vt:lpstr>
      <vt:lpstr>1_Office 主题</vt:lpstr>
      <vt:lpstr>Equations</vt:lpstr>
      <vt:lpstr>Equations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lcb; wbh</dc:creator>
  <cp:lastModifiedBy>CC</cp:lastModifiedBy>
  <cp:revision>452</cp:revision>
  <dcterms:created xsi:type="dcterms:W3CDTF">2004-04-05T10:57:00Z</dcterms:created>
  <dcterms:modified xsi:type="dcterms:W3CDTF">2022-06-27T03:14:37Z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7555CCC2C6BE4F69A8F71DFD45BB7CE0</vt:lpwstr>
  </property>
  <property fmtid="{D5CDD505-2E9C-101B-9397-08002B2CF9AE}" pid="3" name="KSOProductBuildVer">
    <vt:lpwstr>2052-11.1.0.11830</vt:lpwstr>
  </property>
</Properties>
</file>